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67" r:id="rId1"/>
  </p:sldMasterIdLst>
  <p:notesMasterIdLst>
    <p:notesMasterId r:id="rId61"/>
  </p:notesMasterIdLst>
  <p:sldIdLst>
    <p:sldId id="282" r:id="rId2"/>
    <p:sldId id="290" r:id="rId3"/>
    <p:sldId id="291" r:id="rId4"/>
    <p:sldId id="293" r:id="rId5"/>
    <p:sldId id="294" r:id="rId6"/>
    <p:sldId id="295" r:id="rId7"/>
    <p:sldId id="296" r:id="rId8"/>
    <p:sldId id="328" r:id="rId9"/>
    <p:sldId id="329" r:id="rId10"/>
    <p:sldId id="330" r:id="rId11"/>
    <p:sldId id="297" r:id="rId12"/>
    <p:sldId id="274" r:id="rId13"/>
    <p:sldId id="256" r:id="rId14"/>
    <p:sldId id="275" r:id="rId15"/>
    <p:sldId id="257" r:id="rId16"/>
    <p:sldId id="265" r:id="rId17"/>
    <p:sldId id="260" r:id="rId18"/>
    <p:sldId id="266" r:id="rId19"/>
    <p:sldId id="269" r:id="rId20"/>
    <p:sldId id="259" r:id="rId21"/>
    <p:sldId id="264" r:id="rId22"/>
    <p:sldId id="267" r:id="rId23"/>
    <p:sldId id="270" r:id="rId24"/>
    <p:sldId id="271" r:id="rId25"/>
    <p:sldId id="272" r:id="rId26"/>
    <p:sldId id="273" r:id="rId27"/>
    <p:sldId id="258" r:id="rId28"/>
    <p:sldId id="277" r:id="rId29"/>
    <p:sldId id="321" r:id="rId30"/>
    <p:sldId id="322" r:id="rId31"/>
    <p:sldId id="323" r:id="rId32"/>
    <p:sldId id="276" r:id="rId33"/>
    <p:sldId id="324" r:id="rId34"/>
    <p:sldId id="268" r:id="rId35"/>
    <p:sldId id="325" r:id="rId36"/>
    <p:sldId id="326" r:id="rId37"/>
    <p:sldId id="32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9F09B1-C631-44D9-8952-87297EE674E3}">
  <a:tblStyle styleId="{ED9F09B1-C631-44D9-8952-87297EE674E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94364" autoAdjust="0"/>
  </p:normalViewPr>
  <p:slideViewPr>
    <p:cSldViewPr snapToGrid="0">
      <p:cViewPr varScale="1">
        <p:scale>
          <a:sx n="139" d="100"/>
          <a:sy n="139" d="100"/>
        </p:scale>
        <p:origin x="834"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nickm\Downloads\INFORME%20%20DE%20IRUIRTA%20A%20DICIEMBRE%20%202024%20-%20-.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nickm\Downloads\INFORME%20%20DE%20IRUIRTA%20A%20DICIEMBRE%20%202024%20-%20-.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nickm\Downloads\INFORME%20%20DE%20IRUIRTA%20A%20DICIEMBRE%20%202024%20-%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v>INSTITUCION EDUCATIVA DOMINGO IRURITA INFORME CONTABLE DE INGRESOS DE 01 DE ENERO A 31 DICEIMBRE  DE 2024</c:v>
          </c:tx>
          <c:spPr>
            <a:solidFill>
              <a:srgbClr val="4285F4"/>
            </a:solidFill>
            <a:ln cmpd="sng">
              <a:solidFill>
                <a:srgbClr val="000000"/>
              </a:solidFill>
            </a:ln>
          </c:spPr>
          <c:invertIfNegative val="1"/>
          <c:cat>
            <c:strRef>
              <c:f>INGRESOS!$A$4:$A$13</c:f>
              <c:strCache>
                <c:ptCount val="10"/>
                <c:pt idx="0">
                  <c:v>DETALLE</c:v>
                </c:pt>
                <c:pt idx="1">
                  <c:v>PRESUPUESTO APROBADO INICIAL</c:v>
                </c:pt>
                <c:pt idx="2">
                  <c:v>SALDO EN BANCOS AÑO ANTERIOR 2023</c:v>
                </c:pt>
                <c:pt idx="3">
                  <c:v>ADICION AL PRESUPUESTOS  SGP 2024</c:v>
                </c:pt>
                <c:pt idx="4">
                  <c:v>ADICION AL PRESUPUESTOS  RECURSOS PROPIOS</c:v>
                </c:pt>
                <c:pt idx="5">
                  <c:v>ADICION AL PRESUPUESTOS ICFES 2024</c:v>
                </c:pt>
                <c:pt idx="6">
                  <c:v>DISMINUCION DE PRESUPUESTO POR CIERRE</c:v>
                </c:pt>
                <c:pt idx="7">
                  <c:v>PRESUPUESTO TOTAL</c:v>
                </c:pt>
                <c:pt idx="8">
                  <c:v>PRESUPUESTO EJECUTADSO</c:v>
                </c:pt>
                <c:pt idx="9">
                  <c:v>SALDO POR EJECUTAR</c:v>
                </c:pt>
              </c:strCache>
            </c:strRef>
          </c:cat>
          <c:val>
            <c:numRef>
              <c:f>INGRESOS!$B$4:$B$13</c:f>
              <c:numCache>
                <c:formatCode>_(* #,##0_);_(* \(#,##0\);_(* "-"??_);_(@_)</c:formatCode>
                <c:ptCount val="10"/>
                <c:pt idx="0" formatCode="General">
                  <c:v>0</c:v>
                </c:pt>
                <c:pt idx="1">
                  <c:v>102633994</c:v>
                </c:pt>
                <c:pt idx="2">
                  <c:v>3925998</c:v>
                </c:pt>
                <c:pt idx="3">
                  <c:v>14806232</c:v>
                </c:pt>
                <c:pt idx="4">
                  <c:v>2202500</c:v>
                </c:pt>
                <c:pt idx="5">
                  <c:v>6006000</c:v>
                </c:pt>
                <c:pt idx="6">
                  <c:v>1019651</c:v>
                </c:pt>
                <c:pt idx="7">
                  <c:v>128555073</c:v>
                </c:pt>
                <c:pt idx="8">
                  <c:v>128555073</c:v>
                </c:pt>
                <c:pt idx="9">
                  <c:v>0</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0-24AB-47D7-B7A4-86142CAE0190}"/>
            </c:ext>
          </c:extLst>
        </c:ser>
        <c:dLbls>
          <c:showLegendKey val="0"/>
          <c:showVal val="0"/>
          <c:showCatName val="0"/>
          <c:showSerName val="0"/>
          <c:showPercent val="0"/>
          <c:showBubbleSize val="0"/>
        </c:dLbls>
        <c:gapWidth val="150"/>
        <c:axId val="1614038163"/>
        <c:axId val="1150530527"/>
      </c:barChart>
      <c:lineChart>
        <c:grouping val="standard"/>
        <c:varyColors val="0"/>
        <c:ser>
          <c:idx val="1"/>
          <c:order val="1"/>
          <c:tx>
            <c:v>INSTITUCION EDUCATIVA DOMINGO IRURITA INFORME CONTABLE DE INGRESOS DE 01 DE ENERO A 31 DICEIMBRE  DE 2024</c:v>
          </c:tx>
          <c:spPr>
            <a:ln w="28575" cmpd="sng">
              <a:solidFill>
                <a:srgbClr val="EA4335"/>
              </a:solidFill>
            </a:ln>
          </c:spPr>
          <c:marker>
            <c:symbol val="none"/>
          </c:marker>
          <c:cat>
            <c:strRef>
              <c:f>INGRESOS!$A$4:$A$13</c:f>
              <c:strCache>
                <c:ptCount val="10"/>
                <c:pt idx="0">
                  <c:v>DETALLE</c:v>
                </c:pt>
                <c:pt idx="1">
                  <c:v>PRESUPUESTO APROBADO INICIAL</c:v>
                </c:pt>
                <c:pt idx="2">
                  <c:v>SALDO EN BANCOS AÑO ANTERIOR 2023</c:v>
                </c:pt>
                <c:pt idx="3">
                  <c:v>ADICION AL PRESUPUESTOS  SGP 2024</c:v>
                </c:pt>
                <c:pt idx="4">
                  <c:v>ADICION AL PRESUPUESTOS  RECURSOS PROPIOS</c:v>
                </c:pt>
                <c:pt idx="5">
                  <c:v>ADICION AL PRESUPUESTOS ICFES 2024</c:v>
                </c:pt>
                <c:pt idx="6">
                  <c:v>DISMINUCION DE PRESUPUESTO POR CIERRE</c:v>
                </c:pt>
                <c:pt idx="7">
                  <c:v>PRESUPUESTO TOTAL</c:v>
                </c:pt>
                <c:pt idx="8">
                  <c:v>PRESUPUESTO EJECUTADSO</c:v>
                </c:pt>
                <c:pt idx="9">
                  <c:v>SALDO POR EJECUTAR</c:v>
                </c:pt>
              </c:strCache>
            </c:strRef>
          </c:cat>
          <c:val>
            <c:numRef>
              <c:f>INGRESOS!$C$4:$C$13</c:f>
              <c:numCache>
                <c:formatCode>_(* #,##0_);_(* \(#,##0\);_(* "-"??_);_(@_)</c:formatCode>
                <c:ptCount val="10"/>
                <c:pt idx="0" formatCode="General">
                  <c:v>0</c:v>
                </c:pt>
                <c:pt idx="1">
                  <c:v>79.83659579112836</c:v>
                </c:pt>
                <c:pt idx="2">
                  <c:v>3.0539424920244107</c:v>
                </c:pt>
                <c:pt idx="3">
                  <c:v>11.51742335364704</c:v>
                </c:pt>
                <c:pt idx="4">
                  <c:v>1.7132735010776274</c:v>
                </c:pt>
                <c:pt idx="5">
                  <c:v>4.6719276492495947</c:v>
                </c:pt>
                <c:pt idx="6">
                  <c:v>0.79316278712703925</c:v>
                </c:pt>
                <c:pt idx="7">
                  <c:v>99.999999999999972</c:v>
                </c:pt>
                <c:pt idx="8">
                  <c:v>100</c:v>
                </c:pt>
                <c:pt idx="9">
                  <c:v>0</c:v>
                </c:pt>
              </c:numCache>
            </c:numRef>
          </c:val>
          <c:smooth val="0"/>
          <c:extLst>
            <c:ext xmlns:c16="http://schemas.microsoft.com/office/drawing/2014/chart" uri="{C3380CC4-5D6E-409C-BE32-E72D297353CC}">
              <c16:uniqueId val="{00000001-24AB-47D7-B7A4-86142CAE0190}"/>
            </c:ext>
          </c:extLst>
        </c:ser>
        <c:dLbls>
          <c:showLegendKey val="0"/>
          <c:showVal val="0"/>
          <c:showCatName val="0"/>
          <c:showSerName val="0"/>
          <c:showPercent val="0"/>
          <c:showBubbleSize val="0"/>
        </c:dLbls>
        <c:marker val="1"/>
        <c:smooth val="0"/>
        <c:axId val="1614038163"/>
        <c:axId val="1150530527"/>
      </c:lineChart>
      <c:catAx>
        <c:axId val="1614038163"/>
        <c:scaling>
          <c:orientation val="minMax"/>
        </c:scaling>
        <c:delete val="0"/>
        <c:axPos val="b"/>
        <c:title>
          <c:tx>
            <c:rich>
              <a:bodyPr/>
              <a:lstStyle/>
              <a:p>
                <a:pPr lvl="0">
                  <a:defRPr b="0">
                    <a:solidFill>
                      <a:srgbClr val="000000"/>
                    </a:solidFill>
                    <a:latin typeface="+mn-lt"/>
                  </a:defRPr>
                </a:pPr>
                <a:endParaRPr lang="es-CO"/>
              </a:p>
            </c:rich>
          </c:tx>
          <c:overlay val="0"/>
        </c:title>
        <c:numFmt formatCode="General" sourceLinked="1"/>
        <c:majorTickMark val="none"/>
        <c:minorTickMark val="none"/>
        <c:tickLblPos val="nextTo"/>
        <c:txPr>
          <a:bodyPr/>
          <a:lstStyle/>
          <a:p>
            <a:pPr lvl="0">
              <a:defRPr sz="900" b="0" i="0">
                <a:solidFill>
                  <a:srgbClr val="000000"/>
                </a:solidFill>
                <a:latin typeface="+mn-lt"/>
              </a:defRPr>
            </a:pPr>
            <a:endParaRPr lang="es-CO"/>
          </a:p>
        </c:txPr>
        <c:crossAx val="1150530527"/>
        <c:crosses val="autoZero"/>
        <c:auto val="1"/>
        <c:lblAlgn val="ctr"/>
        <c:lblOffset val="100"/>
        <c:noMultiLvlLbl val="1"/>
      </c:catAx>
      <c:valAx>
        <c:axId val="1150530527"/>
        <c:scaling>
          <c:orientation val="minMax"/>
        </c:scaling>
        <c:delete val="0"/>
        <c:axPos val="l"/>
        <c:majorGridlines>
          <c:spPr>
            <a:ln>
              <a:solidFill>
                <a:srgbClr val="B7B7B7"/>
              </a:solidFill>
            </a:ln>
          </c:spPr>
        </c:majorGridlines>
        <c:title>
          <c:tx>
            <c:rich>
              <a:bodyPr/>
              <a:lstStyle/>
              <a:p>
                <a:pPr lvl="0">
                  <a:defRPr b="0">
                    <a:solidFill>
                      <a:srgbClr val="000000"/>
                    </a:solidFill>
                    <a:latin typeface="+mn-lt"/>
                  </a:defRPr>
                </a:pPr>
                <a:endParaRPr lang="es-CO"/>
              </a:p>
            </c:rich>
          </c:tx>
          <c:overlay val="0"/>
        </c:title>
        <c:numFmt formatCode="General" sourceLinked="1"/>
        <c:majorTickMark val="none"/>
        <c:minorTickMark val="none"/>
        <c:tickLblPos val="nextTo"/>
        <c:spPr>
          <a:ln/>
        </c:spPr>
        <c:txPr>
          <a:bodyPr/>
          <a:lstStyle/>
          <a:p>
            <a:pPr lvl="0">
              <a:defRPr sz="900" b="0" i="0">
                <a:solidFill>
                  <a:srgbClr val="000000"/>
                </a:solidFill>
                <a:latin typeface="+mn-lt"/>
              </a:defRPr>
            </a:pPr>
            <a:endParaRPr lang="es-CO"/>
          </a:p>
        </c:txPr>
        <c:crossAx val="1614038163"/>
        <c:crosses val="autoZero"/>
        <c:crossBetween val="between"/>
      </c:valAx>
    </c:plotArea>
    <c:legend>
      <c:legendPos val="b"/>
      <c:overlay val="0"/>
      <c:txPr>
        <a:bodyPr/>
        <a:lstStyle/>
        <a:p>
          <a:pPr lvl="0">
            <a:defRPr sz="900" b="0" i="0">
              <a:solidFill>
                <a:srgbClr val="1A1A1A"/>
              </a:solidFill>
              <a:latin typeface="+mn-lt"/>
            </a:defRPr>
          </a:pPr>
          <a:endParaRPr lang="es-CO"/>
        </a:p>
      </c:txPr>
    </c:legend>
    <c:plotVisOnly val="1"/>
    <c:dispBlanksAs val="zero"/>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v>DE 01 DE ENERO  AL 30 DE DICIEMBRE  2024</c:v>
          </c:tx>
          <c:spPr>
            <a:solidFill>
              <a:srgbClr val="4285F4"/>
            </a:solidFill>
            <a:ln cmpd="sng">
              <a:solidFill>
                <a:srgbClr val="000000"/>
              </a:solidFill>
            </a:ln>
          </c:spPr>
          <c:invertIfNegative val="1"/>
          <c:cat>
            <c:strRef>
              <c:f>GASTOS!$A$5:$A$15</c:f>
              <c:strCache>
                <c:ptCount val="11"/>
                <c:pt idx="0">
                  <c:v>DETALLE</c:v>
                </c:pt>
                <c:pt idx="1">
                  <c:v>PRESUPUESTO APROBADO INICIAL</c:v>
                </c:pt>
                <c:pt idx="2">
                  <c:v>SALDO EN BANCOS AÑO ANTERIOR 2023</c:v>
                </c:pt>
                <c:pt idx="3">
                  <c:v>ADICION AL PRESUPUESTOS  SGP 2024</c:v>
                </c:pt>
                <c:pt idx="4">
                  <c:v>ADICION AL PRESUPUESTOS  RECURSOS PROPIOS</c:v>
                </c:pt>
                <c:pt idx="5">
                  <c:v>ADICION AL PRESUPUESTOS ICFES 2024</c:v>
                </c:pt>
                <c:pt idx="6">
                  <c:v>DISMINUCION DE PRESUPUESTO POR CIERRE</c:v>
                </c:pt>
                <c:pt idx="7">
                  <c:v>PRESUPUESTO TOTAL</c:v>
                </c:pt>
                <c:pt idx="8">
                  <c:v>PRESUPUESTO EJECUTADSO</c:v>
                </c:pt>
                <c:pt idx="9">
                  <c:v>PRESUPUESTO COMPROMETIDO</c:v>
                </c:pt>
                <c:pt idx="10">
                  <c:v>SALDO POR EJECUTAR</c:v>
                </c:pt>
              </c:strCache>
            </c:strRef>
          </c:cat>
          <c:val>
            <c:numRef>
              <c:f>GASTOS!$B$5:$B$15</c:f>
              <c:numCache>
                <c:formatCode>_(* #,##0_);_(* \(#,##0\);_(* "-"??_);_(@_)</c:formatCode>
                <c:ptCount val="11"/>
                <c:pt idx="0" formatCode="General">
                  <c:v>0</c:v>
                </c:pt>
                <c:pt idx="1">
                  <c:v>102633994</c:v>
                </c:pt>
                <c:pt idx="2">
                  <c:v>3925998</c:v>
                </c:pt>
                <c:pt idx="3">
                  <c:v>14806232</c:v>
                </c:pt>
                <c:pt idx="4">
                  <c:v>2202500</c:v>
                </c:pt>
                <c:pt idx="5">
                  <c:v>6006000</c:v>
                </c:pt>
                <c:pt idx="6">
                  <c:v>1019651</c:v>
                </c:pt>
                <c:pt idx="7">
                  <c:v>128555073</c:v>
                </c:pt>
                <c:pt idx="8">
                  <c:v>124648226</c:v>
                </c:pt>
                <c:pt idx="9">
                  <c:v>0</c:v>
                </c:pt>
                <c:pt idx="10">
                  <c:v>3906847</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0-5731-4001-AFE6-1301A6E5F1F9}"/>
            </c:ext>
          </c:extLst>
        </c:ser>
        <c:dLbls>
          <c:showLegendKey val="0"/>
          <c:showVal val="0"/>
          <c:showCatName val="0"/>
          <c:showSerName val="0"/>
          <c:showPercent val="0"/>
          <c:showBubbleSize val="0"/>
        </c:dLbls>
        <c:gapWidth val="150"/>
        <c:axId val="814536624"/>
        <c:axId val="1890980521"/>
      </c:barChart>
      <c:lineChart>
        <c:grouping val="standard"/>
        <c:varyColors val="0"/>
        <c:ser>
          <c:idx val="1"/>
          <c:order val="1"/>
          <c:tx>
            <c:v>DE 01 DE ENERO  AL 30 DE DICIEMBRE  2024</c:v>
          </c:tx>
          <c:spPr>
            <a:ln w="28575" cmpd="sng">
              <a:solidFill>
                <a:srgbClr val="EA4335"/>
              </a:solidFill>
            </a:ln>
          </c:spPr>
          <c:marker>
            <c:symbol val="none"/>
          </c:marker>
          <c:cat>
            <c:strRef>
              <c:f>GASTOS!$A$5:$A$15</c:f>
              <c:strCache>
                <c:ptCount val="11"/>
                <c:pt idx="0">
                  <c:v>DETALLE</c:v>
                </c:pt>
                <c:pt idx="1">
                  <c:v>PRESUPUESTO APROBADO INICIAL</c:v>
                </c:pt>
                <c:pt idx="2">
                  <c:v>SALDO EN BANCOS AÑO ANTERIOR 2023</c:v>
                </c:pt>
                <c:pt idx="3">
                  <c:v>ADICION AL PRESUPUESTOS  SGP 2024</c:v>
                </c:pt>
                <c:pt idx="4">
                  <c:v>ADICION AL PRESUPUESTOS  RECURSOS PROPIOS</c:v>
                </c:pt>
                <c:pt idx="5">
                  <c:v>ADICION AL PRESUPUESTOS ICFES 2024</c:v>
                </c:pt>
                <c:pt idx="6">
                  <c:v>DISMINUCION DE PRESUPUESTO POR CIERRE</c:v>
                </c:pt>
                <c:pt idx="7">
                  <c:v>PRESUPUESTO TOTAL</c:v>
                </c:pt>
                <c:pt idx="8">
                  <c:v>PRESUPUESTO EJECUTADSO</c:v>
                </c:pt>
                <c:pt idx="9">
                  <c:v>PRESUPUESTO COMPROMETIDO</c:v>
                </c:pt>
                <c:pt idx="10">
                  <c:v>SALDO POR EJECUTAR</c:v>
                </c:pt>
              </c:strCache>
            </c:strRef>
          </c:cat>
          <c:val>
            <c:numRef>
              <c:f>GASTOS!$C$5:$C$15</c:f>
              <c:numCache>
                <c:formatCode>_(* #,##0_);_(* \(#,##0\);_(* "-"??_);_(@_)</c:formatCode>
                <c:ptCount val="11"/>
                <c:pt idx="0" formatCode="General">
                  <c:v>0</c:v>
                </c:pt>
                <c:pt idx="1">
                  <c:v>79.83659579112836</c:v>
                </c:pt>
                <c:pt idx="2">
                  <c:v>3.0539424920244107</c:v>
                </c:pt>
                <c:pt idx="3">
                  <c:v>11.51742335364704</c:v>
                </c:pt>
                <c:pt idx="4">
                  <c:v>1.766972600155577</c:v>
                </c:pt>
                <c:pt idx="5">
                  <c:v>4.6719276492495947</c:v>
                </c:pt>
                <c:pt idx="6">
                  <c:v>0.81802287342621316</c:v>
                </c:pt>
                <c:pt idx="7">
                  <c:v>100.02883901277876</c:v>
                </c:pt>
                <c:pt idx="8">
                  <c:v>96.960954625260101</c:v>
                </c:pt>
                <c:pt idx="9">
                  <c:v>0</c:v>
                </c:pt>
                <c:pt idx="10">
                  <c:v>3.0390453747398984</c:v>
                </c:pt>
              </c:numCache>
            </c:numRef>
          </c:val>
          <c:smooth val="0"/>
          <c:extLst>
            <c:ext xmlns:c16="http://schemas.microsoft.com/office/drawing/2014/chart" uri="{C3380CC4-5D6E-409C-BE32-E72D297353CC}">
              <c16:uniqueId val="{00000001-5731-4001-AFE6-1301A6E5F1F9}"/>
            </c:ext>
          </c:extLst>
        </c:ser>
        <c:dLbls>
          <c:showLegendKey val="0"/>
          <c:showVal val="0"/>
          <c:showCatName val="0"/>
          <c:showSerName val="0"/>
          <c:showPercent val="0"/>
          <c:showBubbleSize val="0"/>
        </c:dLbls>
        <c:marker val="1"/>
        <c:smooth val="0"/>
        <c:axId val="814536624"/>
        <c:axId val="1890980521"/>
      </c:lineChart>
      <c:catAx>
        <c:axId val="814536624"/>
        <c:scaling>
          <c:orientation val="minMax"/>
        </c:scaling>
        <c:delete val="0"/>
        <c:axPos val="b"/>
        <c:title>
          <c:tx>
            <c:rich>
              <a:bodyPr/>
              <a:lstStyle/>
              <a:p>
                <a:pPr lvl="0">
                  <a:defRPr b="0">
                    <a:solidFill>
                      <a:srgbClr val="000000"/>
                    </a:solidFill>
                    <a:latin typeface="+mn-lt"/>
                  </a:defRPr>
                </a:pPr>
                <a:endParaRPr lang="es-CO"/>
              </a:p>
            </c:rich>
          </c:tx>
          <c:overlay val="0"/>
        </c:title>
        <c:numFmt formatCode="General" sourceLinked="1"/>
        <c:majorTickMark val="none"/>
        <c:minorTickMark val="none"/>
        <c:tickLblPos val="nextTo"/>
        <c:txPr>
          <a:bodyPr/>
          <a:lstStyle/>
          <a:p>
            <a:pPr lvl="0">
              <a:defRPr sz="900" b="0" i="0">
                <a:solidFill>
                  <a:srgbClr val="000000"/>
                </a:solidFill>
                <a:latin typeface="+mn-lt"/>
              </a:defRPr>
            </a:pPr>
            <a:endParaRPr lang="es-CO"/>
          </a:p>
        </c:txPr>
        <c:crossAx val="1890980521"/>
        <c:crosses val="autoZero"/>
        <c:auto val="1"/>
        <c:lblAlgn val="ctr"/>
        <c:lblOffset val="100"/>
        <c:noMultiLvlLbl val="1"/>
      </c:catAx>
      <c:valAx>
        <c:axId val="1890980521"/>
        <c:scaling>
          <c:orientation val="minMax"/>
        </c:scaling>
        <c:delete val="0"/>
        <c:axPos val="l"/>
        <c:majorGridlines>
          <c:spPr>
            <a:ln>
              <a:solidFill>
                <a:srgbClr val="B7B7B7"/>
              </a:solidFill>
            </a:ln>
          </c:spPr>
        </c:majorGridlines>
        <c:title>
          <c:tx>
            <c:rich>
              <a:bodyPr/>
              <a:lstStyle/>
              <a:p>
                <a:pPr lvl="0">
                  <a:defRPr b="0">
                    <a:solidFill>
                      <a:srgbClr val="000000"/>
                    </a:solidFill>
                    <a:latin typeface="+mn-lt"/>
                  </a:defRPr>
                </a:pPr>
                <a:endParaRPr lang="es-CO"/>
              </a:p>
            </c:rich>
          </c:tx>
          <c:overlay val="0"/>
        </c:title>
        <c:numFmt formatCode="General" sourceLinked="1"/>
        <c:majorTickMark val="none"/>
        <c:minorTickMark val="none"/>
        <c:tickLblPos val="nextTo"/>
        <c:spPr>
          <a:ln/>
        </c:spPr>
        <c:txPr>
          <a:bodyPr/>
          <a:lstStyle/>
          <a:p>
            <a:pPr lvl="0">
              <a:defRPr sz="900" b="0" i="0">
                <a:solidFill>
                  <a:srgbClr val="000000"/>
                </a:solidFill>
                <a:latin typeface="+mn-lt"/>
              </a:defRPr>
            </a:pPr>
            <a:endParaRPr lang="es-CO"/>
          </a:p>
        </c:txPr>
        <c:crossAx val="814536624"/>
        <c:crosses val="autoZero"/>
        <c:crossBetween val="between"/>
      </c:valAx>
    </c:plotArea>
    <c:legend>
      <c:legendPos val="b"/>
      <c:overlay val="0"/>
      <c:txPr>
        <a:bodyPr/>
        <a:lstStyle/>
        <a:p>
          <a:pPr lvl="0">
            <a:defRPr sz="900" b="0" i="0">
              <a:solidFill>
                <a:srgbClr val="1A1A1A"/>
              </a:solidFill>
              <a:latin typeface="+mn-lt"/>
            </a:defRPr>
          </a:pPr>
          <a:endParaRPr lang="es-CO"/>
        </a:p>
      </c:txPr>
    </c:legend>
    <c:plotVisOnly val="1"/>
    <c:dispBlanksAs val="zero"/>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v>GASTOS   DETALLADOS DE 01 DE ENERO AL 30 DE DICIEMBRE   DEL 2024 VALORES</c:v>
          </c:tx>
          <c:spPr>
            <a:solidFill>
              <a:srgbClr val="4285F4"/>
            </a:solidFill>
            <a:ln cmpd="sng">
              <a:solidFill>
                <a:srgbClr val="000000"/>
              </a:solidFill>
            </a:ln>
          </c:spPr>
          <c:invertIfNegative val="1"/>
          <c:cat>
            <c:strRef>
              <c:f>GASTOS!$A$33:$A$44</c:f>
              <c:strCache>
                <c:ptCount val="12"/>
                <c:pt idx="0">
                  <c:v>SERVICIOS PUBLICOS</c:v>
                </c:pt>
                <c:pt idx="1">
                  <c:v>COMISIONES HONORARIOS Y SERVICIOS</c:v>
                </c:pt>
                <c:pt idx="2">
                  <c:v>ACTIVIDAD PEDAGOGICO</c:v>
                </c:pt>
                <c:pt idx="3">
                  <c:v>COMISIONES BANCARIAS</c:v>
                </c:pt>
                <c:pt idx="4">
                  <c:v>EXAMEN DE ICFES 2024</c:v>
                </c:pt>
                <c:pt idx="5">
                  <c:v>LICENCIAS</c:v>
                </c:pt>
                <c:pt idx="6">
                  <c:v>MANTENIMIENTO Y REPARACIONES</c:v>
                </c:pt>
                <c:pt idx="7">
                  <c:v>PRIMA DE SEGUROS</c:v>
                </c:pt>
                <c:pt idx="8">
                  <c:v>MATERIALES Y SUMINISTROS</c:v>
                </c:pt>
                <c:pt idx="9">
                  <c:v>COMPRA DE EQUIPO DE OFICINA</c:v>
                </c:pt>
                <c:pt idx="10">
                  <c:v>IMPRESOS Y PUBLICACIONES</c:v>
                </c:pt>
                <c:pt idx="11">
                  <c:v>PRESUPUESTO EJECUTADO</c:v>
                </c:pt>
              </c:strCache>
            </c:strRef>
          </c:cat>
          <c:val>
            <c:numRef>
              <c:f>GASTOS!$B$33:$B$44</c:f>
              <c:numCache>
                <c:formatCode>_(* #,##0_);_(* \(#,##0\);_(* "-"??_);_(@_)</c:formatCode>
                <c:ptCount val="12"/>
                <c:pt idx="0">
                  <c:v>1255895</c:v>
                </c:pt>
                <c:pt idx="1">
                  <c:v>23000000</c:v>
                </c:pt>
                <c:pt idx="2">
                  <c:v>797000</c:v>
                </c:pt>
                <c:pt idx="3">
                  <c:v>461006</c:v>
                </c:pt>
                <c:pt idx="4">
                  <c:v>6006000</c:v>
                </c:pt>
                <c:pt idx="5">
                  <c:v>4900000</c:v>
                </c:pt>
                <c:pt idx="6">
                  <c:v>40859716</c:v>
                </c:pt>
                <c:pt idx="7">
                  <c:v>5507427</c:v>
                </c:pt>
                <c:pt idx="8">
                  <c:v>23691793</c:v>
                </c:pt>
                <c:pt idx="9">
                  <c:v>13670000</c:v>
                </c:pt>
                <c:pt idx="10">
                  <c:v>4499390</c:v>
                </c:pt>
                <c:pt idx="11">
                  <c:v>124648227</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0-DF0A-473F-A860-338110BEBED2}"/>
            </c:ext>
          </c:extLst>
        </c:ser>
        <c:dLbls>
          <c:showLegendKey val="0"/>
          <c:showVal val="0"/>
          <c:showCatName val="0"/>
          <c:showSerName val="0"/>
          <c:showPercent val="0"/>
          <c:showBubbleSize val="0"/>
        </c:dLbls>
        <c:gapWidth val="150"/>
        <c:axId val="1926414190"/>
        <c:axId val="1564090427"/>
      </c:barChart>
      <c:lineChart>
        <c:grouping val="standard"/>
        <c:varyColors val="0"/>
        <c:ser>
          <c:idx val="1"/>
          <c:order val="1"/>
          <c:tx>
            <c:v>GASTOS   DETALLADOS DE 01 DE ENERO AL 30 DE DICIEMBRE   DEL 2024 PORCENTAJE</c:v>
          </c:tx>
          <c:spPr>
            <a:ln w="28575" cmpd="sng">
              <a:solidFill>
                <a:srgbClr val="EA4335"/>
              </a:solidFill>
            </a:ln>
          </c:spPr>
          <c:marker>
            <c:symbol val="none"/>
          </c:marker>
          <c:cat>
            <c:strRef>
              <c:f>GASTOS!$A$33:$A$44</c:f>
              <c:strCache>
                <c:ptCount val="12"/>
                <c:pt idx="0">
                  <c:v>SERVICIOS PUBLICOS</c:v>
                </c:pt>
                <c:pt idx="1">
                  <c:v>COMISIONES HONORARIOS Y SERVICIOS</c:v>
                </c:pt>
                <c:pt idx="2">
                  <c:v>ACTIVIDAD PEDAGOGICO</c:v>
                </c:pt>
                <c:pt idx="3">
                  <c:v>COMISIONES BANCARIAS</c:v>
                </c:pt>
                <c:pt idx="4">
                  <c:v>EXAMEN DE ICFES 2024</c:v>
                </c:pt>
                <c:pt idx="5">
                  <c:v>LICENCIAS</c:v>
                </c:pt>
                <c:pt idx="6">
                  <c:v>MANTENIMIENTO Y REPARACIONES</c:v>
                </c:pt>
                <c:pt idx="7">
                  <c:v>PRIMA DE SEGUROS</c:v>
                </c:pt>
                <c:pt idx="8">
                  <c:v>MATERIALES Y SUMINISTROS</c:v>
                </c:pt>
                <c:pt idx="9">
                  <c:v>COMPRA DE EQUIPO DE OFICINA</c:v>
                </c:pt>
                <c:pt idx="10">
                  <c:v>IMPRESOS Y PUBLICACIONES</c:v>
                </c:pt>
                <c:pt idx="11">
                  <c:v>PRESUPUESTO EJECUTADO</c:v>
                </c:pt>
              </c:strCache>
            </c:strRef>
          </c:cat>
          <c:val>
            <c:numRef>
              <c:f>GASTOS!$C$33:$C$44</c:f>
              <c:numCache>
                <c:formatCode>_(* #,##0.00_);_(* \(#,##0.00\);_(* "-"??_);_(@_)</c:formatCode>
                <c:ptCount val="12"/>
                <c:pt idx="0">
                  <c:v>1.007551435127914</c:v>
                </c:pt>
                <c:pt idx="1">
                  <c:v>18.451927118064823</c:v>
                </c:pt>
                <c:pt idx="2">
                  <c:v>0.63939938752598535</c:v>
                </c:pt>
                <c:pt idx="3">
                  <c:v>0.36984561360828661</c:v>
                </c:pt>
                <c:pt idx="4">
                  <c:v>4.8183597509172751</c:v>
                </c:pt>
                <c:pt idx="5">
                  <c:v>3.9310627338485928</c:v>
                </c:pt>
                <c:pt idx="6">
                  <c:v>32.780021812905531</c:v>
                </c:pt>
                <c:pt idx="7">
                  <c:v>4.4183757222635824</c:v>
                </c:pt>
                <c:pt idx="8">
                  <c:v>19.006923379664279</c:v>
                </c:pt>
                <c:pt idx="9">
                  <c:v>10.966862769736789</c:v>
                </c:pt>
                <c:pt idx="10">
                  <c:v>3.609670276336943</c:v>
                </c:pt>
                <c:pt idx="11">
                  <c:v>100</c:v>
                </c:pt>
              </c:numCache>
            </c:numRef>
          </c:val>
          <c:smooth val="0"/>
          <c:extLst>
            <c:ext xmlns:c16="http://schemas.microsoft.com/office/drawing/2014/chart" uri="{C3380CC4-5D6E-409C-BE32-E72D297353CC}">
              <c16:uniqueId val="{00000001-DF0A-473F-A860-338110BEBED2}"/>
            </c:ext>
          </c:extLst>
        </c:ser>
        <c:dLbls>
          <c:showLegendKey val="0"/>
          <c:showVal val="0"/>
          <c:showCatName val="0"/>
          <c:showSerName val="0"/>
          <c:showPercent val="0"/>
          <c:showBubbleSize val="0"/>
        </c:dLbls>
        <c:marker val="1"/>
        <c:smooth val="0"/>
        <c:axId val="1926414190"/>
        <c:axId val="1564090427"/>
      </c:lineChart>
      <c:catAx>
        <c:axId val="1926414190"/>
        <c:scaling>
          <c:orientation val="minMax"/>
        </c:scaling>
        <c:delete val="0"/>
        <c:axPos val="b"/>
        <c:title>
          <c:tx>
            <c:rich>
              <a:bodyPr/>
              <a:lstStyle/>
              <a:p>
                <a:pPr lvl="0">
                  <a:defRPr b="0">
                    <a:solidFill>
                      <a:srgbClr val="000000"/>
                    </a:solidFill>
                    <a:latin typeface="+mn-lt"/>
                  </a:defRPr>
                </a:pPr>
                <a:endParaRPr lang="es-CO"/>
              </a:p>
            </c:rich>
          </c:tx>
          <c:overlay val="0"/>
        </c:title>
        <c:numFmt formatCode="General" sourceLinked="1"/>
        <c:majorTickMark val="none"/>
        <c:minorTickMark val="none"/>
        <c:tickLblPos val="nextTo"/>
        <c:txPr>
          <a:bodyPr/>
          <a:lstStyle/>
          <a:p>
            <a:pPr lvl="0">
              <a:defRPr sz="900" b="0" i="0">
                <a:solidFill>
                  <a:srgbClr val="000000"/>
                </a:solidFill>
                <a:latin typeface="+mn-lt"/>
              </a:defRPr>
            </a:pPr>
            <a:endParaRPr lang="es-CO"/>
          </a:p>
        </c:txPr>
        <c:crossAx val="1564090427"/>
        <c:crosses val="autoZero"/>
        <c:auto val="1"/>
        <c:lblAlgn val="ctr"/>
        <c:lblOffset val="100"/>
        <c:noMultiLvlLbl val="1"/>
      </c:catAx>
      <c:valAx>
        <c:axId val="1564090427"/>
        <c:scaling>
          <c:orientation val="minMax"/>
        </c:scaling>
        <c:delete val="0"/>
        <c:axPos val="l"/>
        <c:majorGridlines>
          <c:spPr>
            <a:ln>
              <a:solidFill>
                <a:srgbClr val="B7B7B7"/>
              </a:solidFill>
            </a:ln>
          </c:spPr>
        </c:majorGridlines>
        <c:title>
          <c:tx>
            <c:rich>
              <a:bodyPr/>
              <a:lstStyle/>
              <a:p>
                <a:pPr lvl="0">
                  <a:defRPr b="0">
                    <a:solidFill>
                      <a:srgbClr val="000000"/>
                    </a:solidFill>
                    <a:latin typeface="+mn-lt"/>
                  </a:defRPr>
                </a:pPr>
                <a:endParaRPr lang="es-CO"/>
              </a:p>
            </c:rich>
          </c:tx>
          <c:overlay val="0"/>
        </c:title>
        <c:numFmt formatCode="_(* #,##0_);_(* \(#,##0\);_(* &quot;-&quot;??_);_(@_)" sourceLinked="1"/>
        <c:majorTickMark val="none"/>
        <c:minorTickMark val="none"/>
        <c:tickLblPos val="nextTo"/>
        <c:spPr>
          <a:ln/>
        </c:spPr>
        <c:txPr>
          <a:bodyPr/>
          <a:lstStyle/>
          <a:p>
            <a:pPr lvl="0">
              <a:defRPr sz="900" b="0" i="0">
                <a:solidFill>
                  <a:srgbClr val="000000"/>
                </a:solidFill>
                <a:latin typeface="+mn-lt"/>
              </a:defRPr>
            </a:pPr>
            <a:endParaRPr lang="es-CO"/>
          </a:p>
        </c:txPr>
        <c:crossAx val="1926414190"/>
        <c:crosses val="autoZero"/>
        <c:crossBetween val="between"/>
      </c:valAx>
    </c:plotArea>
    <c:legend>
      <c:legendPos val="b"/>
      <c:overlay val="0"/>
      <c:txPr>
        <a:bodyPr/>
        <a:lstStyle/>
        <a:p>
          <a:pPr lvl="0">
            <a:defRPr sz="900" b="0" i="0">
              <a:solidFill>
                <a:srgbClr val="1A1A1A"/>
              </a:solidFill>
              <a:latin typeface="+mn-lt"/>
            </a:defRPr>
          </a:pPr>
          <a:endParaRPr lang="es-CO"/>
        </a:p>
      </c:txPr>
    </c:legend>
    <c:plotVisOnly val="1"/>
    <c:dispBlanksAs val="zero"/>
    <c:showDLblsOverMax val="1"/>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d767f58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s-CO" noProof="0" dirty="0"/>
          </a:p>
        </p:txBody>
      </p:sp>
      <p:sp>
        <p:nvSpPr>
          <p:cNvPr id="52" name="Google Shape;52;g10d767f58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4479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3D7FF769-C03B-9B5F-4096-1BD60AA14988}"/>
            </a:ext>
          </a:extLst>
        </p:cNvPr>
        <p:cNvGrpSpPr/>
        <p:nvPr/>
      </p:nvGrpSpPr>
      <p:grpSpPr>
        <a:xfrm>
          <a:off x="0" y="0"/>
          <a:ext cx="0" cy="0"/>
          <a:chOff x="0" y="0"/>
          <a:chExt cx="0" cy="0"/>
        </a:xfrm>
      </p:grpSpPr>
      <p:sp>
        <p:nvSpPr>
          <p:cNvPr id="51" name="Google Shape;51;g10d767f5852_0_0:notes">
            <a:extLst>
              <a:ext uri="{FF2B5EF4-FFF2-40B4-BE49-F238E27FC236}">
                <a16:creationId xmlns:a16="http://schemas.microsoft.com/office/drawing/2014/main" id="{8A0B10FE-E1D9-A579-41A0-94DE140D6D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 name="Google Shape;52;g10d767f5852_0_0:notes">
            <a:extLst>
              <a:ext uri="{FF2B5EF4-FFF2-40B4-BE49-F238E27FC236}">
                <a16:creationId xmlns:a16="http://schemas.microsoft.com/office/drawing/2014/main" id="{60C0832A-5E10-D78B-9C7E-FC3DA14D98A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7513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d767f58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 name="Google Shape;52;g10d767f58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5915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d767f58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 name="Google Shape;52;g10d767f58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9797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d767f58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2" name="Google Shape;52;g10d767f58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3744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d767f58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2" name="Google Shape;52;g10d767f58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3099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d767f58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2" name="Google Shape;52;g10d767f58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9599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d767f58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2" name="Google Shape;52;g10d767f58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4659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d767f58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2" name="Google Shape;52;g10d767f58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1663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d767f58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2" name="Google Shape;52;g10d767f58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737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d767f58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2" name="Google Shape;52;g10d767f58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9904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d767f58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2" name="Google Shape;52;g10d767f58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31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d767f58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2" name="Google Shape;52;g10d767f58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4512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d767f58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2" name="Google Shape;52;g10d767f58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2901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d767f58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2" name="Google Shape;52;g10d767f58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9360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d767f58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2" name="Google Shape;52;g10d767f58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49544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d767f58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2" name="Google Shape;52;g10d767f58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98786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d767f58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2" name="Google Shape;52;g10d767f58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2173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d767f58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2" name="Google Shape;52;g10d767f58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2310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d767f58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2" name="Google Shape;52;g10d767f58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147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d767f58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2" name="Google Shape;52;g10d767f58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50213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d767f58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2" name="Google Shape;52;g10d767f58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5977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d767f58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 name="Google Shape;52;g10d767f58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7411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d767f58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2" name="Google Shape;52;g10d767f58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9907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d767f58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2" name="Google Shape;52;g10d767f58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22536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d767f58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2" name="Google Shape;52;g10d767f58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71070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d767f58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2" name="Google Shape;52;g10d767f58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6502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d767f58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 name="Google Shape;52;g10d767f58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8048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d767f58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 name="Google Shape;52;g10d767f58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7804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d767f58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 name="Google Shape;52;g10d767f58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0060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d767f58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 name="Google Shape;52;g10d767f58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1038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54A8EA0A-FB11-11A0-94BD-D0D261C2F42C}"/>
            </a:ext>
          </a:extLst>
        </p:cNvPr>
        <p:cNvGrpSpPr/>
        <p:nvPr/>
      </p:nvGrpSpPr>
      <p:grpSpPr>
        <a:xfrm>
          <a:off x="0" y="0"/>
          <a:ext cx="0" cy="0"/>
          <a:chOff x="0" y="0"/>
          <a:chExt cx="0" cy="0"/>
        </a:xfrm>
      </p:grpSpPr>
      <p:sp>
        <p:nvSpPr>
          <p:cNvPr id="51" name="Google Shape;51;g10d767f5852_0_0:notes">
            <a:extLst>
              <a:ext uri="{FF2B5EF4-FFF2-40B4-BE49-F238E27FC236}">
                <a16:creationId xmlns:a16="http://schemas.microsoft.com/office/drawing/2014/main" id="{F9FCC1AD-5730-C50B-1945-58B459DFA5F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 name="Google Shape;52;g10d767f5852_0_0:notes">
            <a:extLst>
              <a:ext uri="{FF2B5EF4-FFF2-40B4-BE49-F238E27FC236}">
                <a16:creationId xmlns:a16="http://schemas.microsoft.com/office/drawing/2014/main" id="{43AFA9A0-7705-4AC0-8C60-F8AAB99802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2094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5F298A59-4ED7-F6AB-A84D-70CDED0EC23C}"/>
            </a:ext>
          </a:extLst>
        </p:cNvPr>
        <p:cNvGrpSpPr/>
        <p:nvPr/>
      </p:nvGrpSpPr>
      <p:grpSpPr>
        <a:xfrm>
          <a:off x="0" y="0"/>
          <a:ext cx="0" cy="0"/>
          <a:chOff x="0" y="0"/>
          <a:chExt cx="0" cy="0"/>
        </a:xfrm>
      </p:grpSpPr>
      <p:sp>
        <p:nvSpPr>
          <p:cNvPr id="51" name="Google Shape;51;g10d767f5852_0_0:notes">
            <a:extLst>
              <a:ext uri="{FF2B5EF4-FFF2-40B4-BE49-F238E27FC236}">
                <a16:creationId xmlns:a16="http://schemas.microsoft.com/office/drawing/2014/main" id="{280A58E5-EEBE-4A29-2D2D-3F32D828E61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 name="Google Shape;52;g10d767f5852_0_0:notes">
            <a:extLst>
              <a:ext uri="{FF2B5EF4-FFF2-40B4-BE49-F238E27FC236}">
                <a16:creationId xmlns:a16="http://schemas.microsoft.com/office/drawing/2014/main" id="{59AB4D98-63C1-5A66-8DF6-17487E451F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7070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n-US"/>
          </a:p>
        </p:txBody>
      </p:sp>
      <p:sp>
        <p:nvSpPr>
          <p:cNvPr id="3" name="Subtítulo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endParaRPr lang="en-US"/>
          </a:p>
        </p:txBody>
      </p:sp>
      <p:sp>
        <p:nvSpPr>
          <p:cNvPr id="4" name="Marcador de fecha 3"/>
          <p:cNvSpPr>
            <a:spLocks noGrp="1"/>
          </p:cNvSpPr>
          <p:nvPr>
            <p:ph type="dt" sz="half" idx="10"/>
          </p:nvPr>
        </p:nvSpPr>
        <p:spPr/>
        <p:txBody>
          <a:bodyPr/>
          <a:lstStyle/>
          <a:p>
            <a:fld id="{B61BEF0D-F0BB-DE4B-95CE-6DB70DBA9567}" type="datetimeFigureOut">
              <a:rPr lang="en-US" smtClean="0"/>
              <a:pPr/>
              <a:t>2/19/2025</a:t>
            </a:fld>
            <a:endParaRPr lang="en-US" dirty="0"/>
          </a:p>
        </p:txBody>
      </p:sp>
      <p:sp>
        <p:nvSpPr>
          <p:cNvPr id="5" name="Marcador de pie de página 4"/>
          <p:cNvSpPr>
            <a:spLocks noGrp="1"/>
          </p:cNvSpPr>
          <p:nvPr>
            <p:ph type="ftr" sz="quarter" idx="11"/>
          </p:nvPr>
        </p:nvSpPr>
        <p:spPr/>
        <p:txBody>
          <a:bodyPr/>
          <a:lstStyle/>
          <a:p>
            <a:endParaRPr lang="en-US" dirty="0"/>
          </a:p>
        </p:txBody>
      </p:sp>
      <p:sp>
        <p:nvSpPr>
          <p:cNvPr id="6" name="Marcador de número de diapositiva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‹Nº›</a:t>
            </a:fld>
            <a:endParaRPr lang="en-US" dirty="0"/>
          </a:p>
        </p:txBody>
      </p:sp>
    </p:spTree>
    <p:extLst>
      <p:ext uri="{BB962C8B-B14F-4D97-AF65-F5344CB8AC3E}">
        <p14:creationId xmlns:p14="http://schemas.microsoft.com/office/powerpoint/2010/main" val="156913832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61BEF0D-F0BB-DE4B-95CE-6DB70DBA9567}" type="datetimeFigureOut">
              <a:rPr lang="en-US" smtClean="0"/>
              <a:pPr/>
              <a:t>2/19/2025</a:t>
            </a:fld>
            <a:endParaRPr lang="en-US" dirty="0"/>
          </a:p>
        </p:txBody>
      </p:sp>
      <p:sp>
        <p:nvSpPr>
          <p:cNvPr id="5" name="Marcador de pie de página 4"/>
          <p:cNvSpPr>
            <a:spLocks noGrp="1"/>
          </p:cNvSpPr>
          <p:nvPr>
            <p:ph type="ftr" sz="quarter" idx="11"/>
          </p:nvPr>
        </p:nvSpPr>
        <p:spPr/>
        <p:txBody>
          <a:bodyPr/>
          <a:lstStyle/>
          <a:p>
            <a:endParaRPr lang="en-US" dirty="0"/>
          </a:p>
        </p:txBody>
      </p:sp>
      <p:sp>
        <p:nvSpPr>
          <p:cNvPr id="6" name="Marcador de número de diapositiva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‹Nº›</a:t>
            </a:fld>
            <a:endParaRPr lang="en-US" dirty="0"/>
          </a:p>
        </p:txBody>
      </p:sp>
    </p:spTree>
    <p:extLst>
      <p:ext uri="{BB962C8B-B14F-4D97-AF65-F5344CB8AC3E}">
        <p14:creationId xmlns:p14="http://schemas.microsoft.com/office/powerpoint/2010/main" val="77568659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n-US"/>
          </a:p>
        </p:txBody>
      </p:sp>
      <p:sp>
        <p:nvSpPr>
          <p:cNvPr id="3" name="Marcador de texto vertical 2"/>
          <p:cNvSpPr>
            <a:spLocks noGrp="1"/>
          </p:cNvSpPr>
          <p:nvPr>
            <p:ph type="body" orient="vert" idx="1"/>
          </p:nvPr>
        </p:nvSpPr>
        <p:spPr>
          <a:xfrm>
            <a:off x="628650" y="273844"/>
            <a:ext cx="5800725" cy="4358879"/>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61BEF0D-F0BB-DE4B-95CE-6DB70DBA9567}" type="datetimeFigureOut">
              <a:rPr lang="en-US" smtClean="0"/>
              <a:pPr/>
              <a:t>2/19/2025</a:t>
            </a:fld>
            <a:endParaRPr lang="en-US" dirty="0"/>
          </a:p>
        </p:txBody>
      </p:sp>
      <p:sp>
        <p:nvSpPr>
          <p:cNvPr id="5" name="Marcador de pie de página 4"/>
          <p:cNvSpPr>
            <a:spLocks noGrp="1"/>
          </p:cNvSpPr>
          <p:nvPr>
            <p:ph type="ftr" sz="quarter" idx="11"/>
          </p:nvPr>
        </p:nvSpPr>
        <p:spPr/>
        <p:txBody>
          <a:bodyPr/>
          <a:lstStyle/>
          <a:p>
            <a:endParaRPr lang="en-US" dirty="0"/>
          </a:p>
        </p:txBody>
      </p:sp>
      <p:sp>
        <p:nvSpPr>
          <p:cNvPr id="6" name="Marcador de número de diapositiva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‹Nº›</a:t>
            </a:fld>
            <a:endParaRPr lang="en-US" dirty="0"/>
          </a:p>
        </p:txBody>
      </p:sp>
    </p:spTree>
    <p:extLst>
      <p:ext uri="{BB962C8B-B14F-4D97-AF65-F5344CB8AC3E}">
        <p14:creationId xmlns:p14="http://schemas.microsoft.com/office/powerpoint/2010/main" val="426556592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52647F38-B617-4D2F-AE0A-013F0C4D2C57}" type="datetimeFigureOut">
              <a:rPr lang="en-US" smtClean="0"/>
              <a:t>2/19/2025</a:t>
            </a:fld>
            <a:endParaRPr lang="en-US" dirty="0"/>
          </a:p>
        </p:txBody>
      </p:sp>
      <p:sp>
        <p:nvSpPr>
          <p:cNvPr id="5" name="Marcador de pie de página 4"/>
          <p:cNvSpPr>
            <a:spLocks noGrp="1"/>
          </p:cNvSpPr>
          <p:nvPr>
            <p:ph type="ftr" sz="quarter" idx="11"/>
          </p:nvPr>
        </p:nvSpPr>
        <p:spPr/>
        <p:txBody>
          <a:bodyPr/>
          <a:lstStyle/>
          <a:p>
            <a:endParaRPr lang="en-US" dirty="0"/>
          </a:p>
        </p:txBody>
      </p:sp>
      <p:sp>
        <p:nvSpPr>
          <p:cNvPr id="6" name="Marcador de número de diapositiva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‹Nº›</a:t>
            </a:fld>
            <a:endParaRPr lang="en-US" dirty="0"/>
          </a:p>
        </p:txBody>
      </p:sp>
    </p:spTree>
    <p:extLst>
      <p:ext uri="{BB962C8B-B14F-4D97-AF65-F5344CB8AC3E}">
        <p14:creationId xmlns:p14="http://schemas.microsoft.com/office/powerpoint/2010/main" val="344701643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n-US"/>
          </a:p>
        </p:txBody>
      </p:sp>
      <p:sp>
        <p:nvSpPr>
          <p:cNvPr id="3" name="Marcador de texto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B61BEF0D-F0BB-DE4B-95CE-6DB70DBA9567}" type="datetimeFigureOut">
              <a:rPr lang="en-US" smtClean="0"/>
              <a:pPr/>
              <a:t>2/19/2025</a:t>
            </a:fld>
            <a:endParaRPr lang="en-US" dirty="0"/>
          </a:p>
        </p:txBody>
      </p:sp>
      <p:sp>
        <p:nvSpPr>
          <p:cNvPr id="5" name="Marcador de pie de página 4"/>
          <p:cNvSpPr>
            <a:spLocks noGrp="1"/>
          </p:cNvSpPr>
          <p:nvPr>
            <p:ph type="ftr" sz="quarter" idx="11"/>
          </p:nvPr>
        </p:nvSpPr>
        <p:spPr/>
        <p:txBody>
          <a:bodyPr/>
          <a:lstStyle/>
          <a:p>
            <a:endParaRPr lang="en-US" dirty="0"/>
          </a:p>
        </p:txBody>
      </p:sp>
      <p:sp>
        <p:nvSpPr>
          <p:cNvPr id="6" name="Marcador de número de diapositiva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‹Nº›</a:t>
            </a:fld>
            <a:endParaRPr lang="en-US" dirty="0"/>
          </a:p>
        </p:txBody>
      </p:sp>
    </p:spTree>
    <p:extLst>
      <p:ext uri="{BB962C8B-B14F-4D97-AF65-F5344CB8AC3E}">
        <p14:creationId xmlns:p14="http://schemas.microsoft.com/office/powerpoint/2010/main" val="350491809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sz="half" idx="1"/>
          </p:nvPr>
        </p:nvSpPr>
        <p:spPr>
          <a:xfrm>
            <a:off x="628650" y="1369219"/>
            <a:ext cx="3886200" cy="326350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p:cNvSpPr>
            <a:spLocks noGrp="1"/>
          </p:cNvSpPr>
          <p:nvPr>
            <p:ph sz="half" idx="2"/>
          </p:nvPr>
        </p:nvSpPr>
        <p:spPr>
          <a:xfrm>
            <a:off x="4629150" y="1369219"/>
            <a:ext cx="3886200" cy="326350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p:cNvSpPr>
            <a:spLocks noGrp="1"/>
          </p:cNvSpPr>
          <p:nvPr>
            <p:ph type="dt" sz="half" idx="10"/>
          </p:nvPr>
        </p:nvSpPr>
        <p:spPr/>
        <p:txBody>
          <a:bodyPr/>
          <a:lstStyle/>
          <a:p>
            <a:fld id="{05BFA754-D5C3-4E66-96A6-867B257F58DC}" type="datetimeFigureOut">
              <a:rPr lang="en-US" smtClean="0"/>
              <a:t>2/19/2025</a:t>
            </a:fld>
            <a:endParaRPr lang="en-US" dirty="0"/>
          </a:p>
        </p:txBody>
      </p:sp>
      <p:sp>
        <p:nvSpPr>
          <p:cNvPr id="6" name="Marcador de pie de página 5"/>
          <p:cNvSpPr>
            <a:spLocks noGrp="1"/>
          </p:cNvSpPr>
          <p:nvPr>
            <p:ph type="ftr" sz="quarter" idx="11"/>
          </p:nvPr>
        </p:nvSpPr>
        <p:spPr/>
        <p:txBody>
          <a:bodyPr/>
          <a:lstStyle/>
          <a:p>
            <a:endParaRPr lang="en-US" dirty="0"/>
          </a:p>
        </p:txBody>
      </p:sp>
      <p:sp>
        <p:nvSpPr>
          <p:cNvPr id="7" name="Marcador de número de diapositiva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‹Nº›</a:t>
            </a:fld>
            <a:endParaRPr lang="en-US" dirty="0"/>
          </a:p>
        </p:txBody>
      </p:sp>
    </p:spTree>
    <p:extLst>
      <p:ext uri="{BB962C8B-B14F-4D97-AF65-F5344CB8AC3E}">
        <p14:creationId xmlns:p14="http://schemas.microsoft.com/office/powerpoint/2010/main" val="140520042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273844"/>
            <a:ext cx="7886700" cy="994172"/>
          </a:xfrm>
        </p:spPr>
        <p:txBody>
          <a:bodyPr/>
          <a:lstStyle/>
          <a:p>
            <a:r>
              <a:rPr lang="es-ES"/>
              <a:t>Haga clic para modificar el estilo de título del patrón</a:t>
            </a:r>
            <a:endParaRPr lang="en-US"/>
          </a:p>
        </p:txBody>
      </p:sp>
      <p:sp>
        <p:nvSpPr>
          <p:cNvPr id="3" name="Marcador de texto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4" name="Marcador de contenido 3"/>
          <p:cNvSpPr>
            <a:spLocks noGrp="1"/>
          </p:cNvSpPr>
          <p:nvPr>
            <p:ph sz="half" idx="2"/>
          </p:nvPr>
        </p:nvSpPr>
        <p:spPr>
          <a:xfrm>
            <a:off x="629842" y="1878806"/>
            <a:ext cx="3868340" cy="2763441"/>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6" name="Marcador de contenido 5"/>
          <p:cNvSpPr>
            <a:spLocks noGrp="1"/>
          </p:cNvSpPr>
          <p:nvPr>
            <p:ph sz="quarter" idx="4"/>
          </p:nvPr>
        </p:nvSpPr>
        <p:spPr>
          <a:xfrm>
            <a:off x="4629150" y="1878806"/>
            <a:ext cx="3887391" cy="2763441"/>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p:cNvSpPr>
            <a:spLocks noGrp="1"/>
          </p:cNvSpPr>
          <p:nvPr>
            <p:ph type="dt" sz="half" idx="10"/>
          </p:nvPr>
        </p:nvSpPr>
        <p:spPr/>
        <p:txBody>
          <a:bodyPr/>
          <a:lstStyle/>
          <a:p>
            <a:fld id="{B61BEF0D-F0BB-DE4B-95CE-6DB70DBA9567}" type="datetimeFigureOut">
              <a:rPr lang="en-US" smtClean="0"/>
              <a:pPr/>
              <a:t>2/19/2025</a:t>
            </a:fld>
            <a:endParaRPr lang="en-US" dirty="0"/>
          </a:p>
        </p:txBody>
      </p:sp>
      <p:sp>
        <p:nvSpPr>
          <p:cNvPr id="8" name="Marcador de pie de página 7"/>
          <p:cNvSpPr>
            <a:spLocks noGrp="1"/>
          </p:cNvSpPr>
          <p:nvPr>
            <p:ph type="ftr" sz="quarter" idx="11"/>
          </p:nvPr>
        </p:nvSpPr>
        <p:spPr/>
        <p:txBody>
          <a:bodyPr/>
          <a:lstStyle/>
          <a:p>
            <a:endParaRPr lang="en-US" dirty="0"/>
          </a:p>
        </p:txBody>
      </p:sp>
      <p:sp>
        <p:nvSpPr>
          <p:cNvPr id="9" name="Marcador de número de diapositiva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‹Nº›</a:t>
            </a:fld>
            <a:endParaRPr lang="en-US" dirty="0"/>
          </a:p>
        </p:txBody>
      </p:sp>
    </p:spTree>
    <p:extLst>
      <p:ext uri="{BB962C8B-B14F-4D97-AF65-F5344CB8AC3E}">
        <p14:creationId xmlns:p14="http://schemas.microsoft.com/office/powerpoint/2010/main" val="222853885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fecha 2"/>
          <p:cNvSpPr>
            <a:spLocks noGrp="1"/>
          </p:cNvSpPr>
          <p:nvPr>
            <p:ph type="dt" sz="half" idx="10"/>
          </p:nvPr>
        </p:nvSpPr>
        <p:spPr/>
        <p:txBody>
          <a:bodyPr/>
          <a:lstStyle/>
          <a:p>
            <a:fld id="{B61BEF0D-F0BB-DE4B-95CE-6DB70DBA9567}" type="datetimeFigureOut">
              <a:rPr lang="en-US" smtClean="0"/>
              <a:pPr/>
              <a:t>2/19/2025</a:t>
            </a:fld>
            <a:endParaRPr lang="en-US" dirty="0"/>
          </a:p>
        </p:txBody>
      </p:sp>
      <p:sp>
        <p:nvSpPr>
          <p:cNvPr id="4" name="Marcador de pie de página 3"/>
          <p:cNvSpPr>
            <a:spLocks noGrp="1"/>
          </p:cNvSpPr>
          <p:nvPr>
            <p:ph type="ftr" sz="quarter" idx="11"/>
          </p:nvPr>
        </p:nvSpPr>
        <p:spPr/>
        <p:txBody>
          <a:bodyPr/>
          <a:lstStyle/>
          <a:p>
            <a:endParaRPr lang="en-US" dirty="0"/>
          </a:p>
        </p:txBody>
      </p:sp>
      <p:sp>
        <p:nvSpPr>
          <p:cNvPr id="5" name="Marcador de número de diapositiva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‹Nº›</a:t>
            </a:fld>
            <a:endParaRPr lang="en-US" dirty="0"/>
          </a:p>
        </p:txBody>
      </p:sp>
    </p:spTree>
    <p:extLst>
      <p:ext uri="{BB962C8B-B14F-4D97-AF65-F5344CB8AC3E}">
        <p14:creationId xmlns:p14="http://schemas.microsoft.com/office/powerpoint/2010/main" val="376207350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61BEF0D-F0BB-DE4B-95CE-6DB70DBA9567}" type="datetimeFigureOut">
              <a:rPr lang="en-US" smtClean="0"/>
              <a:pPr/>
              <a:t>2/19/2025</a:t>
            </a:fld>
            <a:endParaRPr lang="en-US" dirty="0"/>
          </a:p>
        </p:txBody>
      </p:sp>
      <p:sp>
        <p:nvSpPr>
          <p:cNvPr id="3" name="Marcador de pie de página 2"/>
          <p:cNvSpPr>
            <a:spLocks noGrp="1"/>
          </p:cNvSpPr>
          <p:nvPr>
            <p:ph type="ftr" sz="quarter" idx="11"/>
          </p:nvPr>
        </p:nvSpPr>
        <p:spPr/>
        <p:txBody>
          <a:bodyPr/>
          <a:lstStyle/>
          <a:p>
            <a:endParaRPr lang="en-US" dirty="0"/>
          </a:p>
        </p:txBody>
      </p:sp>
      <p:sp>
        <p:nvSpPr>
          <p:cNvPr id="4" name="Marcador de número de diapositiva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‹Nº›</a:t>
            </a:fld>
            <a:endParaRPr lang="en-US" dirty="0"/>
          </a:p>
        </p:txBody>
      </p:sp>
    </p:spTree>
    <p:extLst>
      <p:ext uri="{BB962C8B-B14F-4D97-AF65-F5344CB8AC3E}">
        <p14:creationId xmlns:p14="http://schemas.microsoft.com/office/powerpoint/2010/main" val="324780914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a:p>
        </p:txBody>
      </p:sp>
      <p:sp>
        <p:nvSpPr>
          <p:cNvPr id="3" name="Marcador de contenido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fld id="{B61BEF0D-F0BB-DE4B-95CE-6DB70DBA9567}" type="datetimeFigureOut">
              <a:rPr lang="en-US" smtClean="0"/>
              <a:pPr/>
              <a:t>2/19/2025</a:t>
            </a:fld>
            <a:endParaRPr lang="en-US" dirty="0"/>
          </a:p>
        </p:txBody>
      </p:sp>
      <p:sp>
        <p:nvSpPr>
          <p:cNvPr id="6" name="Marcador de pie de página 5"/>
          <p:cNvSpPr>
            <a:spLocks noGrp="1"/>
          </p:cNvSpPr>
          <p:nvPr>
            <p:ph type="ftr" sz="quarter" idx="11"/>
          </p:nvPr>
        </p:nvSpPr>
        <p:spPr/>
        <p:txBody>
          <a:bodyPr/>
          <a:lstStyle/>
          <a:p>
            <a:endParaRPr lang="en-US" dirty="0"/>
          </a:p>
        </p:txBody>
      </p:sp>
      <p:sp>
        <p:nvSpPr>
          <p:cNvPr id="7" name="Marcador de número de diapositiva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‹Nº›</a:t>
            </a:fld>
            <a:endParaRPr lang="en-US" dirty="0"/>
          </a:p>
        </p:txBody>
      </p:sp>
    </p:spTree>
    <p:extLst>
      <p:ext uri="{BB962C8B-B14F-4D97-AF65-F5344CB8AC3E}">
        <p14:creationId xmlns:p14="http://schemas.microsoft.com/office/powerpoint/2010/main" val="349678244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a:p>
        </p:txBody>
      </p:sp>
      <p:sp>
        <p:nvSpPr>
          <p:cNvPr id="3" name="Marcador de posición de imagen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Marcador de texto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fld id="{B61BEF0D-F0BB-DE4B-95CE-6DB70DBA9567}" type="datetimeFigureOut">
              <a:rPr lang="en-US" smtClean="0"/>
              <a:pPr/>
              <a:t>2/19/2025</a:t>
            </a:fld>
            <a:endParaRPr lang="en-US" dirty="0"/>
          </a:p>
        </p:txBody>
      </p:sp>
      <p:sp>
        <p:nvSpPr>
          <p:cNvPr id="6" name="Marcador de pie de página 5"/>
          <p:cNvSpPr>
            <a:spLocks noGrp="1"/>
          </p:cNvSpPr>
          <p:nvPr>
            <p:ph type="ftr" sz="quarter" idx="11"/>
          </p:nvPr>
        </p:nvSpPr>
        <p:spPr/>
        <p:txBody>
          <a:bodyPr/>
          <a:lstStyle/>
          <a:p>
            <a:endParaRPr lang="en-US" dirty="0"/>
          </a:p>
        </p:txBody>
      </p:sp>
      <p:sp>
        <p:nvSpPr>
          <p:cNvPr id="7" name="Marcador de número de diapositiva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‹Nº›</a:t>
            </a:fld>
            <a:endParaRPr lang="en-US" dirty="0"/>
          </a:p>
        </p:txBody>
      </p:sp>
    </p:spTree>
    <p:extLst>
      <p:ext uri="{BB962C8B-B14F-4D97-AF65-F5344CB8AC3E}">
        <p14:creationId xmlns:p14="http://schemas.microsoft.com/office/powerpoint/2010/main" val="297943581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61BEF0D-F0BB-DE4B-95CE-6DB70DBA9567}" type="datetimeFigureOut">
              <a:rPr lang="en-US" smtClean="0"/>
              <a:pPr/>
              <a:t>2/19/2025</a:t>
            </a:fld>
            <a:endParaRPr lang="en-US" dirty="0"/>
          </a:p>
        </p:txBody>
      </p:sp>
      <p:sp>
        <p:nvSpPr>
          <p:cNvPr id="5" name="Marcador de pie de página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Marcador de número de diapositiva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‹Nº›</a:t>
            </a:fld>
            <a:endParaRPr lang="en-US" dirty="0"/>
          </a:p>
        </p:txBody>
      </p:sp>
    </p:spTree>
    <p:extLst>
      <p:ext uri="{BB962C8B-B14F-4D97-AF65-F5344CB8AC3E}">
        <p14:creationId xmlns:p14="http://schemas.microsoft.com/office/powerpoint/2010/main" val="410194173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s://domingoirurita.edu.co/informes-institucionale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1.png"/><Relationship Id="rId7"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6.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jpg"/><Relationship Id="rId7" Type="http://schemas.openxmlformats.org/officeDocument/2006/relationships/image" Target="../media/image31.jpg"/><Relationship Id="rId12" Type="http://schemas.openxmlformats.org/officeDocument/2006/relationships/image" Target="../media/image36.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0.jpg"/><Relationship Id="rId11" Type="http://schemas.openxmlformats.org/officeDocument/2006/relationships/image" Target="../media/image35.jpg"/><Relationship Id="rId5" Type="http://schemas.openxmlformats.org/officeDocument/2006/relationships/image" Target="../media/image29.jpg"/><Relationship Id="rId10" Type="http://schemas.openxmlformats.org/officeDocument/2006/relationships/image" Target="../media/image34.jpg"/><Relationship Id="rId4" Type="http://schemas.openxmlformats.org/officeDocument/2006/relationships/image" Target="../media/image28.jpg"/><Relationship Id="rId9" Type="http://schemas.openxmlformats.org/officeDocument/2006/relationships/image" Target="../media/image33.jpg"/></Relationships>
</file>

<file path=ppt/slides/_rels/slide1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g"/><Relationship Id="rId7" Type="http://schemas.openxmlformats.org/officeDocument/2006/relationships/image" Target="../media/image41.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g"/><Relationship Id="rId9" Type="http://schemas.openxmlformats.org/officeDocument/2006/relationships/image" Target="../media/image43.jpeg"/></Relationships>
</file>

<file path=ppt/slides/_rels/slide19.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 Id="rId9" Type="http://schemas.openxmlformats.org/officeDocument/2006/relationships/image" Target="../media/image51.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1.png"/><Relationship Id="rId7"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57.jpg"/><Relationship Id="rId7" Type="http://schemas.openxmlformats.org/officeDocument/2006/relationships/image" Target="../media/image61.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 Id="rId9" Type="http://schemas.openxmlformats.org/officeDocument/2006/relationships/image" Target="../media/image63.jpg"/></Relationships>
</file>

<file path=ppt/slides/_rels/slide22.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11.png"/><Relationship Id="rId7" Type="http://schemas.openxmlformats.org/officeDocument/2006/relationships/image" Target="../media/image67.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 Id="rId9" Type="http://schemas.openxmlformats.org/officeDocument/2006/relationships/image" Target="../media/image69.jpg"/></Relationships>
</file>

<file path=ppt/slides/_rels/slide23.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11.png"/><Relationship Id="rId7" Type="http://schemas.openxmlformats.org/officeDocument/2006/relationships/image" Target="../media/image73.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2.jpg"/><Relationship Id="rId11" Type="http://schemas.openxmlformats.org/officeDocument/2006/relationships/image" Target="../media/image77.jpg"/><Relationship Id="rId5" Type="http://schemas.openxmlformats.org/officeDocument/2006/relationships/image" Target="../media/image71.jpg"/><Relationship Id="rId10" Type="http://schemas.openxmlformats.org/officeDocument/2006/relationships/image" Target="../media/image76.jpg"/><Relationship Id="rId4" Type="http://schemas.openxmlformats.org/officeDocument/2006/relationships/image" Target="../media/image70.jpg"/><Relationship Id="rId9" Type="http://schemas.openxmlformats.org/officeDocument/2006/relationships/image" Target="../media/image75.jpg"/></Relationships>
</file>

<file path=ppt/slides/_rels/slide24.xml.rels><?xml version="1.0" encoding="UTF-8" standalone="yes"?>
<Relationships xmlns="http://schemas.openxmlformats.org/package/2006/relationships"><Relationship Id="rId8" Type="http://schemas.openxmlformats.org/officeDocument/2006/relationships/image" Target="../media/image82.jpg"/><Relationship Id="rId3" Type="http://schemas.openxmlformats.org/officeDocument/2006/relationships/image" Target="../media/image11.png"/><Relationship Id="rId7" Type="http://schemas.openxmlformats.org/officeDocument/2006/relationships/image" Target="../media/image81.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80.jpg"/><Relationship Id="rId5" Type="http://schemas.openxmlformats.org/officeDocument/2006/relationships/image" Target="../media/image79.jpg"/><Relationship Id="rId10" Type="http://schemas.openxmlformats.org/officeDocument/2006/relationships/image" Target="../media/image84.jpg"/><Relationship Id="rId4" Type="http://schemas.openxmlformats.org/officeDocument/2006/relationships/image" Target="../media/image78.jpg"/><Relationship Id="rId9" Type="http://schemas.openxmlformats.org/officeDocument/2006/relationships/image" Target="../media/image83.jpg"/></Relationships>
</file>

<file path=ppt/slides/_rels/slide25.xml.rels><?xml version="1.0" encoding="UTF-8" standalone="yes"?>
<Relationships xmlns="http://schemas.openxmlformats.org/package/2006/relationships"><Relationship Id="rId8" Type="http://schemas.openxmlformats.org/officeDocument/2006/relationships/image" Target="../media/image89.jpg"/><Relationship Id="rId3" Type="http://schemas.openxmlformats.org/officeDocument/2006/relationships/image" Target="../media/image11.png"/><Relationship Id="rId7" Type="http://schemas.openxmlformats.org/officeDocument/2006/relationships/image" Target="../media/image88.jpg"/><Relationship Id="rId12" Type="http://schemas.openxmlformats.org/officeDocument/2006/relationships/image" Target="../media/image93.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87.jpg"/><Relationship Id="rId11" Type="http://schemas.openxmlformats.org/officeDocument/2006/relationships/image" Target="../media/image92.jpg"/><Relationship Id="rId5" Type="http://schemas.openxmlformats.org/officeDocument/2006/relationships/image" Target="../media/image86.jpg"/><Relationship Id="rId10" Type="http://schemas.openxmlformats.org/officeDocument/2006/relationships/image" Target="../media/image91.jpg"/><Relationship Id="rId4" Type="http://schemas.openxmlformats.org/officeDocument/2006/relationships/image" Target="../media/image85.jpg"/><Relationship Id="rId9" Type="http://schemas.openxmlformats.org/officeDocument/2006/relationships/image" Target="../media/image90.jpg"/></Relationships>
</file>

<file path=ppt/slides/_rels/slide26.xml.rels><?xml version="1.0" encoding="UTF-8" standalone="yes"?>
<Relationships xmlns="http://schemas.openxmlformats.org/package/2006/relationships"><Relationship Id="rId8" Type="http://schemas.openxmlformats.org/officeDocument/2006/relationships/image" Target="../media/image98.jpg"/><Relationship Id="rId13" Type="http://schemas.openxmlformats.org/officeDocument/2006/relationships/image" Target="../media/image103.jpg"/><Relationship Id="rId3" Type="http://schemas.openxmlformats.org/officeDocument/2006/relationships/image" Target="../media/image11.png"/><Relationship Id="rId7" Type="http://schemas.openxmlformats.org/officeDocument/2006/relationships/image" Target="../media/image97.jpg"/><Relationship Id="rId12" Type="http://schemas.openxmlformats.org/officeDocument/2006/relationships/image" Target="../media/image102.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6.jpg"/><Relationship Id="rId11" Type="http://schemas.openxmlformats.org/officeDocument/2006/relationships/image" Target="../media/image101.jpg"/><Relationship Id="rId5" Type="http://schemas.openxmlformats.org/officeDocument/2006/relationships/image" Target="../media/image95.jpg"/><Relationship Id="rId15" Type="http://schemas.openxmlformats.org/officeDocument/2006/relationships/image" Target="../media/image105.jpg"/><Relationship Id="rId10" Type="http://schemas.openxmlformats.org/officeDocument/2006/relationships/image" Target="../media/image100.jpg"/><Relationship Id="rId4" Type="http://schemas.openxmlformats.org/officeDocument/2006/relationships/image" Target="../media/image94.jpg"/><Relationship Id="rId9" Type="http://schemas.openxmlformats.org/officeDocument/2006/relationships/image" Target="../media/image99.jpg"/><Relationship Id="rId14" Type="http://schemas.openxmlformats.org/officeDocument/2006/relationships/image" Target="../media/image104.jpg"/></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110.jpg"/><Relationship Id="rId3" Type="http://schemas.openxmlformats.org/officeDocument/2006/relationships/image" Target="../media/image11.png"/><Relationship Id="rId7" Type="http://schemas.openxmlformats.org/officeDocument/2006/relationships/image" Target="../media/image109.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8.jpg"/><Relationship Id="rId5" Type="http://schemas.openxmlformats.org/officeDocument/2006/relationships/image" Target="../media/image107.jpg"/><Relationship Id="rId10" Type="http://schemas.openxmlformats.org/officeDocument/2006/relationships/image" Target="../media/image9.jpg"/><Relationship Id="rId4" Type="http://schemas.openxmlformats.org/officeDocument/2006/relationships/image" Target="../media/image106.jpg"/><Relationship Id="rId9" Type="http://schemas.openxmlformats.org/officeDocument/2006/relationships/image" Target="../media/image111.jpg"/></Relationships>
</file>

<file path=ppt/slides/_rels/slide29.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14.jpg"/><Relationship Id="rId4" Type="http://schemas.openxmlformats.org/officeDocument/2006/relationships/image" Target="../media/image113.jp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18.jpg"/><Relationship Id="rId5" Type="http://schemas.openxmlformats.org/officeDocument/2006/relationships/image" Target="../media/image117.jpg"/><Relationship Id="rId4" Type="http://schemas.openxmlformats.org/officeDocument/2006/relationships/image" Target="../media/image116.jpg"/></Relationships>
</file>

<file path=ppt/slides/_rels/slide31.xml.rels><?xml version="1.0" encoding="UTF-8" standalone="yes"?>
<Relationships xmlns="http://schemas.openxmlformats.org/package/2006/relationships"><Relationship Id="rId3" Type="http://schemas.openxmlformats.org/officeDocument/2006/relationships/image" Target="../media/image119.jpg"/><Relationship Id="rId7" Type="http://schemas.openxmlformats.org/officeDocument/2006/relationships/image" Target="../media/image123.jp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22.jpg"/><Relationship Id="rId5" Type="http://schemas.openxmlformats.org/officeDocument/2006/relationships/image" Target="../media/image121.jpg"/><Relationship Id="rId4" Type="http://schemas.openxmlformats.org/officeDocument/2006/relationships/image" Target="../media/image120.jpg"/></Relationships>
</file>

<file path=ppt/slides/_rels/slide32.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5.jpg"/></Relationships>
</file>

<file path=ppt/slides/_rels/slide33.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1.png"/><Relationship Id="rId7" Type="http://schemas.openxmlformats.org/officeDocument/2006/relationships/image" Target="../media/image129.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 Id="rId9" Type="http://schemas.openxmlformats.org/officeDocument/2006/relationships/image" Target="../media/image131.jpeg"/></Relationships>
</file>

<file path=ppt/slides/_rels/slide34.xml.rels><?xml version="1.0" encoding="UTF-8" standalone="yes"?>
<Relationships xmlns="http://schemas.openxmlformats.org/package/2006/relationships"><Relationship Id="rId8" Type="http://schemas.openxmlformats.org/officeDocument/2006/relationships/image" Target="../media/image137.jpg"/><Relationship Id="rId3" Type="http://schemas.openxmlformats.org/officeDocument/2006/relationships/image" Target="../media/image132.jpg"/><Relationship Id="rId7" Type="http://schemas.openxmlformats.org/officeDocument/2006/relationships/image" Target="../media/image136.jp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35.jpg"/><Relationship Id="rId5" Type="http://schemas.openxmlformats.org/officeDocument/2006/relationships/image" Target="../media/image134.jpg"/><Relationship Id="rId10" Type="http://schemas.openxmlformats.org/officeDocument/2006/relationships/image" Target="../media/image139.jpg"/><Relationship Id="rId4" Type="http://schemas.openxmlformats.org/officeDocument/2006/relationships/image" Target="../media/image133.jpg"/><Relationship Id="rId9" Type="http://schemas.openxmlformats.org/officeDocument/2006/relationships/image" Target="../media/image138.jpg"/></Relationships>
</file>

<file path=ppt/slides/_rels/slide35.xml.rels><?xml version="1.0" encoding="UTF-8" standalone="yes"?>
<Relationships xmlns="http://schemas.openxmlformats.org/package/2006/relationships"><Relationship Id="rId8" Type="http://schemas.openxmlformats.org/officeDocument/2006/relationships/image" Target="../media/image145.jpg"/><Relationship Id="rId3" Type="http://schemas.openxmlformats.org/officeDocument/2006/relationships/image" Target="../media/image140.jpg"/><Relationship Id="rId7" Type="http://schemas.openxmlformats.org/officeDocument/2006/relationships/image" Target="../media/image144.jp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3.jpg"/><Relationship Id="rId5" Type="http://schemas.openxmlformats.org/officeDocument/2006/relationships/image" Target="../media/image142.jpg"/><Relationship Id="rId10" Type="http://schemas.openxmlformats.org/officeDocument/2006/relationships/image" Target="../media/image147.jpg"/><Relationship Id="rId4" Type="http://schemas.openxmlformats.org/officeDocument/2006/relationships/image" Target="../media/image141.jpg"/><Relationship Id="rId9" Type="http://schemas.openxmlformats.org/officeDocument/2006/relationships/image" Target="../media/image146.jpg"/></Relationships>
</file>

<file path=ppt/slides/_rels/slide36.xml.rels><?xml version="1.0" encoding="UTF-8" standalone="yes"?>
<Relationships xmlns="http://schemas.openxmlformats.org/package/2006/relationships"><Relationship Id="rId8" Type="http://schemas.openxmlformats.org/officeDocument/2006/relationships/image" Target="../media/image153.jpg"/><Relationship Id="rId3" Type="http://schemas.openxmlformats.org/officeDocument/2006/relationships/image" Target="../media/image148.jpg"/><Relationship Id="rId7" Type="http://schemas.openxmlformats.org/officeDocument/2006/relationships/image" Target="../media/image152.jp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1.jpg"/><Relationship Id="rId5" Type="http://schemas.openxmlformats.org/officeDocument/2006/relationships/image" Target="../media/image150.jpg"/><Relationship Id="rId4" Type="http://schemas.openxmlformats.org/officeDocument/2006/relationships/image" Target="../media/image149.jpg"/><Relationship Id="rId9" Type="http://schemas.openxmlformats.org/officeDocument/2006/relationships/image" Target="../media/image154.jpg"/></Relationships>
</file>

<file path=ppt/slides/_rels/slide37.xml.rels><?xml version="1.0" encoding="UTF-8" standalone="yes"?>
<Relationships xmlns="http://schemas.openxmlformats.org/package/2006/relationships"><Relationship Id="rId3" Type="http://schemas.openxmlformats.org/officeDocument/2006/relationships/image" Target="../media/image155.jpg"/><Relationship Id="rId7" Type="http://schemas.openxmlformats.org/officeDocument/2006/relationships/image" Target="../media/image159.jp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8.jpg"/><Relationship Id="rId5" Type="http://schemas.openxmlformats.org/officeDocument/2006/relationships/image" Target="../media/image157.jpg"/><Relationship Id="rId4" Type="http://schemas.openxmlformats.org/officeDocument/2006/relationships/image" Target="../media/image156.jp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a:stretch/>
        </p:blipFill>
        <p:spPr>
          <a:xfrm>
            <a:off x="6610351" y="371904"/>
            <a:ext cx="1523999" cy="1304496"/>
          </a:xfrm>
          <a:prstGeom prst="rect">
            <a:avLst/>
          </a:prstGeom>
          <a:noFill/>
          <a:ln>
            <a:noFill/>
          </a:ln>
        </p:spPr>
      </p:pic>
      <p:sp>
        <p:nvSpPr>
          <p:cNvPr id="3" name="CuadroTexto 2">
            <a:extLst>
              <a:ext uri="{FF2B5EF4-FFF2-40B4-BE49-F238E27FC236}">
                <a16:creationId xmlns:a16="http://schemas.microsoft.com/office/drawing/2014/main" id="{C8692D79-8776-2832-8F74-E8FB404BDE48}"/>
              </a:ext>
            </a:extLst>
          </p:cNvPr>
          <p:cNvSpPr txBox="1"/>
          <p:nvPr/>
        </p:nvSpPr>
        <p:spPr>
          <a:xfrm>
            <a:off x="2151529" y="505254"/>
            <a:ext cx="4044876" cy="830997"/>
          </a:xfrm>
          <a:prstGeom prst="rect">
            <a:avLst/>
          </a:prstGeom>
          <a:noFill/>
        </p:spPr>
        <p:txBody>
          <a:bodyPr wrap="square">
            <a:spAutoFit/>
          </a:bodyPr>
          <a:lstStyle/>
          <a:p>
            <a:pPr algn="ctr"/>
            <a:r>
              <a:rPr lang="en-US" sz="2400" b="1" dirty="0"/>
              <a:t>INSTITUCIÓN EDUCATIVA</a:t>
            </a:r>
          </a:p>
          <a:p>
            <a:pPr algn="ctr"/>
            <a:r>
              <a:rPr lang="en-US" sz="2400" b="1" dirty="0"/>
              <a:t> DOMINGO IRURITA</a:t>
            </a:r>
            <a:endParaRPr lang="es-ES" sz="2400" b="1" dirty="0">
              <a:solidFill>
                <a:schemeClr val="dk1"/>
              </a:solidFill>
              <a:latin typeface="Arial Black"/>
              <a:ea typeface="Arial Black"/>
              <a:cs typeface="Arial Black"/>
              <a:sym typeface="Arial Black"/>
            </a:endParaRPr>
          </a:p>
        </p:txBody>
      </p:sp>
      <p:sp>
        <p:nvSpPr>
          <p:cNvPr id="2" name="Rectángulo 1"/>
          <p:cNvSpPr/>
          <p:nvPr/>
        </p:nvSpPr>
        <p:spPr>
          <a:xfrm>
            <a:off x="790575" y="1778336"/>
            <a:ext cx="7486649" cy="2393613"/>
          </a:xfrm>
          <a:prstGeom prst="rect">
            <a:avLst/>
          </a:prstGeom>
        </p:spPr>
        <p:txBody>
          <a:bodyPr wrap="square">
            <a:spAutoFit/>
          </a:bodyPr>
          <a:lstStyle/>
          <a:p>
            <a:endParaRPr lang="en-US" dirty="0"/>
          </a:p>
          <a:p>
            <a:r>
              <a:rPr lang="es-ES" sz="2000" dirty="0">
                <a:solidFill>
                  <a:schemeClr val="dk1"/>
                </a:solidFill>
                <a:latin typeface="Arial Black"/>
                <a:ea typeface="Arial Black"/>
                <a:cs typeface="Arial Black"/>
                <a:sym typeface="Arial Black"/>
              </a:rPr>
              <a:t>INFORME GESTIÓN 2024</a:t>
            </a:r>
            <a:endParaRPr lang="es-CO" sz="2000" dirty="0"/>
          </a:p>
          <a:p>
            <a:endParaRPr lang="es-CO" sz="2000" dirty="0"/>
          </a:p>
          <a:p>
            <a:r>
              <a:rPr lang="es-CO" sz="2000" dirty="0"/>
              <a:t>Mercedes Perlaza Calle</a:t>
            </a:r>
          </a:p>
          <a:p>
            <a:r>
              <a:rPr lang="es-CO" sz="2000" dirty="0"/>
              <a:t>Rectora</a:t>
            </a:r>
          </a:p>
          <a:p>
            <a:endParaRPr lang="es-CO" sz="2000" dirty="0"/>
          </a:p>
          <a:p>
            <a:r>
              <a:rPr lang="es-CO" sz="2000" dirty="0"/>
              <a:t>Informe de gestión correspondiente al año 2024</a:t>
            </a:r>
          </a:p>
          <a:p>
            <a:endParaRPr lang="es-CO" dirty="0"/>
          </a:p>
        </p:txBody>
      </p:sp>
    </p:spTree>
    <p:extLst>
      <p:ext uri="{BB962C8B-B14F-4D97-AF65-F5344CB8AC3E}">
        <p14:creationId xmlns:p14="http://schemas.microsoft.com/office/powerpoint/2010/main" val="228544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3">
          <a:extLst>
            <a:ext uri="{FF2B5EF4-FFF2-40B4-BE49-F238E27FC236}">
              <a16:creationId xmlns:a16="http://schemas.microsoft.com/office/drawing/2014/main" id="{F9FD3B7A-BC7B-1F9C-D84D-CC390AE138E5}"/>
            </a:ext>
          </a:extLst>
        </p:cNvPr>
        <p:cNvGrpSpPr/>
        <p:nvPr/>
      </p:nvGrpSpPr>
      <p:grpSpPr>
        <a:xfrm>
          <a:off x="0" y="0"/>
          <a:ext cx="0" cy="0"/>
          <a:chOff x="0" y="0"/>
          <a:chExt cx="0" cy="0"/>
        </a:xfrm>
      </p:grpSpPr>
      <p:sp>
        <p:nvSpPr>
          <p:cNvPr id="2" name="AutoShape 2" descr="Gráfico de respuestas de formularios. Título de la pregunta: ¿Qué tan satisfecho esta con las habilidades básicas de aprendizaje que se le ha proporcionado a su hijo o acudido?  &#10;. Número de respuestas: .">
            <a:extLst>
              <a:ext uri="{FF2B5EF4-FFF2-40B4-BE49-F238E27FC236}">
                <a16:creationId xmlns:a16="http://schemas.microsoft.com/office/drawing/2014/main" id="{29A155F9-B1ED-641F-8EC0-DD556BA665E1}"/>
              </a:ext>
            </a:extLst>
          </p:cNvPr>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Gráfico de respuestas de formularios. Título de la pregunta: ¿Qué tan satisfecho esta con las habilidades básicas de aprendizaje que se le ha proporcionado a su hijo o acudido?  &#10;. Número de respuestas: .">
            <a:extLst>
              <a:ext uri="{FF2B5EF4-FFF2-40B4-BE49-F238E27FC236}">
                <a16:creationId xmlns:a16="http://schemas.microsoft.com/office/drawing/2014/main" id="{A6317B51-F01D-E4AD-A949-06EEC3CC64DF}"/>
              </a:ext>
            </a:extLst>
          </p:cNvPr>
          <p:cNvSpPr>
            <a:spLocks noChangeAspect="1" noChangeArrowheads="1"/>
          </p:cNvSpPr>
          <p:nvPr/>
        </p:nvSpPr>
        <p:spPr bwMode="auto">
          <a:xfrm rot="6466775">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CuadroTexto 5">
            <a:extLst>
              <a:ext uri="{FF2B5EF4-FFF2-40B4-BE49-F238E27FC236}">
                <a16:creationId xmlns:a16="http://schemas.microsoft.com/office/drawing/2014/main" id="{B1D2A132-02A5-B738-1911-576A4319ECC0}"/>
              </a:ext>
            </a:extLst>
          </p:cNvPr>
          <p:cNvSpPr txBox="1"/>
          <p:nvPr/>
        </p:nvSpPr>
        <p:spPr>
          <a:xfrm>
            <a:off x="3124200" y="435424"/>
            <a:ext cx="3609975" cy="369332"/>
          </a:xfrm>
          <a:prstGeom prst="rect">
            <a:avLst/>
          </a:prstGeom>
          <a:noFill/>
        </p:spPr>
        <p:txBody>
          <a:bodyPr wrap="square" rtlCol="0">
            <a:spAutoFit/>
          </a:bodyPr>
          <a:lstStyle/>
          <a:p>
            <a:r>
              <a:rPr lang="es-CO" sz="1800" dirty="0"/>
              <a:t>GASTOS DETALLADOS 2024</a:t>
            </a:r>
          </a:p>
        </p:txBody>
      </p:sp>
      <p:graphicFrame>
        <p:nvGraphicFramePr>
          <p:cNvPr id="4" name="Tabla 3">
            <a:extLst>
              <a:ext uri="{FF2B5EF4-FFF2-40B4-BE49-F238E27FC236}">
                <a16:creationId xmlns:a16="http://schemas.microsoft.com/office/drawing/2014/main" id="{83D7F1FA-1C57-2F14-8610-E7A31DACAED5}"/>
              </a:ext>
            </a:extLst>
          </p:cNvPr>
          <p:cNvGraphicFramePr>
            <a:graphicFrameLocks noGrp="1"/>
          </p:cNvGraphicFramePr>
          <p:nvPr>
            <p:extLst>
              <p:ext uri="{D42A27DB-BD31-4B8C-83A1-F6EECF244321}">
                <p14:modId xmlns:p14="http://schemas.microsoft.com/office/powerpoint/2010/main" val="507847946"/>
              </p:ext>
            </p:extLst>
          </p:nvPr>
        </p:nvGraphicFramePr>
        <p:xfrm>
          <a:off x="1115291" y="1701799"/>
          <a:ext cx="6739659" cy="2212108"/>
        </p:xfrm>
        <a:graphic>
          <a:graphicData uri="http://schemas.openxmlformats.org/drawingml/2006/table">
            <a:tbl>
              <a:tblPr>
                <a:tableStyleId>{ED9F09B1-C631-44D9-8952-87297EE674E3}</a:tableStyleId>
              </a:tblPr>
              <a:tblGrid>
                <a:gridCol w="1733800">
                  <a:extLst>
                    <a:ext uri="{9D8B030D-6E8A-4147-A177-3AD203B41FA5}">
                      <a16:colId xmlns:a16="http://schemas.microsoft.com/office/drawing/2014/main" val="3513144595"/>
                    </a:ext>
                  </a:extLst>
                </a:gridCol>
                <a:gridCol w="3558636">
                  <a:extLst>
                    <a:ext uri="{9D8B030D-6E8A-4147-A177-3AD203B41FA5}">
                      <a16:colId xmlns:a16="http://schemas.microsoft.com/office/drawing/2014/main" val="2501648520"/>
                    </a:ext>
                  </a:extLst>
                </a:gridCol>
                <a:gridCol w="1447223">
                  <a:extLst>
                    <a:ext uri="{9D8B030D-6E8A-4147-A177-3AD203B41FA5}">
                      <a16:colId xmlns:a16="http://schemas.microsoft.com/office/drawing/2014/main" val="740360386"/>
                    </a:ext>
                  </a:extLst>
                </a:gridCol>
              </a:tblGrid>
              <a:tr h="425964">
                <a:tc>
                  <a:txBody>
                    <a:bodyPr/>
                    <a:lstStyle/>
                    <a:p>
                      <a:pPr algn="l" fontAlgn="b"/>
                      <a:r>
                        <a:rPr lang="es-CO" sz="1200" u="none" strike="noStrike" dirty="0">
                          <a:effectLst/>
                        </a:rPr>
                        <a:t>COMPRA DE EQUIPO DE OFICINA</a:t>
                      </a:r>
                      <a:endParaRPr lang="es-CO" sz="1200" b="0" i="0" u="none" strike="noStrike" dirty="0">
                        <a:effectLst/>
                        <a:latin typeface="Calibri" panose="020F0502020204030204" pitchFamily="34" charset="0"/>
                      </a:endParaRPr>
                    </a:p>
                  </a:txBody>
                  <a:tcPr marL="0" marR="0" marT="0" marB="0" anchor="b"/>
                </a:tc>
                <a:tc>
                  <a:txBody>
                    <a:bodyPr/>
                    <a:lstStyle/>
                    <a:p>
                      <a:pPr algn="l" fontAlgn="b"/>
                      <a:r>
                        <a:rPr lang="es-CO" sz="1200" u="none" strike="noStrike">
                          <a:effectLst/>
                        </a:rPr>
                        <a:t>Corpolec sas</a:t>
                      </a:r>
                      <a:endParaRPr lang="es-CO" sz="1200" b="0" i="0" u="none" strike="noStrike">
                        <a:effectLst/>
                        <a:latin typeface="Arial" panose="020B0604020202020204" pitchFamily="34" charset="0"/>
                      </a:endParaRPr>
                    </a:p>
                  </a:txBody>
                  <a:tcPr marL="0" marR="0" marT="0" marB="0" anchor="b"/>
                </a:tc>
                <a:tc>
                  <a:txBody>
                    <a:bodyPr/>
                    <a:lstStyle/>
                    <a:p>
                      <a:pPr algn="ctr" fontAlgn="b"/>
                      <a:r>
                        <a:rPr lang="es-CO" sz="1200" u="none" strike="noStrike" dirty="0">
                          <a:effectLst/>
                        </a:rPr>
                        <a:t>13.670.000 </a:t>
                      </a:r>
                      <a:endParaRPr lang="es-CO" sz="12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2596868450"/>
                  </a:ext>
                </a:extLst>
              </a:tr>
              <a:tr h="425964">
                <a:tc>
                  <a:txBody>
                    <a:bodyPr/>
                    <a:lstStyle/>
                    <a:p>
                      <a:pPr algn="l" fontAlgn="b"/>
                      <a:endParaRPr lang="es-CO" sz="1200" b="0" i="0" u="none" strike="noStrike">
                        <a:effectLst/>
                        <a:latin typeface="Calibri" panose="020F0502020204030204" pitchFamily="34" charset="0"/>
                      </a:endParaRPr>
                    </a:p>
                  </a:txBody>
                  <a:tcPr marL="0" marR="0" marT="0" marB="0" anchor="b"/>
                </a:tc>
                <a:tc>
                  <a:txBody>
                    <a:bodyPr/>
                    <a:lstStyle/>
                    <a:p>
                      <a:pPr algn="l" fontAlgn="b"/>
                      <a:r>
                        <a:rPr lang="es-CO" sz="1200" u="none" strike="noStrike" dirty="0">
                          <a:effectLst/>
                        </a:rPr>
                        <a:t>Total</a:t>
                      </a:r>
                      <a:endParaRPr lang="es-CO" sz="1200" b="0" i="0" u="none" strike="noStrike" dirty="0">
                        <a:effectLst/>
                        <a:latin typeface="Arial" panose="020B0604020202020204" pitchFamily="34" charset="0"/>
                      </a:endParaRPr>
                    </a:p>
                  </a:txBody>
                  <a:tcPr marL="0" marR="0" marT="0" marB="0" anchor="b"/>
                </a:tc>
                <a:tc>
                  <a:txBody>
                    <a:bodyPr/>
                    <a:lstStyle/>
                    <a:p>
                      <a:pPr algn="ctr" fontAlgn="b"/>
                      <a:r>
                        <a:rPr lang="es-CO" sz="1200" u="none" strike="noStrike" dirty="0">
                          <a:effectLst/>
                        </a:rPr>
                        <a:t>13.670.000 </a:t>
                      </a:r>
                      <a:endParaRPr lang="es-CO" sz="12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2675285447"/>
                  </a:ext>
                </a:extLst>
              </a:tr>
              <a:tr h="254126">
                <a:tc>
                  <a:txBody>
                    <a:bodyPr/>
                    <a:lstStyle/>
                    <a:p>
                      <a:pPr algn="l" fontAlgn="b"/>
                      <a:endParaRPr lang="es-CO" sz="1200" b="0" i="0" u="none" strike="noStrike">
                        <a:effectLst/>
                        <a:latin typeface="Calibri" panose="020F0502020204030204" pitchFamily="34" charset="0"/>
                      </a:endParaRPr>
                    </a:p>
                  </a:txBody>
                  <a:tcPr marL="0" marR="0" marT="0" marB="0" anchor="b"/>
                </a:tc>
                <a:tc>
                  <a:txBody>
                    <a:bodyPr/>
                    <a:lstStyle/>
                    <a:p>
                      <a:pPr algn="l" fontAlgn="b"/>
                      <a:endParaRPr lang="es-CO" sz="1200" b="0" i="0" u="none" strike="noStrike">
                        <a:effectLst/>
                        <a:latin typeface="Calibri" panose="020F0502020204030204" pitchFamily="34" charset="0"/>
                      </a:endParaRPr>
                    </a:p>
                  </a:txBody>
                  <a:tcPr marL="0" marR="0" marT="0" marB="0" anchor="b"/>
                </a:tc>
                <a:tc>
                  <a:txBody>
                    <a:bodyPr/>
                    <a:lstStyle/>
                    <a:p>
                      <a:pPr algn="ctr" fontAlgn="b"/>
                      <a:endParaRPr lang="es-CO" sz="12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3000795771"/>
                  </a:ext>
                </a:extLst>
              </a:tr>
              <a:tr h="425964">
                <a:tc>
                  <a:txBody>
                    <a:bodyPr/>
                    <a:lstStyle/>
                    <a:p>
                      <a:pPr algn="l" fontAlgn="b"/>
                      <a:r>
                        <a:rPr lang="es-CO" sz="1200" u="none" strike="noStrike">
                          <a:effectLst/>
                        </a:rPr>
                        <a:t>IMPRESOS Y PUBLICACIONES</a:t>
                      </a:r>
                      <a:endParaRPr lang="es-CO" sz="1200" b="0" i="0" u="none" strike="noStrike">
                        <a:effectLst/>
                        <a:latin typeface="Calibri" panose="020F0502020204030204" pitchFamily="34" charset="0"/>
                      </a:endParaRPr>
                    </a:p>
                  </a:txBody>
                  <a:tcPr marL="0" marR="0" marT="0" marB="0" anchor="b"/>
                </a:tc>
                <a:tc>
                  <a:txBody>
                    <a:bodyPr/>
                    <a:lstStyle/>
                    <a:p>
                      <a:pPr algn="l" fontAlgn="b"/>
                      <a:r>
                        <a:rPr lang="es-CO" sz="1200" u="none" strike="noStrike" dirty="0" err="1">
                          <a:effectLst/>
                        </a:rPr>
                        <a:t>Kaleg</a:t>
                      </a:r>
                      <a:r>
                        <a:rPr lang="es-CO" sz="1200" u="none" strike="noStrike" dirty="0">
                          <a:effectLst/>
                        </a:rPr>
                        <a:t> eventos</a:t>
                      </a:r>
                      <a:endParaRPr lang="es-CO" sz="1200" b="0" i="0" u="none" strike="noStrike" dirty="0">
                        <a:effectLst/>
                        <a:latin typeface="Arial" panose="020B0604020202020204" pitchFamily="34" charset="0"/>
                      </a:endParaRPr>
                    </a:p>
                  </a:txBody>
                  <a:tcPr marL="0" marR="0" marT="0" marB="0" anchor="b"/>
                </a:tc>
                <a:tc>
                  <a:txBody>
                    <a:bodyPr/>
                    <a:lstStyle/>
                    <a:p>
                      <a:pPr algn="ctr" fontAlgn="b"/>
                      <a:r>
                        <a:rPr lang="es-CO" sz="1200" u="none" strike="noStrike" dirty="0">
                          <a:effectLst/>
                        </a:rPr>
                        <a:t>4.499.390 </a:t>
                      </a:r>
                      <a:endParaRPr lang="es-CO" sz="12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3953854285"/>
                  </a:ext>
                </a:extLst>
              </a:tr>
              <a:tr h="254126">
                <a:tc>
                  <a:txBody>
                    <a:bodyPr/>
                    <a:lstStyle/>
                    <a:p>
                      <a:pPr algn="l" fontAlgn="b"/>
                      <a:endParaRPr lang="es-CO" sz="1200" b="0" i="0" u="none" strike="noStrike">
                        <a:effectLst/>
                        <a:latin typeface="Calibri" panose="020F0502020204030204" pitchFamily="34" charset="0"/>
                      </a:endParaRPr>
                    </a:p>
                  </a:txBody>
                  <a:tcPr marL="0" marR="0" marT="0" marB="0" anchor="b"/>
                </a:tc>
                <a:tc>
                  <a:txBody>
                    <a:bodyPr/>
                    <a:lstStyle/>
                    <a:p>
                      <a:pPr algn="l" fontAlgn="b"/>
                      <a:endParaRPr lang="es-CO" sz="1200" b="0" i="0" u="none" strike="noStrike" dirty="0">
                        <a:effectLst/>
                        <a:latin typeface="Calibri" panose="020F0502020204030204" pitchFamily="34" charset="0"/>
                      </a:endParaRPr>
                    </a:p>
                  </a:txBody>
                  <a:tcPr marL="0" marR="0" marT="0" marB="0" anchor="b"/>
                </a:tc>
                <a:tc>
                  <a:txBody>
                    <a:bodyPr/>
                    <a:lstStyle/>
                    <a:p>
                      <a:pPr algn="ctr" fontAlgn="b"/>
                      <a:endParaRPr lang="es-CO" sz="12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1508279136"/>
                  </a:ext>
                </a:extLst>
              </a:tr>
              <a:tr h="425964">
                <a:tc>
                  <a:txBody>
                    <a:bodyPr/>
                    <a:lstStyle/>
                    <a:p>
                      <a:pPr algn="l" fontAlgn="b"/>
                      <a:endParaRPr lang="es-CO" sz="1200" b="0" i="0" u="none" strike="noStrike">
                        <a:effectLst/>
                        <a:latin typeface="Calibri" panose="020F0502020204030204" pitchFamily="34" charset="0"/>
                      </a:endParaRPr>
                    </a:p>
                  </a:txBody>
                  <a:tcPr marL="0" marR="0" marT="0" marB="0" anchor="b"/>
                </a:tc>
                <a:tc>
                  <a:txBody>
                    <a:bodyPr/>
                    <a:lstStyle/>
                    <a:p>
                      <a:pPr algn="l" fontAlgn="b"/>
                      <a:r>
                        <a:rPr lang="es-MX" sz="1200" u="none" strike="noStrike" dirty="0">
                          <a:effectLst/>
                        </a:rPr>
                        <a:t>total de gastos año 2024</a:t>
                      </a:r>
                      <a:endParaRPr lang="es-MX" sz="1200" b="0" i="0" u="none" strike="noStrike" dirty="0">
                        <a:effectLst/>
                        <a:latin typeface="Arial" panose="020B0604020202020204" pitchFamily="34" charset="0"/>
                      </a:endParaRPr>
                    </a:p>
                  </a:txBody>
                  <a:tcPr marL="0" marR="0" marT="0" marB="0" anchor="b"/>
                </a:tc>
                <a:tc>
                  <a:txBody>
                    <a:bodyPr/>
                    <a:lstStyle/>
                    <a:p>
                      <a:pPr algn="ctr" fontAlgn="b"/>
                      <a:r>
                        <a:rPr lang="es-CO" sz="1200" u="none" strike="noStrike" dirty="0">
                          <a:effectLst/>
                        </a:rPr>
                        <a:t>124.648.227 </a:t>
                      </a:r>
                      <a:endParaRPr lang="es-CO" sz="12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2265791222"/>
                  </a:ext>
                </a:extLst>
              </a:tr>
            </a:tbl>
          </a:graphicData>
        </a:graphic>
      </p:graphicFrame>
    </p:spTree>
    <p:extLst>
      <p:ext uri="{BB962C8B-B14F-4D97-AF65-F5344CB8AC3E}">
        <p14:creationId xmlns:p14="http://schemas.microsoft.com/office/powerpoint/2010/main" val="1956624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3"/>
        <p:cNvGrpSpPr/>
        <p:nvPr/>
      </p:nvGrpSpPr>
      <p:grpSpPr>
        <a:xfrm>
          <a:off x="0" y="0"/>
          <a:ext cx="0" cy="0"/>
          <a:chOff x="0" y="0"/>
          <a:chExt cx="0" cy="0"/>
        </a:xfrm>
      </p:grpSpPr>
      <p:sp>
        <p:nvSpPr>
          <p:cNvPr id="2" name="AutoShape 2"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rot="6466775">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CuadroTexto 5"/>
          <p:cNvSpPr txBox="1"/>
          <p:nvPr/>
        </p:nvSpPr>
        <p:spPr>
          <a:xfrm>
            <a:off x="3307468" y="435424"/>
            <a:ext cx="2942725" cy="369332"/>
          </a:xfrm>
          <a:prstGeom prst="rect">
            <a:avLst/>
          </a:prstGeom>
          <a:noFill/>
        </p:spPr>
        <p:txBody>
          <a:bodyPr wrap="square" rtlCol="0">
            <a:spAutoFit/>
          </a:bodyPr>
          <a:lstStyle/>
          <a:p>
            <a:r>
              <a:rPr lang="es-CO" sz="1800" dirty="0">
                <a:latin typeface="+mn-lt"/>
              </a:rPr>
              <a:t>INFORME GESTIÓN 2024</a:t>
            </a:r>
          </a:p>
        </p:txBody>
      </p:sp>
      <p:graphicFrame>
        <p:nvGraphicFramePr>
          <p:cNvPr id="3" name="Tabla 2"/>
          <p:cNvGraphicFramePr>
            <a:graphicFrameLocks noGrp="1"/>
          </p:cNvGraphicFramePr>
          <p:nvPr/>
        </p:nvGraphicFramePr>
        <p:xfrm>
          <a:off x="2244725" y="-13420725"/>
          <a:ext cx="4655094" cy="3790646"/>
        </p:xfrm>
        <a:graphic>
          <a:graphicData uri="http://schemas.openxmlformats.org/drawingml/2006/table">
            <a:tbl>
              <a:tblPr>
                <a:tableStyleId>{ED9F09B1-C631-44D9-8952-87297EE674E3}</a:tableStyleId>
              </a:tblPr>
              <a:tblGrid>
                <a:gridCol w="336455">
                  <a:extLst>
                    <a:ext uri="{9D8B030D-6E8A-4147-A177-3AD203B41FA5}">
                      <a16:colId xmlns:a16="http://schemas.microsoft.com/office/drawing/2014/main" val="686957780"/>
                    </a:ext>
                  </a:extLst>
                </a:gridCol>
                <a:gridCol w="336455">
                  <a:extLst>
                    <a:ext uri="{9D8B030D-6E8A-4147-A177-3AD203B41FA5}">
                      <a16:colId xmlns:a16="http://schemas.microsoft.com/office/drawing/2014/main" val="2945494325"/>
                    </a:ext>
                  </a:extLst>
                </a:gridCol>
                <a:gridCol w="341261">
                  <a:extLst>
                    <a:ext uri="{9D8B030D-6E8A-4147-A177-3AD203B41FA5}">
                      <a16:colId xmlns:a16="http://schemas.microsoft.com/office/drawing/2014/main" val="3824007251"/>
                    </a:ext>
                  </a:extLst>
                </a:gridCol>
                <a:gridCol w="937267">
                  <a:extLst>
                    <a:ext uri="{9D8B030D-6E8A-4147-A177-3AD203B41FA5}">
                      <a16:colId xmlns:a16="http://schemas.microsoft.com/office/drawing/2014/main" val="1653058650"/>
                    </a:ext>
                  </a:extLst>
                </a:gridCol>
                <a:gridCol w="326842">
                  <a:extLst>
                    <a:ext uri="{9D8B030D-6E8A-4147-A177-3AD203B41FA5}">
                      <a16:colId xmlns:a16="http://schemas.microsoft.com/office/drawing/2014/main" val="1184284870"/>
                    </a:ext>
                  </a:extLst>
                </a:gridCol>
                <a:gridCol w="288390">
                  <a:extLst>
                    <a:ext uri="{9D8B030D-6E8A-4147-A177-3AD203B41FA5}">
                      <a16:colId xmlns:a16="http://schemas.microsoft.com/office/drawing/2014/main" val="2016822378"/>
                    </a:ext>
                  </a:extLst>
                </a:gridCol>
                <a:gridCol w="365294">
                  <a:extLst>
                    <a:ext uri="{9D8B030D-6E8A-4147-A177-3AD203B41FA5}">
                      <a16:colId xmlns:a16="http://schemas.microsoft.com/office/drawing/2014/main" val="646147530"/>
                    </a:ext>
                  </a:extLst>
                </a:gridCol>
                <a:gridCol w="365294">
                  <a:extLst>
                    <a:ext uri="{9D8B030D-6E8A-4147-A177-3AD203B41FA5}">
                      <a16:colId xmlns:a16="http://schemas.microsoft.com/office/drawing/2014/main" val="2463858596"/>
                    </a:ext>
                  </a:extLst>
                </a:gridCol>
                <a:gridCol w="326842">
                  <a:extLst>
                    <a:ext uri="{9D8B030D-6E8A-4147-A177-3AD203B41FA5}">
                      <a16:colId xmlns:a16="http://schemas.microsoft.com/office/drawing/2014/main" val="4109979519"/>
                    </a:ext>
                  </a:extLst>
                </a:gridCol>
                <a:gridCol w="230712">
                  <a:extLst>
                    <a:ext uri="{9D8B030D-6E8A-4147-A177-3AD203B41FA5}">
                      <a16:colId xmlns:a16="http://schemas.microsoft.com/office/drawing/2014/main" val="1496943718"/>
                    </a:ext>
                  </a:extLst>
                </a:gridCol>
                <a:gridCol w="371302">
                  <a:extLst>
                    <a:ext uri="{9D8B030D-6E8A-4147-A177-3AD203B41FA5}">
                      <a16:colId xmlns:a16="http://schemas.microsoft.com/office/drawing/2014/main" val="254898883"/>
                    </a:ext>
                  </a:extLst>
                </a:gridCol>
                <a:gridCol w="428980">
                  <a:extLst>
                    <a:ext uri="{9D8B030D-6E8A-4147-A177-3AD203B41FA5}">
                      <a16:colId xmlns:a16="http://schemas.microsoft.com/office/drawing/2014/main" val="4289461448"/>
                    </a:ext>
                  </a:extLst>
                </a:gridCol>
              </a:tblGrid>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69110562"/>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gridSpan="11">
                  <a:txBody>
                    <a:bodyPr/>
                    <a:lstStyle/>
                    <a:p>
                      <a:pPr algn="ctr" fontAlgn="b"/>
                      <a:r>
                        <a:rPr lang="en-US" sz="400" u="none" strike="noStrike">
                          <a:effectLst/>
                        </a:rPr>
                        <a:t>INSTITUCION EDUCATIVA DOMINGO IRURITA</a:t>
                      </a:r>
                      <a:endParaRPr lang="en-US" sz="400" b="0"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3205573"/>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gridSpan="11">
                  <a:txBody>
                    <a:bodyPr/>
                    <a:lstStyle/>
                    <a:p>
                      <a:pPr algn="ctr" fontAlgn="b"/>
                      <a:r>
                        <a:rPr lang="es-ES" sz="400" u="none" strike="noStrike">
                          <a:effectLst/>
                        </a:rPr>
                        <a:t>RELACION DE GASTOS DETALLADOS DE DICIEMBRE  DEL 2023</a:t>
                      </a:r>
                      <a:endParaRPr lang="es-ES" sz="400" b="1"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48506449"/>
                  </a:ext>
                </a:extLst>
              </a:tr>
              <a:tr h="216404">
                <a:tc>
                  <a:txBody>
                    <a:bodyPr/>
                    <a:lstStyle/>
                    <a:p>
                      <a:pPr algn="l" fontAlgn="ctr"/>
                      <a:r>
                        <a:rPr lang="es-ES" sz="400" u="none" strike="noStrike">
                          <a:effectLst/>
                        </a:rPr>
                        <a:t>Fecha de inicio de contrato</a:t>
                      </a:r>
                      <a:endParaRPr lang="es-ES" sz="400" b="1" i="0" u="none" strike="noStrike">
                        <a:solidFill>
                          <a:srgbClr val="000000"/>
                        </a:solidFill>
                        <a:effectLst/>
                        <a:latin typeface="Arial" panose="020B0604020202020204" pitchFamily="34" charset="0"/>
                      </a:endParaRPr>
                    </a:p>
                  </a:txBody>
                  <a:tcPr marL="0" marR="0" marT="0" marB="0" anchor="ctr"/>
                </a:tc>
                <a:tc>
                  <a:txBody>
                    <a:bodyPr/>
                    <a:lstStyle/>
                    <a:p>
                      <a:pPr algn="l" fontAlgn="ctr"/>
                      <a:r>
                        <a:rPr lang="es-ES" sz="400" u="none" strike="noStrike">
                          <a:effectLst/>
                        </a:rPr>
                        <a:t>Fecha de terminacion de contrato</a:t>
                      </a:r>
                      <a:endParaRPr lang="es-ES" sz="400" b="1" i="0" u="none" strike="noStrike">
                        <a:solidFill>
                          <a:srgbClr val="000000"/>
                        </a:solidFill>
                        <a:effectLst/>
                        <a:latin typeface="Arial" panose="020B0604020202020204" pitchFamily="34" charset="0"/>
                      </a:endParaRPr>
                    </a:p>
                  </a:txBody>
                  <a:tcPr marL="0" marR="0" marT="0" marB="0" anchor="ctr"/>
                </a:tc>
                <a:tc>
                  <a:txBody>
                    <a:bodyPr/>
                    <a:lstStyle/>
                    <a:p>
                      <a:pPr algn="l" fontAlgn="ctr"/>
                      <a:r>
                        <a:rPr lang="en-US" sz="400" u="none" strike="noStrike" dirty="0" err="1">
                          <a:effectLst/>
                        </a:rPr>
                        <a:t>Fecha</a:t>
                      </a:r>
                      <a:r>
                        <a:rPr lang="en-US" sz="400" u="none" strike="noStrike" dirty="0">
                          <a:effectLst/>
                        </a:rPr>
                        <a:t> de mess</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PROVEEDOR</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NIT</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OBJETO</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 Vr.Contrato inicial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Valor </a:t>
                      </a:r>
                      <a:r>
                        <a:rPr lang="en-US" sz="400" u="none" strike="noStrike" dirty="0" err="1">
                          <a:effectLst/>
                        </a:rPr>
                        <a:t>cancelado</a:t>
                      </a:r>
                      <a:r>
                        <a:rPr lang="en-US" sz="400" u="none" strike="noStrike" dirty="0">
                          <a:effectLst/>
                        </a:rPr>
                        <a:t> </a:t>
                      </a:r>
                      <a:r>
                        <a:rPr lang="en-US" sz="400" u="none" strike="noStrike" dirty="0" err="1">
                          <a:effectLst/>
                        </a:rPr>
                        <a:t>por</a:t>
                      </a:r>
                      <a:r>
                        <a:rPr lang="en-US" sz="400" u="none" strike="noStrike" dirty="0">
                          <a:effectLst/>
                        </a:rPr>
                        <a:t> mess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 Valor ACUMULADO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Saldo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Observaciones</a:t>
                      </a:r>
                      <a:endParaRPr lang="en-US" sz="400" b="1"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846721315"/>
                  </a:ext>
                </a:extLst>
              </a:tr>
              <a:tr h="173123">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5/12/2023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UNE EPM TELECOMUNICACIONES S.A.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900092385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SERVICIO DE INTERNET</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225735539"/>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12/12/2023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MERA DIAZ JUAN GILLERMO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14704822</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PAGO DE ESTAMPILLAS DE INPEC</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57496961"/>
                  </a:ext>
                </a:extLst>
              </a:tr>
              <a:tr h="346247">
                <a:tc>
                  <a:txBody>
                    <a:bodyPr/>
                    <a:lstStyle/>
                    <a:p>
                      <a:pPr algn="ctr" fontAlgn="ctr"/>
                      <a:r>
                        <a:rPr lang="en-US" sz="400" u="none" strike="noStrike">
                          <a:effectLst/>
                        </a:rPr>
                        <a:t>17/11/2023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VELASQUEZ LEONEL CHRISTIAN ALEXANDER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1113629741</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Mantenimiento de techo  goteras  e instalaciones de ventiladore</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3734681"/>
                  </a:ext>
                </a:extLst>
              </a:tr>
              <a:tr h="230831">
                <a:tc>
                  <a:txBody>
                    <a:bodyPr/>
                    <a:lstStyle/>
                    <a:p>
                      <a:pPr algn="ctr" fontAlgn="ctr"/>
                      <a:r>
                        <a:rPr lang="en-US" sz="400" u="none" strike="noStrike">
                          <a:effectLst/>
                        </a:rPr>
                        <a:t>15/03/2023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30/03/2024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PATIÑO VIVAS MARIA DEL SOCORRO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31171579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RENOVACION DE PROGRAMA DE NOTAS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1.402.500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160083118"/>
                  </a:ext>
                </a:extLst>
              </a:tr>
              <a:tr h="346247">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FERRETERIA VILLA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16251080</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MATERIALES Y SUMINISTROS</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874.150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005316493"/>
                  </a:ext>
                </a:extLst>
              </a:tr>
              <a:tr h="115416">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SENDOYA MUÑOZ WILLIAM JAVIER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1012357944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Otrosi del contrato  No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674023466"/>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INTERGROUP SAS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900941915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elementos de papeleria y aseo</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121927534"/>
                  </a:ext>
                </a:extLst>
              </a:tr>
              <a:tr h="403954">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GOMEZ  ADALBERTO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1113619639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Servivios de Mantenimiento  preventivo y curativo de sistemas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1.309.000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70536813"/>
                  </a:ext>
                </a:extLst>
              </a:tr>
              <a:tr h="173123">
                <a:tc>
                  <a:txBody>
                    <a:bodyPr/>
                    <a:lstStyle/>
                    <a:p>
                      <a:pPr algn="ctr" fontAlgn="ctr"/>
                      <a:r>
                        <a:rPr lang="en-US" sz="400" u="none" strike="noStrike">
                          <a:effectLst/>
                        </a:rPr>
                        <a:t>18/01/2023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ERASO ROSERO LILIAM MERCEDES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30731878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ASESORAMIENTO CONTABLE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2848889"/>
                  </a:ext>
                </a:extLst>
              </a:tr>
              <a:tr h="461662">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HERNANDEZ RAMIREZ OSCAR JESSY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700246398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SERVICIOS PARA MANTENIMIENTO DE PLANTA LOCATIVA</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80393198"/>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TOTAL DEL MES</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17.510.396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38520317"/>
                  </a:ext>
                </a:extLst>
              </a:tr>
              <a:tr h="126957">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ANTERIOR</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101.303.523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85799624"/>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TOTAL</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117.973.919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245393"/>
                  </a:ext>
                </a:extLst>
              </a:tr>
            </a:tbl>
          </a:graphicData>
        </a:graphic>
      </p:graphicFrame>
      <p:pic>
        <p:nvPicPr>
          <p:cNvPr id="8" name="Imagen 7"/>
          <p:cNvPicPr/>
          <p:nvPr/>
        </p:nvPicPr>
        <p:blipFill>
          <a:blip r:embed="rId3" cstate="print">
            <a:extLst>
              <a:ext uri="{28A0092B-C50C-407E-A947-70E740481C1C}">
                <a14:useLocalDpi xmlns:a14="http://schemas.microsoft.com/office/drawing/2010/main" val="0"/>
              </a:ext>
            </a:extLst>
          </a:blip>
          <a:stretch>
            <a:fillRect/>
          </a:stretch>
        </p:blipFill>
        <p:spPr bwMode="auto">
          <a:xfrm>
            <a:off x="2273300" y="18040350"/>
            <a:ext cx="866775" cy="523875"/>
          </a:xfrm>
          <a:prstGeom prst="rect">
            <a:avLst/>
          </a:prstGeom>
          <a:noFill/>
          <a:ln w="9525">
            <a:noFill/>
            <a:miter lim="800000"/>
            <a:headEnd/>
            <a:tailEnd/>
          </a:ln>
        </p:spPr>
      </p:pic>
      <p:sp>
        <p:nvSpPr>
          <p:cNvPr id="11" name="CuadroTexto 10"/>
          <p:cNvSpPr txBox="1"/>
          <p:nvPr/>
        </p:nvSpPr>
        <p:spPr>
          <a:xfrm>
            <a:off x="1353232" y="2096172"/>
            <a:ext cx="5533887" cy="400110"/>
          </a:xfrm>
          <a:prstGeom prst="rect">
            <a:avLst/>
          </a:prstGeom>
          <a:noFill/>
        </p:spPr>
        <p:txBody>
          <a:bodyPr wrap="none" rtlCol="0">
            <a:spAutoFit/>
          </a:bodyPr>
          <a:lstStyle/>
          <a:p>
            <a:r>
              <a:rPr lang="en-US" sz="2000" dirty="0">
                <a:hlinkClick r:id="rId4"/>
              </a:rPr>
              <a:t>INFORMES CONTABLES Y CONTRATACIÓN</a:t>
            </a:r>
            <a:endParaRPr lang="en-US" sz="2000" dirty="0"/>
          </a:p>
        </p:txBody>
      </p:sp>
    </p:spTree>
    <p:extLst>
      <p:ext uri="{BB962C8B-B14F-4D97-AF65-F5344CB8AC3E}">
        <p14:creationId xmlns:p14="http://schemas.microsoft.com/office/powerpoint/2010/main" val="120854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6C1A9-C31A-3321-853D-B63E792E4D7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BE2072B-4749-01BD-679D-4FED227FDB95}"/>
              </a:ext>
            </a:extLst>
          </p:cNvPr>
          <p:cNvSpPr>
            <a:spLocks noGrp="1"/>
          </p:cNvSpPr>
          <p:nvPr>
            <p:ph type="ctrTitle"/>
          </p:nvPr>
        </p:nvSpPr>
        <p:spPr>
          <a:xfrm>
            <a:off x="1122021" y="366032"/>
            <a:ext cx="5616432" cy="617544"/>
          </a:xfrm>
        </p:spPr>
        <p:txBody>
          <a:bodyPr>
            <a:noAutofit/>
          </a:bodyPr>
          <a:lstStyle/>
          <a:p>
            <a:pPr algn="ctr"/>
            <a:r>
              <a:rPr lang="es-CO" sz="1500" b="1" dirty="0"/>
              <a:t>CONTRATACIÓN 2024</a:t>
            </a:r>
            <a:br>
              <a:rPr lang="es-CO" sz="1500" b="1" dirty="0"/>
            </a:br>
            <a:r>
              <a:rPr lang="es-CO" sz="1500" b="1" dirty="0"/>
              <a:t>I.E DOMINGO IRURITA</a:t>
            </a:r>
            <a:endParaRPr lang="es-ES" altLang="es-CO" sz="1500" b="1" dirty="0"/>
          </a:p>
        </p:txBody>
      </p:sp>
      <p:pic>
        <p:nvPicPr>
          <p:cNvPr id="4" name="Imagen 3">
            <a:extLst>
              <a:ext uri="{FF2B5EF4-FFF2-40B4-BE49-F238E27FC236}">
                <a16:creationId xmlns:a16="http://schemas.microsoft.com/office/drawing/2014/main" id="{31A1C9A0-F9FA-E105-B4C7-24AA3E4D8208}"/>
              </a:ext>
            </a:extLst>
          </p:cNvPr>
          <p:cNvPicPr>
            <a:picLocks noChangeAspect="1"/>
          </p:cNvPicPr>
          <p:nvPr/>
        </p:nvPicPr>
        <p:blipFill>
          <a:blip r:embed="rId2"/>
          <a:stretch>
            <a:fillRect/>
          </a:stretch>
        </p:blipFill>
        <p:spPr>
          <a:xfrm>
            <a:off x="5799779" y="791268"/>
            <a:ext cx="2466161" cy="346502"/>
          </a:xfrm>
          <a:prstGeom prst="rect">
            <a:avLst/>
          </a:prstGeom>
        </p:spPr>
      </p:pic>
      <p:sp>
        <p:nvSpPr>
          <p:cNvPr id="6" name="Subtítulo 2">
            <a:extLst>
              <a:ext uri="{FF2B5EF4-FFF2-40B4-BE49-F238E27FC236}">
                <a16:creationId xmlns:a16="http://schemas.microsoft.com/office/drawing/2014/main" id="{F3E91E88-C97F-E204-FB74-44EB78175E23}"/>
              </a:ext>
            </a:extLst>
          </p:cNvPr>
          <p:cNvSpPr txBox="1"/>
          <p:nvPr/>
        </p:nvSpPr>
        <p:spPr>
          <a:xfrm>
            <a:off x="6833946" y="4730155"/>
            <a:ext cx="2310054" cy="346047"/>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endParaRPr lang="es-CO" sz="675" b="1" dirty="0">
              <a:solidFill>
                <a:schemeClr val="tx1"/>
              </a:solidFill>
            </a:endParaRPr>
          </a:p>
        </p:txBody>
      </p:sp>
      <p:sp>
        <p:nvSpPr>
          <p:cNvPr id="10" name="Subtítulo 2">
            <a:extLst>
              <a:ext uri="{FF2B5EF4-FFF2-40B4-BE49-F238E27FC236}">
                <a16:creationId xmlns:a16="http://schemas.microsoft.com/office/drawing/2014/main" id="{5ECF0D3B-B542-5F70-856E-4A09B517E3AB}"/>
              </a:ext>
            </a:extLst>
          </p:cNvPr>
          <p:cNvSpPr txBox="1"/>
          <p:nvPr/>
        </p:nvSpPr>
        <p:spPr>
          <a:xfrm>
            <a:off x="268576" y="1156826"/>
            <a:ext cx="3661661" cy="346501"/>
          </a:xfrm>
          <a:prstGeom prst="rect">
            <a:avLst/>
          </a:prstGeom>
        </p:spPr>
        <p:txBody>
          <a:bodyPr vert="horz" lIns="68580" tIns="34290" rIns="68580" bIns="34290" rtlCol="0" anchor="t"/>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1050" b="1" dirty="0">
                <a:solidFill>
                  <a:schemeClr val="tx1"/>
                </a:solidFill>
              </a:rPr>
              <a:t>CONTRATACIÓN PRESTACION DE SERVICIO</a:t>
            </a:r>
            <a:endParaRPr lang="es-ES" altLang="es-CO" sz="1350" b="1" dirty="0">
              <a:solidFill>
                <a:schemeClr val="tx1"/>
              </a:solidFill>
            </a:endParaRPr>
          </a:p>
        </p:txBody>
      </p:sp>
      <p:sp>
        <p:nvSpPr>
          <p:cNvPr id="21" name="Subtítulo 2">
            <a:extLst>
              <a:ext uri="{FF2B5EF4-FFF2-40B4-BE49-F238E27FC236}">
                <a16:creationId xmlns:a16="http://schemas.microsoft.com/office/drawing/2014/main" id="{DB154BBD-C979-B206-DBB5-7A26D311A979}"/>
              </a:ext>
            </a:extLst>
          </p:cNvPr>
          <p:cNvSpPr txBox="1"/>
          <p:nvPr/>
        </p:nvSpPr>
        <p:spPr>
          <a:xfrm>
            <a:off x="5110597" y="1156826"/>
            <a:ext cx="3661661" cy="346501"/>
          </a:xfrm>
          <a:prstGeom prst="rect">
            <a:avLst/>
          </a:prstGeom>
        </p:spPr>
        <p:txBody>
          <a:bodyPr vert="horz" lIns="68580" tIns="34290" rIns="68580" bIns="34290" rtlCol="0" anchor="t"/>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altLang="es-CO" sz="1050" b="1" dirty="0">
                <a:solidFill>
                  <a:schemeClr val="tx1"/>
                </a:solidFill>
              </a:rPr>
              <a:t>CONTRATACIÓN SUMINISTRO</a:t>
            </a:r>
            <a:endParaRPr lang="es-ES" altLang="es-CO" sz="1050" b="1" dirty="0">
              <a:solidFill>
                <a:schemeClr val="tx1"/>
              </a:solidFill>
            </a:endParaRPr>
          </a:p>
        </p:txBody>
      </p:sp>
      <p:pic>
        <p:nvPicPr>
          <p:cNvPr id="8" name="Imagen 7">
            <a:extLst>
              <a:ext uri="{FF2B5EF4-FFF2-40B4-BE49-F238E27FC236}">
                <a16:creationId xmlns:a16="http://schemas.microsoft.com/office/drawing/2014/main" id="{D2D537DF-594F-67F7-4F6A-DF3E8A4E25E3}"/>
              </a:ext>
            </a:extLst>
          </p:cNvPr>
          <p:cNvPicPr>
            <a:picLocks noChangeAspect="1"/>
          </p:cNvPicPr>
          <p:nvPr/>
        </p:nvPicPr>
        <p:blipFill>
          <a:blip r:embed="rId3"/>
          <a:srcRect l="24112" t="10230" r="52336" b="69969"/>
          <a:stretch/>
        </p:blipFill>
        <p:spPr>
          <a:xfrm>
            <a:off x="357340" y="1506822"/>
            <a:ext cx="3661661" cy="1731684"/>
          </a:xfrm>
          <a:prstGeom prst="rect">
            <a:avLst/>
          </a:prstGeom>
        </p:spPr>
      </p:pic>
      <p:pic>
        <p:nvPicPr>
          <p:cNvPr id="12" name="Imagen 11">
            <a:extLst>
              <a:ext uri="{FF2B5EF4-FFF2-40B4-BE49-F238E27FC236}">
                <a16:creationId xmlns:a16="http://schemas.microsoft.com/office/drawing/2014/main" id="{334CC52F-7A3E-0BD2-7D45-5B70F687F649}"/>
              </a:ext>
            </a:extLst>
          </p:cNvPr>
          <p:cNvPicPr>
            <a:picLocks noChangeAspect="1"/>
          </p:cNvPicPr>
          <p:nvPr/>
        </p:nvPicPr>
        <p:blipFill>
          <a:blip r:embed="rId4"/>
          <a:srcRect l="23762" t="10217" r="45257" b="77880"/>
          <a:stretch/>
        </p:blipFill>
        <p:spPr>
          <a:xfrm>
            <a:off x="4843098" y="1503326"/>
            <a:ext cx="4184587" cy="904301"/>
          </a:xfrm>
          <a:prstGeom prst="rect">
            <a:avLst/>
          </a:prstGeom>
        </p:spPr>
      </p:pic>
      <p:sp>
        <p:nvSpPr>
          <p:cNvPr id="3" name="Subtítulo 2">
            <a:extLst>
              <a:ext uri="{FF2B5EF4-FFF2-40B4-BE49-F238E27FC236}">
                <a16:creationId xmlns:a16="http://schemas.microsoft.com/office/drawing/2014/main" id="{195268CC-C4ED-A43E-A8C8-5454F796DFA2}"/>
              </a:ext>
            </a:extLst>
          </p:cNvPr>
          <p:cNvSpPr txBox="1"/>
          <p:nvPr/>
        </p:nvSpPr>
        <p:spPr>
          <a:xfrm>
            <a:off x="421333" y="3588502"/>
            <a:ext cx="3661661" cy="346501"/>
          </a:xfrm>
          <a:prstGeom prst="rect">
            <a:avLst/>
          </a:prstGeom>
        </p:spPr>
        <p:txBody>
          <a:bodyPr vert="horz" lIns="68580" tIns="34290" rIns="68580" bIns="34290" rtlCol="0" anchor="t"/>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1050" b="1" dirty="0">
                <a:solidFill>
                  <a:schemeClr val="tx1"/>
                </a:solidFill>
              </a:rPr>
              <a:t>TODOS LOS PROCESOS DE CONTRATACIÓN SE ENCUENTRAN SUBIDOS EN LA PLATAFORMA DEL SECOP II Y EN LA PAGINA DE LA INSTITUCION EDUCATIVA DOMINGO IRURITA.</a:t>
            </a:r>
            <a:endParaRPr lang="es-ES" altLang="es-CO" sz="1350" b="1" dirty="0">
              <a:solidFill>
                <a:schemeClr val="tx1"/>
              </a:solidFill>
            </a:endParaRPr>
          </a:p>
        </p:txBody>
      </p:sp>
    </p:spTree>
    <p:extLst>
      <p:ext uri="{BB962C8B-B14F-4D97-AF65-F5344CB8AC3E}">
        <p14:creationId xmlns:p14="http://schemas.microsoft.com/office/powerpoint/2010/main" val="3724794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85577" y="314058"/>
            <a:ext cx="5984073" cy="44803"/>
          </a:xfrm>
        </p:spPr>
        <p:txBody>
          <a:bodyPr>
            <a:normAutofit fontScale="90000"/>
          </a:bodyPr>
          <a:lstStyle/>
          <a:p>
            <a:r>
              <a:rPr lang="es-CO" sz="1200" b="1" dirty="0"/>
              <a:t>MANTENIMIENTO DE COMPUTADORES EN LAS SALAS DE SISTEMAS                                 </a:t>
            </a:r>
            <a:endParaRPr lang="es-CO" sz="1350" b="1" dirty="0"/>
          </a:p>
        </p:txBody>
      </p:sp>
      <p:sp>
        <p:nvSpPr>
          <p:cNvPr id="22" name="Subtítulo 2"/>
          <p:cNvSpPr txBox="1"/>
          <p:nvPr/>
        </p:nvSpPr>
        <p:spPr>
          <a:xfrm>
            <a:off x="6974711" y="4674761"/>
            <a:ext cx="2094513" cy="395032"/>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675" b="1" dirty="0">
                <a:solidFill>
                  <a:schemeClr val="tx1"/>
                </a:solidFill>
              </a:rPr>
              <a:t>CONTRATO 1151,20,06,05-2024  MANTENIMIENTO DE COMPUTADORES Y SALAS DE SISTEMAS</a:t>
            </a:r>
          </a:p>
        </p:txBody>
      </p:sp>
      <p:pic>
        <p:nvPicPr>
          <p:cNvPr id="4" name="Imagen 3">
            <a:extLst>
              <a:ext uri="{FF2B5EF4-FFF2-40B4-BE49-F238E27FC236}">
                <a16:creationId xmlns:a16="http://schemas.microsoft.com/office/drawing/2014/main" id="{19E066F9-CC30-5B6E-F921-1C37B3797CDF}"/>
              </a:ext>
            </a:extLst>
          </p:cNvPr>
          <p:cNvPicPr>
            <a:picLocks noChangeAspect="1"/>
          </p:cNvPicPr>
          <p:nvPr/>
        </p:nvPicPr>
        <p:blipFill>
          <a:blip r:embed="rId2"/>
          <a:stretch>
            <a:fillRect/>
          </a:stretch>
        </p:blipFill>
        <p:spPr>
          <a:xfrm>
            <a:off x="85577" y="476059"/>
            <a:ext cx="2923200" cy="1786439"/>
          </a:xfrm>
          <a:prstGeom prst="rect">
            <a:avLst/>
          </a:prstGeom>
        </p:spPr>
      </p:pic>
      <p:pic>
        <p:nvPicPr>
          <p:cNvPr id="7" name="Imagen 6">
            <a:extLst>
              <a:ext uri="{FF2B5EF4-FFF2-40B4-BE49-F238E27FC236}">
                <a16:creationId xmlns:a16="http://schemas.microsoft.com/office/drawing/2014/main" id="{E58C581A-9BA7-9995-F9EF-13A035F55185}"/>
              </a:ext>
            </a:extLst>
          </p:cNvPr>
          <p:cNvPicPr>
            <a:picLocks noChangeAspect="1"/>
          </p:cNvPicPr>
          <p:nvPr/>
        </p:nvPicPr>
        <p:blipFill>
          <a:blip r:embed="rId3"/>
          <a:stretch>
            <a:fillRect/>
          </a:stretch>
        </p:blipFill>
        <p:spPr>
          <a:xfrm>
            <a:off x="86921" y="2698334"/>
            <a:ext cx="5277702" cy="2223354"/>
          </a:xfrm>
          <a:prstGeom prst="rect">
            <a:avLst/>
          </a:prstGeom>
        </p:spPr>
      </p:pic>
      <p:sp>
        <p:nvSpPr>
          <p:cNvPr id="8" name="Subtítulo 2">
            <a:extLst>
              <a:ext uri="{FF2B5EF4-FFF2-40B4-BE49-F238E27FC236}">
                <a16:creationId xmlns:a16="http://schemas.microsoft.com/office/drawing/2014/main" id="{FA690FE6-244A-840B-3D19-2E708366B60F}"/>
              </a:ext>
            </a:extLst>
          </p:cNvPr>
          <p:cNvSpPr txBox="1"/>
          <p:nvPr/>
        </p:nvSpPr>
        <p:spPr>
          <a:xfrm>
            <a:off x="85577" y="2504421"/>
            <a:ext cx="2094513" cy="395032"/>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675" b="1" dirty="0">
                <a:solidFill>
                  <a:schemeClr val="tx1"/>
                </a:solidFill>
              </a:rPr>
              <a:t>MANTENIMIENTO DE CAMARAS EN LAS 4 SEDES</a:t>
            </a:r>
          </a:p>
        </p:txBody>
      </p:sp>
      <p:pic>
        <p:nvPicPr>
          <p:cNvPr id="10" name="Imagen 9">
            <a:extLst>
              <a:ext uri="{FF2B5EF4-FFF2-40B4-BE49-F238E27FC236}">
                <a16:creationId xmlns:a16="http://schemas.microsoft.com/office/drawing/2014/main" id="{05A2550A-8FE6-01A3-759B-88B241AE2F8F}"/>
              </a:ext>
            </a:extLst>
          </p:cNvPr>
          <p:cNvPicPr>
            <a:picLocks noChangeAspect="1"/>
          </p:cNvPicPr>
          <p:nvPr/>
        </p:nvPicPr>
        <p:blipFill>
          <a:blip r:embed="rId4"/>
          <a:stretch>
            <a:fillRect/>
          </a:stretch>
        </p:blipFill>
        <p:spPr>
          <a:xfrm>
            <a:off x="6409346" y="2451707"/>
            <a:ext cx="2511002" cy="2140589"/>
          </a:xfrm>
          <a:prstGeom prst="rect">
            <a:avLst/>
          </a:prstGeom>
        </p:spPr>
      </p:pic>
      <p:pic>
        <p:nvPicPr>
          <p:cNvPr id="12" name="Imagen 11">
            <a:extLst>
              <a:ext uri="{FF2B5EF4-FFF2-40B4-BE49-F238E27FC236}">
                <a16:creationId xmlns:a16="http://schemas.microsoft.com/office/drawing/2014/main" id="{FA5E85A5-4918-4F1A-AC3B-028F1812B820}"/>
              </a:ext>
            </a:extLst>
          </p:cNvPr>
          <p:cNvPicPr>
            <a:picLocks noChangeAspect="1"/>
          </p:cNvPicPr>
          <p:nvPr/>
        </p:nvPicPr>
        <p:blipFill>
          <a:blip r:embed="rId5"/>
          <a:srcRect l="36646"/>
          <a:stretch/>
        </p:blipFill>
        <p:spPr>
          <a:xfrm>
            <a:off x="3077614" y="476059"/>
            <a:ext cx="2677979" cy="1786439"/>
          </a:xfrm>
          <a:prstGeom prst="rect">
            <a:avLst/>
          </a:prstGeom>
        </p:spPr>
      </p:pic>
      <p:pic>
        <p:nvPicPr>
          <p:cNvPr id="16" name="Imagen 15">
            <a:extLst>
              <a:ext uri="{FF2B5EF4-FFF2-40B4-BE49-F238E27FC236}">
                <a16:creationId xmlns:a16="http://schemas.microsoft.com/office/drawing/2014/main" id="{CE30397C-5A55-FDFF-838C-E52E00E99CE2}"/>
              </a:ext>
            </a:extLst>
          </p:cNvPr>
          <p:cNvPicPr>
            <a:picLocks noChangeAspect="1"/>
          </p:cNvPicPr>
          <p:nvPr/>
        </p:nvPicPr>
        <p:blipFill>
          <a:blip r:embed="rId6"/>
          <a:stretch>
            <a:fillRect/>
          </a:stretch>
        </p:blipFill>
        <p:spPr>
          <a:xfrm>
            <a:off x="5841845" y="476059"/>
            <a:ext cx="3078503" cy="178643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D87B2-8DD8-ED38-758C-F675712CB2B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8B24E90-199B-7375-68E9-260E653B07E7}"/>
              </a:ext>
            </a:extLst>
          </p:cNvPr>
          <p:cNvSpPr>
            <a:spLocks noGrp="1"/>
          </p:cNvSpPr>
          <p:nvPr>
            <p:ph type="ctrTitle"/>
          </p:nvPr>
        </p:nvSpPr>
        <p:spPr>
          <a:xfrm>
            <a:off x="85577" y="290192"/>
            <a:ext cx="2466161" cy="68669"/>
          </a:xfrm>
        </p:spPr>
        <p:txBody>
          <a:bodyPr>
            <a:normAutofit fontScale="90000"/>
          </a:bodyPr>
          <a:lstStyle/>
          <a:p>
            <a:r>
              <a:rPr lang="es-CO" sz="1350" dirty="0"/>
              <a:t>       </a:t>
            </a:r>
            <a:r>
              <a:rPr lang="es-CO" sz="1200" b="1" dirty="0"/>
              <a:t>SEDE MARIA AUXILIADORA</a:t>
            </a:r>
            <a:endParaRPr lang="es-CO" sz="1350" b="1" dirty="0"/>
          </a:p>
        </p:txBody>
      </p:sp>
      <p:sp>
        <p:nvSpPr>
          <p:cNvPr id="3" name="Subtítulo 2">
            <a:extLst>
              <a:ext uri="{FF2B5EF4-FFF2-40B4-BE49-F238E27FC236}">
                <a16:creationId xmlns:a16="http://schemas.microsoft.com/office/drawing/2014/main" id="{FA8DD0C9-2069-D14F-F5FE-BC714E7A272A}"/>
              </a:ext>
            </a:extLst>
          </p:cNvPr>
          <p:cNvSpPr>
            <a:spLocks noGrp="1"/>
          </p:cNvSpPr>
          <p:nvPr>
            <p:ph type="subTitle" idx="1"/>
          </p:nvPr>
        </p:nvSpPr>
        <p:spPr>
          <a:xfrm>
            <a:off x="2352838" y="344677"/>
            <a:ext cx="2891977" cy="294735"/>
          </a:xfrm>
        </p:spPr>
        <p:txBody>
          <a:bodyPr>
            <a:normAutofit fontScale="55000" lnSpcReduction="20000"/>
          </a:bodyPr>
          <a:lstStyle/>
          <a:p>
            <a:r>
              <a:rPr lang="es-CO" b="1" dirty="0">
                <a:solidFill>
                  <a:schemeClr val="tx1"/>
                </a:solidFill>
              </a:rPr>
              <a:t>HUMEDAD EN PAREDE DE OFICINA SECRETARIA </a:t>
            </a:r>
          </a:p>
        </p:txBody>
      </p:sp>
      <p:pic>
        <p:nvPicPr>
          <p:cNvPr id="4" name="Imagen 3">
            <a:extLst>
              <a:ext uri="{FF2B5EF4-FFF2-40B4-BE49-F238E27FC236}">
                <a16:creationId xmlns:a16="http://schemas.microsoft.com/office/drawing/2014/main" id="{FFC9E586-66CE-8BC8-F7FE-85EC5803E1C3}"/>
              </a:ext>
            </a:extLst>
          </p:cNvPr>
          <p:cNvPicPr>
            <a:picLocks noChangeAspect="1"/>
          </p:cNvPicPr>
          <p:nvPr/>
        </p:nvPicPr>
        <p:blipFill>
          <a:blip r:embed="rId2"/>
          <a:stretch>
            <a:fillRect/>
          </a:stretch>
        </p:blipFill>
        <p:spPr>
          <a:xfrm>
            <a:off x="3474749" y="293743"/>
            <a:ext cx="2466161" cy="346502"/>
          </a:xfrm>
          <a:prstGeom prst="rect">
            <a:avLst/>
          </a:prstGeom>
        </p:spPr>
      </p:pic>
      <p:pic>
        <p:nvPicPr>
          <p:cNvPr id="5" name="Imagen 4">
            <a:extLst>
              <a:ext uri="{FF2B5EF4-FFF2-40B4-BE49-F238E27FC236}">
                <a16:creationId xmlns:a16="http://schemas.microsoft.com/office/drawing/2014/main" id="{286C274F-F4C3-D2CC-96BB-61CA1572E1B2}"/>
              </a:ext>
            </a:extLst>
          </p:cNvPr>
          <p:cNvPicPr>
            <a:picLocks noChangeAspect="1"/>
          </p:cNvPicPr>
          <p:nvPr/>
        </p:nvPicPr>
        <p:blipFill>
          <a:blip r:embed="rId3"/>
          <a:stretch>
            <a:fillRect/>
          </a:stretch>
        </p:blipFill>
        <p:spPr>
          <a:xfrm>
            <a:off x="-619568" y="1546111"/>
            <a:ext cx="5825233" cy="1239119"/>
          </a:xfrm>
          <a:prstGeom prst="rect">
            <a:avLst/>
          </a:prstGeom>
        </p:spPr>
      </p:pic>
      <p:pic>
        <p:nvPicPr>
          <p:cNvPr id="7" name="Imagen 6">
            <a:extLst>
              <a:ext uri="{FF2B5EF4-FFF2-40B4-BE49-F238E27FC236}">
                <a16:creationId xmlns:a16="http://schemas.microsoft.com/office/drawing/2014/main" id="{C52C867E-F3F7-F0E6-77AB-518C41456358}"/>
              </a:ext>
            </a:extLst>
          </p:cNvPr>
          <p:cNvPicPr>
            <a:picLocks noChangeAspect="1"/>
          </p:cNvPicPr>
          <p:nvPr/>
        </p:nvPicPr>
        <p:blipFill>
          <a:blip r:embed="rId4"/>
          <a:stretch>
            <a:fillRect/>
          </a:stretch>
        </p:blipFill>
        <p:spPr>
          <a:xfrm>
            <a:off x="360637" y="695223"/>
            <a:ext cx="2724848" cy="1401545"/>
          </a:xfrm>
          <a:prstGeom prst="rect">
            <a:avLst/>
          </a:prstGeom>
        </p:spPr>
      </p:pic>
      <p:pic>
        <p:nvPicPr>
          <p:cNvPr id="9" name="Imagen 8">
            <a:extLst>
              <a:ext uri="{FF2B5EF4-FFF2-40B4-BE49-F238E27FC236}">
                <a16:creationId xmlns:a16="http://schemas.microsoft.com/office/drawing/2014/main" id="{73AA90AB-B22C-673E-B791-638E3A39DA04}"/>
              </a:ext>
            </a:extLst>
          </p:cNvPr>
          <p:cNvPicPr>
            <a:picLocks noChangeAspect="1"/>
          </p:cNvPicPr>
          <p:nvPr/>
        </p:nvPicPr>
        <p:blipFill>
          <a:blip r:embed="rId5"/>
          <a:stretch>
            <a:fillRect/>
          </a:stretch>
        </p:blipFill>
        <p:spPr>
          <a:xfrm>
            <a:off x="1214845" y="2133975"/>
            <a:ext cx="2832377" cy="1302509"/>
          </a:xfrm>
          <a:prstGeom prst="rect">
            <a:avLst/>
          </a:prstGeom>
        </p:spPr>
      </p:pic>
      <p:pic>
        <p:nvPicPr>
          <p:cNvPr id="13" name="Imagen 12">
            <a:extLst>
              <a:ext uri="{FF2B5EF4-FFF2-40B4-BE49-F238E27FC236}">
                <a16:creationId xmlns:a16="http://schemas.microsoft.com/office/drawing/2014/main" id="{250F4342-47E2-F3B3-F93E-F43E10C80ED5}"/>
              </a:ext>
            </a:extLst>
          </p:cNvPr>
          <p:cNvPicPr>
            <a:picLocks noChangeAspect="1"/>
          </p:cNvPicPr>
          <p:nvPr/>
        </p:nvPicPr>
        <p:blipFill>
          <a:blip r:embed="rId6"/>
          <a:stretch>
            <a:fillRect/>
          </a:stretch>
        </p:blipFill>
        <p:spPr>
          <a:xfrm>
            <a:off x="282011" y="3517834"/>
            <a:ext cx="2922663" cy="1517489"/>
          </a:xfrm>
          <a:prstGeom prst="rect">
            <a:avLst/>
          </a:prstGeom>
        </p:spPr>
      </p:pic>
      <p:pic>
        <p:nvPicPr>
          <p:cNvPr id="15" name="Imagen 14">
            <a:extLst>
              <a:ext uri="{FF2B5EF4-FFF2-40B4-BE49-F238E27FC236}">
                <a16:creationId xmlns:a16="http://schemas.microsoft.com/office/drawing/2014/main" id="{C95E3155-BABE-4B9D-63D0-159A661E676F}"/>
              </a:ext>
            </a:extLst>
          </p:cNvPr>
          <p:cNvPicPr>
            <a:picLocks noChangeAspect="1"/>
          </p:cNvPicPr>
          <p:nvPr/>
        </p:nvPicPr>
        <p:blipFill>
          <a:blip r:embed="rId7"/>
          <a:stretch>
            <a:fillRect/>
          </a:stretch>
        </p:blipFill>
        <p:spPr>
          <a:xfrm>
            <a:off x="5075596" y="695223"/>
            <a:ext cx="3482603" cy="1943809"/>
          </a:xfrm>
          <a:prstGeom prst="rect">
            <a:avLst/>
          </a:prstGeom>
        </p:spPr>
      </p:pic>
      <p:sp>
        <p:nvSpPr>
          <p:cNvPr id="16" name="Subtítulo 2">
            <a:extLst>
              <a:ext uri="{FF2B5EF4-FFF2-40B4-BE49-F238E27FC236}">
                <a16:creationId xmlns:a16="http://schemas.microsoft.com/office/drawing/2014/main" id="{BFAC9660-992A-58EA-3249-46ACBC2C9900}"/>
              </a:ext>
            </a:extLst>
          </p:cNvPr>
          <p:cNvSpPr txBox="1"/>
          <p:nvPr/>
        </p:nvSpPr>
        <p:spPr>
          <a:xfrm>
            <a:off x="1239007" y="559663"/>
            <a:ext cx="528497" cy="172820"/>
          </a:xfrm>
          <a:prstGeom prst="rect">
            <a:avLst/>
          </a:prstGeom>
        </p:spPr>
        <p:txBody>
          <a:bodyPr vert="horz" lIns="68580" tIns="34290" rIns="68580" bIns="34290" rtlCol="0" anchor="t">
            <a:normAutofit fontScale="92500" lnSpcReduction="20000"/>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r>
              <a:rPr lang="es-CO" sz="900" b="1" dirty="0">
                <a:solidFill>
                  <a:schemeClr val="tx1"/>
                </a:solidFill>
              </a:rPr>
              <a:t>antes</a:t>
            </a:r>
          </a:p>
        </p:txBody>
      </p:sp>
      <p:sp>
        <p:nvSpPr>
          <p:cNvPr id="17" name="Subtítulo 2">
            <a:extLst>
              <a:ext uri="{FF2B5EF4-FFF2-40B4-BE49-F238E27FC236}">
                <a16:creationId xmlns:a16="http://schemas.microsoft.com/office/drawing/2014/main" id="{4F1C6C82-1F61-A6EF-93C2-3C854C78B907}"/>
              </a:ext>
            </a:extLst>
          </p:cNvPr>
          <p:cNvSpPr txBox="1"/>
          <p:nvPr/>
        </p:nvSpPr>
        <p:spPr>
          <a:xfrm>
            <a:off x="6575381" y="555548"/>
            <a:ext cx="543680" cy="167728"/>
          </a:xfrm>
          <a:prstGeom prst="rect">
            <a:avLst/>
          </a:prstGeom>
        </p:spPr>
        <p:txBody>
          <a:bodyPr vert="horz" lIns="68580" tIns="34290" rIns="68580" bIns="34290" rtlCol="0" anchor="t">
            <a:normAutofit fontScale="92500" lnSpcReduction="10000"/>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750" b="1" dirty="0">
                <a:solidFill>
                  <a:schemeClr val="tx1"/>
                </a:solidFill>
              </a:rPr>
              <a:t>después</a:t>
            </a:r>
            <a:endParaRPr lang="es-ES" altLang="es-CO" sz="750" b="1" dirty="0">
              <a:solidFill>
                <a:schemeClr val="tx1"/>
              </a:solidFill>
            </a:endParaRPr>
          </a:p>
        </p:txBody>
      </p:sp>
      <p:pic>
        <p:nvPicPr>
          <p:cNvPr id="19" name="Imagen 18">
            <a:extLst>
              <a:ext uri="{FF2B5EF4-FFF2-40B4-BE49-F238E27FC236}">
                <a16:creationId xmlns:a16="http://schemas.microsoft.com/office/drawing/2014/main" id="{97BBCF95-D7DC-1151-15A9-DF38E05A104D}"/>
              </a:ext>
            </a:extLst>
          </p:cNvPr>
          <p:cNvPicPr>
            <a:picLocks noChangeAspect="1"/>
          </p:cNvPicPr>
          <p:nvPr/>
        </p:nvPicPr>
        <p:blipFill>
          <a:blip r:embed="rId8"/>
          <a:stretch>
            <a:fillRect/>
          </a:stretch>
        </p:blipFill>
        <p:spPr>
          <a:xfrm>
            <a:off x="5105919" y="2782848"/>
            <a:ext cx="3482604" cy="1943810"/>
          </a:xfrm>
          <a:prstGeom prst="rect">
            <a:avLst/>
          </a:prstGeom>
        </p:spPr>
      </p:pic>
      <p:sp>
        <p:nvSpPr>
          <p:cNvPr id="22" name="Subtítulo 2">
            <a:extLst>
              <a:ext uri="{FF2B5EF4-FFF2-40B4-BE49-F238E27FC236}">
                <a16:creationId xmlns:a16="http://schemas.microsoft.com/office/drawing/2014/main" id="{AD4AA80D-64E1-4CDA-0250-6DF68414988D}"/>
              </a:ext>
            </a:extLst>
          </p:cNvPr>
          <p:cNvSpPr txBox="1"/>
          <p:nvPr/>
        </p:nvSpPr>
        <p:spPr>
          <a:xfrm>
            <a:off x="6974711" y="4777311"/>
            <a:ext cx="2094513" cy="258013"/>
          </a:xfrm>
          <a:prstGeom prst="rect">
            <a:avLst/>
          </a:prstGeom>
        </p:spPr>
        <p:txBody>
          <a:bodyPr vert="horz" lIns="68580" tIns="34290" rIns="68580" bIns="34290" rtlCol="0" anchor="t">
            <a:normAutofit lnSpcReduction="10000"/>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675" b="1" dirty="0">
                <a:solidFill>
                  <a:schemeClr val="tx1"/>
                </a:solidFill>
              </a:rPr>
              <a:t>CONTRATO 1151,20,03,09-2024  MANTENIMIENTO LOCATIVO PLANTA FISICA </a:t>
            </a:r>
          </a:p>
        </p:txBody>
      </p:sp>
    </p:spTree>
    <p:extLst>
      <p:ext uri="{BB962C8B-B14F-4D97-AF65-F5344CB8AC3E}">
        <p14:creationId xmlns:p14="http://schemas.microsoft.com/office/powerpoint/2010/main" val="4221060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85577" y="290192"/>
            <a:ext cx="2466161" cy="68669"/>
          </a:xfrm>
        </p:spPr>
        <p:txBody>
          <a:bodyPr>
            <a:normAutofit fontScale="90000"/>
          </a:bodyPr>
          <a:lstStyle/>
          <a:p>
            <a:r>
              <a:rPr lang="es-CO" sz="1350" dirty="0"/>
              <a:t>       </a:t>
            </a:r>
            <a:r>
              <a:rPr lang="es-CO" sz="1200" b="1" dirty="0"/>
              <a:t>SEDE MARIA AUXILIADORA</a:t>
            </a:r>
            <a:endParaRPr lang="es-CO" sz="1350" b="1" dirty="0"/>
          </a:p>
        </p:txBody>
      </p:sp>
      <p:sp>
        <p:nvSpPr>
          <p:cNvPr id="3" name="Subtítulo 2"/>
          <p:cNvSpPr>
            <a:spLocks noGrp="1"/>
          </p:cNvSpPr>
          <p:nvPr>
            <p:ph type="subTitle" idx="1"/>
          </p:nvPr>
        </p:nvSpPr>
        <p:spPr>
          <a:xfrm>
            <a:off x="2352838" y="344677"/>
            <a:ext cx="2979738" cy="376919"/>
          </a:xfrm>
        </p:spPr>
        <p:txBody>
          <a:bodyPr>
            <a:normAutofit/>
          </a:bodyPr>
          <a:lstStyle/>
          <a:p>
            <a:pPr algn="ctr"/>
            <a:r>
              <a:rPr lang="es-CO" sz="900" b="1" dirty="0"/>
              <a:t>MEJORAMIENTO DE ILUMINACION CAMBIO DE COLOR  INSTALACION DE AIRE ACONDICIONADO EN RECTORIA </a:t>
            </a:r>
          </a:p>
        </p:txBody>
      </p:sp>
      <p:pic>
        <p:nvPicPr>
          <p:cNvPr id="4" name="Imagen 3"/>
          <p:cNvPicPr>
            <a:picLocks noChangeAspect="1"/>
          </p:cNvPicPr>
          <p:nvPr/>
        </p:nvPicPr>
        <p:blipFill>
          <a:blip r:embed="rId2"/>
          <a:stretch>
            <a:fillRect/>
          </a:stretch>
        </p:blipFill>
        <p:spPr>
          <a:xfrm>
            <a:off x="3474749" y="293743"/>
            <a:ext cx="2466161" cy="346502"/>
          </a:xfrm>
          <a:prstGeom prst="rect">
            <a:avLst/>
          </a:prstGeom>
        </p:spPr>
      </p:pic>
      <p:pic>
        <p:nvPicPr>
          <p:cNvPr id="5" name="Imagen 4"/>
          <p:cNvPicPr>
            <a:picLocks noChangeAspect="1"/>
          </p:cNvPicPr>
          <p:nvPr/>
        </p:nvPicPr>
        <p:blipFill>
          <a:blip r:embed="rId3"/>
          <a:stretch>
            <a:fillRect/>
          </a:stretch>
        </p:blipFill>
        <p:spPr>
          <a:xfrm>
            <a:off x="-619568" y="1546111"/>
            <a:ext cx="5825233" cy="1239119"/>
          </a:xfrm>
          <a:prstGeom prst="rect">
            <a:avLst/>
          </a:prstGeom>
        </p:spPr>
      </p:pic>
      <p:sp>
        <p:nvSpPr>
          <p:cNvPr id="16" name="Subtítulo 2"/>
          <p:cNvSpPr txBox="1"/>
          <p:nvPr/>
        </p:nvSpPr>
        <p:spPr>
          <a:xfrm>
            <a:off x="1239007" y="559663"/>
            <a:ext cx="528497" cy="172820"/>
          </a:xfrm>
          <a:prstGeom prst="rect">
            <a:avLst/>
          </a:prstGeom>
        </p:spPr>
        <p:txBody>
          <a:bodyPr vert="horz" lIns="68580" tIns="34290" rIns="68580" bIns="34290" rtlCol="0" anchor="t">
            <a:normAutofit fontScale="92500" lnSpcReduction="20000"/>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r>
              <a:rPr lang="es-CO" sz="900" b="1" dirty="0">
                <a:solidFill>
                  <a:schemeClr val="tx1"/>
                </a:solidFill>
              </a:rPr>
              <a:t>antes</a:t>
            </a:r>
          </a:p>
        </p:txBody>
      </p:sp>
      <p:sp>
        <p:nvSpPr>
          <p:cNvPr id="17" name="Subtítulo 2"/>
          <p:cNvSpPr txBox="1"/>
          <p:nvPr/>
        </p:nvSpPr>
        <p:spPr>
          <a:xfrm>
            <a:off x="6575381" y="555548"/>
            <a:ext cx="543680" cy="167728"/>
          </a:xfrm>
          <a:prstGeom prst="rect">
            <a:avLst/>
          </a:prstGeom>
        </p:spPr>
        <p:txBody>
          <a:bodyPr vert="horz" lIns="68580" tIns="34290" rIns="68580" bIns="34290" rtlCol="0" anchor="t">
            <a:normAutofit fontScale="92500" lnSpcReduction="10000"/>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750" b="1" dirty="0">
                <a:solidFill>
                  <a:schemeClr val="tx1"/>
                </a:solidFill>
              </a:rPr>
              <a:t>después</a:t>
            </a:r>
            <a:endParaRPr lang="es-ES" altLang="es-CO" sz="750" b="1" dirty="0">
              <a:solidFill>
                <a:schemeClr val="tx1"/>
              </a:solidFill>
            </a:endParaRPr>
          </a:p>
        </p:txBody>
      </p:sp>
      <p:sp>
        <p:nvSpPr>
          <p:cNvPr id="22" name="Subtítulo 2"/>
          <p:cNvSpPr txBox="1"/>
          <p:nvPr/>
        </p:nvSpPr>
        <p:spPr>
          <a:xfrm>
            <a:off x="6957392" y="4885487"/>
            <a:ext cx="2094513" cy="258013"/>
          </a:xfrm>
          <a:prstGeom prst="rect">
            <a:avLst/>
          </a:prstGeom>
        </p:spPr>
        <p:txBody>
          <a:bodyPr vert="horz" lIns="68580" tIns="34290" rIns="68580" bIns="34290" rtlCol="0" anchor="t">
            <a:normAutofit lnSpcReduction="10000"/>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675" b="1" dirty="0">
                <a:solidFill>
                  <a:schemeClr val="tx1"/>
                </a:solidFill>
              </a:rPr>
              <a:t>CONTRATO 1151,20,06,07-2024  MANTENIMIENTO ELECTRICO</a:t>
            </a:r>
          </a:p>
        </p:txBody>
      </p:sp>
      <p:pic>
        <p:nvPicPr>
          <p:cNvPr id="11" name="Imagen 10"/>
          <p:cNvPicPr>
            <a:picLocks noChangeAspect="1"/>
          </p:cNvPicPr>
          <p:nvPr/>
        </p:nvPicPr>
        <p:blipFill>
          <a:blip r:embed="rId4"/>
          <a:stretch>
            <a:fillRect/>
          </a:stretch>
        </p:blipFill>
        <p:spPr>
          <a:xfrm>
            <a:off x="255154" y="686671"/>
            <a:ext cx="2862435" cy="1269245"/>
          </a:xfrm>
          <a:prstGeom prst="rect">
            <a:avLst/>
          </a:prstGeom>
        </p:spPr>
      </p:pic>
      <p:pic>
        <p:nvPicPr>
          <p:cNvPr id="14" name="Imagen 13"/>
          <p:cNvPicPr>
            <a:picLocks noChangeAspect="1"/>
          </p:cNvPicPr>
          <p:nvPr/>
        </p:nvPicPr>
        <p:blipFill>
          <a:blip r:embed="rId5"/>
          <a:stretch>
            <a:fillRect/>
          </a:stretch>
        </p:blipFill>
        <p:spPr>
          <a:xfrm>
            <a:off x="335455" y="3477466"/>
            <a:ext cx="2782133" cy="1578047"/>
          </a:xfrm>
          <a:prstGeom prst="rect">
            <a:avLst/>
          </a:prstGeom>
        </p:spPr>
      </p:pic>
      <p:pic>
        <p:nvPicPr>
          <p:cNvPr id="20" name="Imagen 19"/>
          <p:cNvPicPr>
            <a:picLocks noChangeAspect="1"/>
          </p:cNvPicPr>
          <p:nvPr/>
        </p:nvPicPr>
        <p:blipFill>
          <a:blip r:embed="rId6"/>
          <a:stretch>
            <a:fillRect/>
          </a:stretch>
        </p:blipFill>
        <p:spPr>
          <a:xfrm>
            <a:off x="85577" y="2002186"/>
            <a:ext cx="3043118" cy="1463936"/>
          </a:xfrm>
          <a:prstGeom prst="rect">
            <a:avLst/>
          </a:prstGeom>
        </p:spPr>
      </p:pic>
      <p:pic>
        <p:nvPicPr>
          <p:cNvPr id="23" name="Imagen 22"/>
          <p:cNvPicPr>
            <a:picLocks noChangeAspect="1"/>
          </p:cNvPicPr>
          <p:nvPr/>
        </p:nvPicPr>
        <p:blipFill>
          <a:blip r:embed="rId7"/>
          <a:stretch>
            <a:fillRect/>
          </a:stretch>
        </p:blipFill>
        <p:spPr>
          <a:xfrm>
            <a:off x="4956656" y="686672"/>
            <a:ext cx="4001472" cy="1409184"/>
          </a:xfrm>
          <a:prstGeom prst="rect">
            <a:avLst/>
          </a:prstGeom>
        </p:spPr>
      </p:pic>
      <p:pic>
        <p:nvPicPr>
          <p:cNvPr id="25" name="Imagen 24"/>
          <p:cNvPicPr>
            <a:picLocks noChangeAspect="1"/>
          </p:cNvPicPr>
          <p:nvPr/>
        </p:nvPicPr>
        <p:blipFill>
          <a:blip r:embed="rId8"/>
          <a:stretch>
            <a:fillRect/>
          </a:stretch>
        </p:blipFill>
        <p:spPr>
          <a:xfrm>
            <a:off x="4956657" y="2129899"/>
            <a:ext cx="3043118" cy="1405541"/>
          </a:xfrm>
          <a:prstGeom prst="rect">
            <a:avLst/>
          </a:prstGeom>
        </p:spPr>
      </p:pic>
      <p:pic>
        <p:nvPicPr>
          <p:cNvPr id="27" name="Imagen 26"/>
          <p:cNvPicPr>
            <a:picLocks noChangeAspect="1"/>
          </p:cNvPicPr>
          <p:nvPr/>
        </p:nvPicPr>
        <p:blipFill>
          <a:blip r:embed="rId9"/>
          <a:stretch>
            <a:fillRect/>
          </a:stretch>
        </p:blipFill>
        <p:spPr>
          <a:xfrm>
            <a:off x="4956657" y="3588565"/>
            <a:ext cx="2871872" cy="1135619"/>
          </a:xfrm>
          <a:prstGeom prst="rect">
            <a:avLst/>
          </a:prstGeom>
        </p:spPr>
      </p:pic>
      <p:sp>
        <p:nvSpPr>
          <p:cNvPr id="28" name="Subtítulo 2"/>
          <p:cNvSpPr txBox="1"/>
          <p:nvPr/>
        </p:nvSpPr>
        <p:spPr>
          <a:xfrm>
            <a:off x="4956656" y="4885488"/>
            <a:ext cx="2094513" cy="258013"/>
          </a:xfrm>
          <a:prstGeom prst="rect">
            <a:avLst/>
          </a:prstGeom>
        </p:spPr>
        <p:txBody>
          <a:bodyPr vert="horz" lIns="68580" tIns="34290" rIns="68580" bIns="34290" rtlCol="0" anchor="t">
            <a:normAutofit lnSpcReduction="10000"/>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675" b="1" dirty="0">
                <a:solidFill>
                  <a:schemeClr val="tx1"/>
                </a:solidFill>
              </a:rPr>
              <a:t>CONTRATO 1151,20,03,04-2024  COMPRA E INSTALACION DE AIRES ACONDICIONADOS</a:t>
            </a:r>
          </a:p>
        </p:txBody>
      </p:sp>
      <p:sp>
        <p:nvSpPr>
          <p:cNvPr id="29" name="Subtítulo 2"/>
          <p:cNvSpPr txBox="1"/>
          <p:nvPr/>
        </p:nvSpPr>
        <p:spPr>
          <a:xfrm>
            <a:off x="5799965" y="4720750"/>
            <a:ext cx="1319096" cy="164736"/>
          </a:xfrm>
          <a:prstGeom prst="rect">
            <a:avLst/>
          </a:prstGeom>
        </p:spPr>
        <p:txBody>
          <a:bodyPr vert="horz" lIns="68580" tIns="34290" rIns="68580" bIns="34290" rtlCol="0" anchor="t">
            <a:normAutofit lnSpcReduction="10000"/>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675" b="1" dirty="0">
                <a:solidFill>
                  <a:schemeClr val="tx1"/>
                </a:solidFill>
              </a:rPr>
              <a:t>EJECUTADO RECURSOS SGP</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2DB23-8D1F-3F75-B32A-8DDFBF691AF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3ECB024-713B-B8A1-3FB4-F37BD6F6133B}"/>
              </a:ext>
            </a:extLst>
          </p:cNvPr>
          <p:cNvSpPr>
            <a:spLocks noGrp="1"/>
          </p:cNvSpPr>
          <p:nvPr>
            <p:ph type="ctrTitle"/>
          </p:nvPr>
        </p:nvSpPr>
        <p:spPr>
          <a:xfrm>
            <a:off x="-97650" y="344677"/>
            <a:ext cx="2466161" cy="68669"/>
          </a:xfrm>
        </p:spPr>
        <p:txBody>
          <a:bodyPr>
            <a:normAutofit fontScale="90000"/>
          </a:bodyPr>
          <a:lstStyle/>
          <a:p>
            <a:r>
              <a:rPr lang="es-CO" sz="1350" dirty="0"/>
              <a:t>       </a:t>
            </a:r>
            <a:r>
              <a:rPr lang="es-ES" altLang="es-CO" sz="1350" dirty="0"/>
              <a:t>     </a:t>
            </a:r>
            <a:r>
              <a:rPr lang="es-CO" sz="1200" b="1" dirty="0"/>
              <a:t>SEDE </a:t>
            </a:r>
            <a:r>
              <a:rPr lang="es-ES" altLang="es-CO" sz="1200" b="1" dirty="0"/>
              <a:t>MARIA AUXILIADORA</a:t>
            </a:r>
          </a:p>
        </p:txBody>
      </p:sp>
      <p:sp>
        <p:nvSpPr>
          <p:cNvPr id="3" name="Subtítulo 2">
            <a:extLst>
              <a:ext uri="{FF2B5EF4-FFF2-40B4-BE49-F238E27FC236}">
                <a16:creationId xmlns:a16="http://schemas.microsoft.com/office/drawing/2014/main" id="{30607FC6-500B-05A1-F276-F50BF7D3B1A9}"/>
              </a:ext>
            </a:extLst>
          </p:cNvPr>
          <p:cNvSpPr>
            <a:spLocks noGrp="1"/>
          </p:cNvSpPr>
          <p:nvPr>
            <p:ph type="subTitle" idx="1"/>
          </p:nvPr>
        </p:nvSpPr>
        <p:spPr>
          <a:xfrm>
            <a:off x="2893102" y="602809"/>
            <a:ext cx="2979738" cy="376919"/>
          </a:xfrm>
        </p:spPr>
        <p:txBody>
          <a:bodyPr>
            <a:normAutofit fontScale="90000" lnSpcReduction="10000"/>
          </a:bodyPr>
          <a:lstStyle/>
          <a:p>
            <a:pPr algn="ctr"/>
            <a:r>
              <a:rPr lang="es-ES" altLang="es-CO" sz="1200" dirty="0"/>
              <a:t>ADECUACIONES   DE SOLAPA  AREA TECHO PLANCHA DEL RESTAURANTE</a:t>
            </a:r>
            <a:r>
              <a:rPr lang="es-CO" sz="900" b="1" dirty="0"/>
              <a:t> </a:t>
            </a:r>
          </a:p>
        </p:txBody>
      </p:sp>
      <p:pic>
        <p:nvPicPr>
          <p:cNvPr id="4" name="Imagen 3">
            <a:extLst>
              <a:ext uri="{FF2B5EF4-FFF2-40B4-BE49-F238E27FC236}">
                <a16:creationId xmlns:a16="http://schemas.microsoft.com/office/drawing/2014/main" id="{2DC2B5F9-0752-992E-A4D4-EF8B450B7AA7}"/>
              </a:ext>
            </a:extLst>
          </p:cNvPr>
          <p:cNvPicPr>
            <a:picLocks noChangeAspect="1"/>
          </p:cNvPicPr>
          <p:nvPr/>
        </p:nvPicPr>
        <p:blipFill>
          <a:blip r:embed="rId2"/>
          <a:stretch>
            <a:fillRect/>
          </a:stretch>
        </p:blipFill>
        <p:spPr>
          <a:xfrm>
            <a:off x="5799779" y="791268"/>
            <a:ext cx="2466161" cy="346502"/>
          </a:xfrm>
          <a:prstGeom prst="rect">
            <a:avLst/>
          </a:prstGeom>
        </p:spPr>
      </p:pic>
      <p:pic>
        <p:nvPicPr>
          <p:cNvPr id="5" name="Imagen 4">
            <a:extLst>
              <a:ext uri="{FF2B5EF4-FFF2-40B4-BE49-F238E27FC236}">
                <a16:creationId xmlns:a16="http://schemas.microsoft.com/office/drawing/2014/main" id="{D21120C3-E182-3CEA-7A23-FCBEFE96B5CC}"/>
              </a:ext>
            </a:extLst>
          </p:cNvPr>
          <p:cNvPicPr>
            <a:picLocks noChangeAspect="1"/>
          </p:cNvPicPr>
          <p:nvPr/>
        </p:nvPicPr>
        <p:blipFill>
          <a:blip r:embed="rId3"/>
          <a:stretch>
            <a:fillRect/>
          </a:stretch>
        </p:blipFill>
        <p:spPr>
          <a:xfrm>
            <a:off x="-619092" y="1546111"/>
            <a:ext cx="5825233" cy="1239119"/>
          </a:xfrm>
          <a:prstGeom prst="rect">
            <a:avLst/>
          </a:prstGeom>
        </p:spPr>
      </p:pic>
      <p:sp>
        <p:nvSpPr>
          <p:cNvPr id="26" name="Subtítulo 2">
            <a:extLst>
              <a:ext uri="{FF2B5EF4-FFF2-40B4-BE49-F238E27FC236}">
                <a16:creationId xmlns:a16="http://schemas.microsoft.com/office/drawing/2014/main" id="{42CD0A08-42E0-2AEA-A620-03D3AB10590D}"/>
              </a:ext>
            </a:extLst>
          </p:cNvPr>
          <p:cNvSpPr txBox="1"/>
          <p:nvPr/>
        </p:nvSpPr>
        <p:spPr>
          <a:xfrm>
            <a:off x="274629" y="2504920"/>
            <a:ext cx="2979738" cy="376919"/>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endParaRPr lang="es-ES" sz="900" b="1" dirty="0">
              <a:solidFill>
                <a:schemeClr val="tx1"/>
              </a:solidFill>
            </a:endParaRPr>
          </a:p>
        </p:txBody>
      </p:sp>
      <p:pic>
        <p:nvPicPr>
          <p:cNvPr id="7" name="Imagen 6">
            <a:extLst>
              <a:ext uri="{FF2B5EF4-FFF2-40B4-BE49-F238E27FC236}">
                <a16:creationId xmlns:a16="http://schemas.microsoft.com/office/drawing/2014/main" id="{C79BE751-7F1F-4BA9-64B1-02F3077BE2EC}"/>
              </a:ext>
            </a:extLst>
          </p:cNvPr>
          <p:cNvPicPr>
            <a:picLocks noChangeAspect="1"/>
          </p:cNvPicPr>
          <p:nvPr/>
        </p:nvPicPr>
        <p:blipFill>
          <a:blip r:embed="rId4"/>
          <a:srcRect t="10910"/>
          <a:stretch/>
        </p:blipFill>
        <p:spPr>
          <a:xfrm>
            <a:off x="77210" y="1181392"/>
            <a:ext cx="2717265" cy="3375653"/>
          </a:xfrm>
          <a:prstGeom prst="rect">
            <a:avLst/>
          </a:prstGeom>
        </p:spPr>
      </p:pic>
      <p:pic>
        <p:nvPicPr>
          <p:cNvPr id="10" name="Imagen 9">
            <a:extLst>
              <a:ext uri="{FF2B5EF4-FFF2-40B4-BE49-F238E27FC236}">
                <a16:creationId xmlns:a16="http://schemas.microsoft.com/office/drawing/2014/main" id="{FD94A430-B667-2995-F8EA-26673B1B59A8}"/>
              </a:ext>
            </a:extLst>
          </p:cNvPr>
          <p:cNvPicPr>
            <a:picLocks noChangeAspect="1"/>
          </p:cNvPicPr>
          <p:nvPr/>
        </p:nvPicPr>
        <p:blipFill>
          <a:blip r:embed="rId5"/>
          <a:srcRect t="16697" b="11776"/>
          <a:stretch/>
        </p:blipFill>
        <p:spPr>
          <a:xfrm>
            <a:off x="5140589" y="1137769"/>
            <a:ext cx="2082878" cy="3375653"/>
          </a:xfrm>
          <a:prstGeom prst="rect">
            <a:avLst/>
          </a:prstGeom>
        </p:spPr>
      </p:pic>
      <p:pic>
        <p:nvPicPr>
          <p:cNvPr id="12" name="Imagen 11">
            <a:extLst>
              <a:ext uri="{FF2B5EF4-FFF2-40B4-BE49-F238E27FC236}">
                <a16:creationId xmlns:a16="http://schemas.microsoft.com/office/drawing/2014/main" id="{ABE16FC9-E859-A8BD-E45A-20638F8023C0}"/>
              </a:ext>
            </a:extLst>
          </p:cNvPr>
          <p:cNvPicPr>
            <a:picLocks noChangeAspect="1"/>
          </p:cNvPicPr>
          <p:nvPr/>
        </p:nvPicPr>
        <p:blipFill>
          <a:blip r:embed="rId6"/>
          <a:srcRect t="15383" b="11652"/>
          <a:stretch/>
        </p:blipFill>
        <p:spPr>
          <a:xfrm>
            <a:off x="7303522" y="1137770"/>
            <a:ext cx="1741863" cy="3329545"/>
          </a:xfrm>
          <a:prstGeom prst="rect">
            <a:avLst/>
          </a:prstGeom>
        </p:spPr>
      </p:pic>
      <p:sp>
        <p:nvSpPr>
          <p:cNvPr id="13" name="Subtítulo 2">
            <a:extLst>
              <a:ext uri="{FF2B5EF4-FFF2-40B4-BE49-F238E27FC236}">
                <a16:creationId xmlns:a16="http://schemas.microsoft.com/office/drawing/2014/main" id="{9C24DB2F-B0D0-BCF1-4EC9-416EA8CDAE51}"/>
              </a:ext>
            </a:extLst>
          </p:cNvPr>
          <p:cNvSpPr txBox="1"/>
          <p:nvPr/>
        </p:nvSpPr>
        <p:spPr>
          <a:xfrm>
            <a:off x="1086442" y="962910"/>
            <a:ext cx="583098" cy="211020"/>
          </a:xfrm>
          <a:prstGeom prst="rect">
            <a:avLst/>
          </a:prstGeom>
        </p:spPr>
        <p:txBody>
          <a:bodyPr vert="horz" lIns="68580" tIns="34290" rIns="68580" bIns="34290" rtlCol="0" anchor="t"/>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1050" b="1" dirty="0">
                <a:solidFill>
                  <a:schemeClr val="tx1"/>
                </a:solidFill>
              </a:rPr>
              <a:t>antes</a:t>
            </a:r>
            <a:endParaRPr lang="es-ES" altLang="es-CO" sz="1050" b="1" dirty="0">
              <a:solidFill>
                <a:schemeClr val="tx1"/>
              </a:solidFill>
            </a:endParaRPr>
          </a:p>
        </p:txBody>
      </p:sp>
      <p:sp>
        <p:nvSpPr>
          <p:cNvPr id="14" name="Subtítulo 2">
            <a:extLst>
              <a:ext uri="{FF2B5EF4-FFF2-40B4-BE49-F238E27FC236}">
                <a16:creationId xmlns:a16="http://schemas.microsoft.com/office/drawing/2014/main" id="{07D03159-CA9F-F9C6-4851-BB3193FDED39}"/>
              </a:ext>
            </a:extLst>
          </p:cNvPr>
          <p:cNvSpPr txBox="1"/>
          <p:nvPr/>
        </p:nvSpPr>
        <p:spPr>
          <a:xfrm>
            <a:off x="6182829" y="926750"/>
            <a:ext cx="670175" cy="211020"/>
          </a:xfrm>
          <a:prstGeom prst="rect">
            <a:avLst/>
          </a:prstGeom>
        </p:spPr>
        <p:txBody>
          <a:bodyPr vert="horz" lIns="68580" tIns="34290" rIns="68580" bIns="34290" rtlCol="0" anchor="t"/>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1050" b="1" dirty="0" err="1">
                <a:solidFill>
                  <a:schemeClr val="tx1"/>
                </a:solidFill>
              </a:rPr>
              <a:t>despues</a:t>
            </a:r>
            <a:endParaRPr lang="es-ES" altLang="es-CO" sz="1050" b="1" dirty="0">
              <a:solidFill>
                <a:schemeClr val="tx1"/>
              </a:solidFill>
            </a:endParaRPr>
          </a:p>
        </p:txBody>
      </p:sp>
      <p:sp>
        <p:nvSpPr>
          <p:cNvPr id="6" name="Subtítulo 2">
            <a:extLst>
              <a:ext uri="{FF2B5EF4-FFF2-40B4-BE49-F238E27FC236}">
                <a16:creationId xmlns:a16="http://schemas.microsoft.com/office/drawing/2014/main" id="{8C7412BE-96A5-369E-5722-40B42E06F783}"/>
              </a:ext>
            </a:extLst>
          </p:cNvPr>
          <p:cNvSpPr txBox="1"/>
          <p:nvPr/>
        </p:nvSpPr>
        <p:spPr>
          <a:xfrm>
            <a:off x="7032860" y="4775249"/>
            <a:ext cx="2094513" cy="258013"/>
          </a:xfrm>
          <a:prstGeom prst="rect">
            <a:avLst/>
          </a:prstGeom>
        </p:spPr>
        <p:txBody>
          <a:bodyPr vert="horz" lIns="68580" tIns="34290" rIns="68580" bIns="34290" rtlCol="0" anchor="t">
            <a:normAutofit lnSpcReduction="10000"/>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675" b="1" dirty="0">
                <a:solidFill>
                  <a:schemeClr val="tx1"/>
                </a:solidFill>
              </a:rPr>
              <a:t>CONTRATO 1151,20,03,09-2024  MANTENIMIENTO LOCATIVO PLANTA FISICA </a:t>
            </a:r>
          </a:p>
        </p:txBody>
      </p:sp>
      <p:pic>
        <p:nvPicPr>
          <p:cNvPr id="11" name="Imagen 10">
            <a:extLst>
              <a:ext uri="{FF2B5EF4-FFF2-40B4-BE49-F238E27FC236}">
                <a16:creationId xmlns:a16="http://schemas.microsoft.com/office/drawing/2014/main" id="{C12E7CC8-CBA8-708A-4E5E-EE4895326097}"/>
              </a:ext>
            </a:extLst>
          </p:cNvPr>
          <p:cNvPicPr>
            <a:picLocks noChangeAspect="1"/>
          </p:cNvPicPr>
          <p:nvPr/>
        </p:nvPicPr>
        <p:blipFill>
          <a:blip r:embed="rId7"/>
          <a:stretch>
            <a:fillRect/>
          </a:stretch>
        </p:blipFill>
        <p:spPr>
          <a:xfrm>
            <a:off x="2893102" y="1499788"/>
            <a:ext cx="2082878" cy="3040904"/>
          </a:xfrm>
          <a:prstGeom prst="rect">
            <a:avLst/>
          </a:prstGeom>
        </p:spPr>
      </p:pic>
      <p:sp>
        <p:nvSpPr>
          <p:cNvPr id="15" name="Subtítulo 2">
            <a:extLst>
              <a:ext uri="{FF2B5EF4-FFF2-40B4-BE49-F238E27FC236}">
                <a16:creationId xmlns:a16="http://schemas.microsoft.com/office/drawing/2014/main" id="{3A2C9BAB-B7F5-D852-4226-E701F8F765FC}"/>
              </a:ext>
            </a:extLst>
          </p:cNvPr>
          <p:cNvSpPr txBox="1"/>
          <p:nvPr/>
        </p:nvSpPr>
        <p:spPr>
          <a:xfrm>
            <a:off x="3288477" y="1852990"/>
            <a:ext cx="1151687" cy="211020"/>
          </a:xfrm>
          <a:prstGeom prst="rect">
            <a:avLst/>
          </a:prstGeom>
        </p:spPr>
        <p:txBody>
          <a:bodyPr vert="horz" lIns="68580" tIns="34290" rIns="68580" bIns="34290" rtlCol="0" anchor="t"/>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788" b="1" dirty="0" err="1">
                <a:solidFill>
                  <a:schemeClr val="tx1"/>
                </a:solidFill>
              </a:rPr>
              <a:t>Ocacionando</a:t>
            </a:r>
            <a:r>
              <a:rPr lang="es-CO" sz="788" b="1" dirty="0">
                <a:solidFill>
                  <a:schemeClr val="tx1"/>
                </a:solidFill>
              </a:rPr>
              <a:t> filtración y humedad en la plancha</a:t>
            </a:r>
            <a:endParaRPr lang="es-ES" altLang="es-CO" sz="788" b="1" dirty="0">
              <a:solidFill>
                <a:schemeClr val="tx1"/>
              </a:solidFill>
            </a:endParaRPr>
          </a:p>
        </p:txBody>
      </p:sp>
    </p:spTree>
    <p:extLst>
      <p:ext uri="{BB962C8B-B14F-4D97-AF65-F5344CB8AC3E}">
        <p14:creationId xmlns:p14="http://schemas.microsoft.com/office/powerpoint/2010/main" val="3098257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97650" y="344677"/>
            <a:ext cx="2466161" cy="68669"/>
          </a:xfrm>
        </p:spPr>
        <p:txBody>
          <a:bodyPr>
            <a:normAutofit fontScale="90000"/>
          </a:bodyPr>
          <a:lstStyle/>
          <a:p>
            <a:r>
              <a:rPr lang="es-CO" sz="1350" dirty="0"/>
              <a:t>       </a:t>
            </a:r>
            <a:r>
              <a:rPr lang="es-ES" altLang="es-CO" sz="1350" dirty="0"/>
              <a:t>     </a:t>
            </a:r>
            <a:r>
              <a:rPr lang="es-CO" sz="1200" b="1" dirty="0"/>
              <a:t>SEDE </a:t>
            </a:r>
            <a:r>
              <a:rPr lang="es-ES" altLang="es-CO" sz="1200" b="1" dirty="0"/>
              <a:t>MARIA AUXILIADORA</a:t>
            </a:r>
          </a:p>
        </p:txBody>
      </p:sp>
      <p:pic>
        <p:nvPicPr>
          <p:cNvPr id="4" name="Imagen 3"/>
          <p:cNvPicPr>
            <a:picLocks noChangeAspect="1"/>
          </p:cNvPicPr>
          <p:nvPr/>
        </p:nvPicPr>
        <p:blipFill>
          <a:blip r:embed="rId2"/>
          <a:stretch>
            <a:fillRect/>
          </a:stretch>
        </p:blipFill>
        <p:spPr>
          <a:xfrm>
            <a:off x="5799779" y="791268"/>
            <a:ext cx="2466161" cy="346502"/>
          </a:xfrm>
          <a:prstGeom prst="rect">
            <a:avLst/>
          </a:prstGeom>
        </p:spPr>
      </p:pic>
      <p:sp>
        <p:nvSpPr>
          <p:cNvPr id="28" name="Subtítulo 2"/>
          <p:cNvSpPr txBox="1"/>
          <p:nvPr/>
        </p:nvSpPr>
        <p:spPr>
          <a:xfrm>
            <a:off x="7130828" y="4804737"/>
            <a:ext cx="2094513" cy="258013"/>
          </a:xfrm>
          <a:prstGeom prst="rect">
            <a:avLst/>
          </a:prstGeom>
        </p:spPr>
        <p:txBody>
          <a:bodyPr vert="horz" lIns="68580" tIns="34290" rIns="68580" bIns="34290" rtlCol="0" anchor="t">
            <a:normAutofit lnSpcReduction="10000"/>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675" b="1" dirty="0">
                <a:solidFill>
                  <a:schemeClr val="tx1"/>
                </a:solidFill>
              </a:rPr>
              <a:t>CONTRATO 1151,20,03,09-2024  MANTENIMIENTO LOCATIVO PLANTA FISICA </a:t>
            </a:r>
          </a:p>
        </p:txBody>
      </p:sp>
      <p:sp>
        <p:nvSpPr>
          <p:cNvPr id="26" name="Subtítulo 2"/>
          <p:cNvSpPr txBox="1"/>
          <p:nvPr/>
        </p:nvSpPr>
        <p:spPr>
          <a:xfrm>
            <a:off x="274629" y="2504920"/>
            <a:ext cx="2979738" cy="376919"/>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endParaRPr lang="es-ES" sz="900" b="1" dirty="0">
              <a:solidFill>
                <a:schemeClr val="tx1"/>
              </a:solidFill>
            </a:endParaRPr>
          </a:p>
        </p:txBody>
      </p:sp>
      <p:sp>
        <p:nvSpPr>
          <p:cNvPr id="34" name="Subtítulo 2"/>
          <p:cNvSpPr txBox="1"/>
          <p:nvPr/>
        </p:nvSpPr>
        <p:spPr>
          <a:xfrm>
            <a:off x="2141693" y="337381"/>
            <a:ext cx="2979738" cy="376919"/>
          </a:xfrm>
          <a:prstGeom prst="rect">
            <a:avLst/>
          </a:prstGeom>
        </p:spPr>
        <p:txBody>
          <a:bodyPr vert="horz" lIns="68580" tIns="34290" rIns="68580" bIns="34290" rtlCol="0" anchor="t"/>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1050" b="1" dirty="0">
                <a:solidFill>
                  <a:schemeClr val="tx1"/>
                </a:solidFill>
              </a:rPr>
              <a:t>MANTENIMIENTO </a:t>
            </a:r>
            <a:r>
              <a:rPr lang="es-ES" altLang="es-CO" sz="1050" b="1" dirty="0">
                <a:solidFill>
                  <a:schemeClr val="tx1"/>
                </a:solidFill>
              </a:rPr>
              <a:t> LIMPIEZA  DE TECHOS Y CANALES</a:t>
            </a:r>
          </a:p>
        </p:txBody>
      </p:sp>
      <p:pic>
        <p:nvPicPr>
          <p:cNvPr id="16" name="Imagen 15">
            <a:extLst>
              <a:ext uri="{FF2B5EF4-FFF2-40B4-BE49-F238E27FC236}">
                <a16:creationId xmlns:a16="http://schemas.microsoft.com/office/drawing/2014/main" id="{06A283FC-CFA0-8851-0FCE-A7C634475FDE}"/>
              </a:ext>
            </a:extLst>
          </p:cNvPr>
          <p:cNvPicPr>
            <a:picLocks noChangeAspect="1"/>
          </p:cNvPicPr>
          <p:nvPr/>
        </p:nvPicPr>
        <p:blipFill>
          <a:blip r:embed="rId3"/>
          <a:srcRect r="14866"/>
          <a:stretch/>
        </p:blipFill>
        <p:spPr>
          <a:xfrm>
            <a:off x="50685" y="2855779"/>
            <a:ext cx="1625548" cy="2111888"/>
          </a:xfrm>
          <a:prstGeom prst="rect">
            <a:avLst/>
          </a:prstGeom>
        </p:spPr>
      </p:pic>
      <p:pic>
        <p:nvPicPr>
          <p:cNvPr id="19" name="Imagen 18">
            <a:extLst>
              <a:ext uri="{FF2B5EF4-FFF2-40B4-BE49-F238E27FC236}">
                <a16:creationId xmlns:a16="http://schemas.microsoft.com/office/drawing/2014/main" id="{E6A239CE-A4EC-2539-2C82-5F6368EAFBB5}"/>
              </a:ext>
            </a:extLst>
          </p:cNvPr>
          <p:cNvPicPr>
            <a:picLocks noChangeAspect="1"/>
          </p:cNvPicPr>
          <p:nvPr/>
        </p:nvPicPr>
        <p:blipFill>
          <a:blip r:embed="rId4"/>
          <a:stretch>
            <a:fillRect/>
          </a:stretch>
        </p:blipFill>
        <p:spPr>
          <a:xfrm>
            <a:off x="1725487" y="2855779"/>
            <a:ext cx="1673345" cy="2111888"/>
          </a:xfrm>
          <a:prstGeom prst="rect">
            <a:avLst/>
          </a:prstGeom>
        </p:spPr>
      </p:pic>
      <p:pic>
        <p:nvPicPr>
          <p:cNvPr id="21" name="Imagen 20">
            <a:extLst>
              <a:ext uri="{FF2B5EF4-FFF2-40B4-BE49-F238E27FC236}">
                <a16:creationId xmlns:a16="http://schemas.microsoft.com/office/drawing/2014/main" id="{78378EBE-BD13-2CA4-9171-CB28681F9B8B}"/>
              </a:ext>
            </a:extLst>
          </p:cNvPr>
          <p:cNvPicPr>
            <a:picLocks noChangeAspect="1"/>
          </p:cNvPicPr>
          <p:nvPr/>
        </p:nvPicPr>
        <p:blipFill>
          <a:blip r:embed="rId5"/>
          <a:stretch>
            <a:fillRect/>
          </a:stretch>
        </p:blipFill>
        <p:spPr>
          <a:xfrm>
            <a:off x="3448086" y="2855779"/>
            <a:ext cx="1673345" cy="2111888"/>
          </a:xfrm>
          <a:prstGeom prst="rect">
            <a:avLst/>
          </a:prstGeom>
        </p:spPr>
      </p:pic>
      <p:sp>
        <p:nvSpPr>
          <p:cNvPr id="23" name="Subtítulo 2">
            <a:extLst>
              <a:ext uri="{FF2B5EF4-FFF2-40B4-BE49-F238E27FC236}">
                <a16:creationId xmlns:a16="http://schemas.microsoft.com/office/drawing/2014/main" id="{50D4030A-D026-1242-B4B7-856B87CEE518}"/>
              </a:ext>
            </a:extLst>
          </p:cNvPr>
          <p:cNvSpPr txBox="1"/>
          <p:nvPr/>
        </p:nvSpPr>
        <p:spPr>
          <a:xfrm>
            <a:off x="1273642" y="663197"/>
            <a:ext cx="583098" cy="211020"/>
          </a:xfrm>
          <a:prstGeom prst="rect">
            <a:avLst/>
          </a:prstGeom>
        </p:spPr>
        <p:txBody>
          <a:bodyPr vert="horz" lIns="68580" tIns="34290" rIns="68580" bIns="34290" rtlCol="0" anchor="t"/>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1050" b="1" dirty="0">
                <a:solidFill>
                  <a:schemeClr val="tx1"/>
                </a:solidFill>
              </a:rPr>
              <a:t>antes</a:t>
            </a:r>
            <a:endParaRPr lang="es-ES" altLang="es-CO" sz="1050" b="1" dirty="0">
              <a:solidFill>
                <a:schemeClr val="tx1"/>
              </a:solidFill>
            </a:endParaRPr>
          </a:p>
        </p:txBody>
      </p:sp>
      <p:pic>
        <p:nvPicPr>
          <p:cNvPr id="25" name="Imagen 24">
            <a:extLst>
              <a:ext uri="{FF2B5EF4-FFF2-40B4-BE49-F238E27FC236}">
                <a16:creationId xmlns:a16="http://schemas.microsoft.com/office/drawing/2014/main" id="{5A378F58-75A9-8A60-1AA6-2A83E5D5D004}"/>
              </a:ext>
            </a:extLst>
          </p:cNvPr>
          <p:cNvPicPr>
            <a:picLocks noChangeAspect="1"/>
          </p:cNvPicPr>
          <p:nvPr/>
        </p:nvPicPr>
        <p:blipFill>
          <a:blip r:embed="rId6"/>
          <a:stretch>
            <a:fillRect/>
          </a:stretch>
        </p:blipFill>
        <p:spPr>
          <a:xfrm>
            <a:off x="5247694" y="2839191"/>
            <a:ext cx="1883134" cy="2178434"/>
          </a:xfrm>
          <a:prstGeom prst="rect">
            <a:avLst/>
          </a:prstGeom>
        </p:spPr>
      </p:pic>
      <p:pic>
        <p:nvPicPr>
          <p:cNvPr id="30" name="Imagen 29">
            <a:extLst>
              <a:ext uri="{FF2B5EF4-FFF2-40B4-BE49-F238E27FC236}">
                <a16:creationId xmlns:a16="http://schemas.microsoft.com/office/drawing/2014/main" id="{31E4E445-07BC-8A93-7338-238F2C4D93F2}"/>
              </a:ext>
            </a:extLst>
          </p:cNvPr>
          <p:cNvPicPr>
            <a:picLocks noChangeAspect="1"/>
          </p:cNvPicPr>
          <p:nvPr/>
        </p:nvPicPr>
        <p:blipFill>
          <a:blip r:embed="rId7"/>
          <a:stretch>
            <a:fillRect/>
          </a:stretch>
        </p:blipFill>
        <p:spPr>
          <a:xfrm>
            <a:off x="7168770" y="2839190"/>
            <a:ext cx="1883135" cy="1934021"/>
          </a:xfrm>
          <a:prstGeom prst="rect">
            <a:avLst/>
          </a:prstGeom>
        </p:spPr>
      </p:pic>
      <p:sp>
        <p:nvSpPr>
          <p:cNvPr id="31" name="Subtítulo 2">
            <a:extLst>
              <a:ext uri="{FF2B5EF4-FFF2-40B4-BE49-F238E27FC236}">
                <a16:creationId xmlns:a16="http://schemas.microsoft.com/office/drawing/2014/main" id="{713AFFFA-7063-47D3-CB83-CEB637D5996D}"/>
              </a:ext>
            </a:extLst>
          </p:cNvPr>
          <p:cNvSpPr txBox="1"/>
          <p:nvPr/>
        </p:nvSpPr>
        <p:spPr>
          <a:xfrm>
            <a:off x="7049917" y="640633"/>
            <a:ext cx="670175" cy="211020"/>
          </a:xfrm>
          <a:prstGeom prst="rect">
            <a:avLst/>
          </a:prstGeom>
        </p:spPr>
        <p:txBody>
          <a:bodyPr vert="horz" lIns="68580" tIns="34290" rIns="68580" bIns="34290" rtlCol="0" anchor="t"/>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1050" b="1" dirty="0">
                <a:solidFill>
                  <a:schemeClr val="tx1"/>
                </a:solidFill>
              </a:rPr>
              <a:t>después</a:t>
            </a:r>
            <a:endParaRPr lang="es-ES" altLang="es-CO" sz="1050" b="1" dirty="0">
              <a:solidFill>
                <a:schemeClr val="tx1"/>
              </a:solidFill>
            </a:endParaRPr>
          </a:p>
        </p:txBody>
      </p:sp>
      <p:pic>
        <p:nvPicPr>
          <p:cNvPr id="36" name="Imagen 35">
            <a:extLst>
              <a:ext uri="{FF2B5EF4-FFF2-40B4-BE49-F238E27FC236}">
                <a16:creationId xmlns:a16="http://schemas.microsoft.com/office/drawing/2014/main" id="{9D892509-67BA-1DD5-088A-7F949E9961F4}"/>
              </a:ext>
            </a:extLst>
          </p:cNvPr>
          <p:cNvPicPr>
            <a:picLocks noChangeAspect="1"/>
          </p:cNvPicPr>
          <p:nvPr/>
        </p:nvPicPr>
        <p:blipFill>
          <a:blip r:embed="rId8"/>
          <a:stretch>
            <a:fillRect/>
          </a:stretch>
        </p:blipFill>
        <p:spPr>
          <a:xfrm>
            <a:off x="50686" y="963053"/>
            <a:ext cx="2282444" cy="1872850"/>
          </a:xfrm>
          <a:prstGeom prst="rect">
            <a:avLst/>
          </a:prstGeom>
        </p:spPr>
      </p:pic>
      <p:pic>
        <p:nvPicPr>
          <p:cNvPr id="38" name="Imagen 37">
            <a:extLst>
              <a:ext uri="{FF2B5EF4-FFF2-40B4-BE49-F238E27FC236}">
                <a16:creationId xmlns:a16="http://schemas.microsoft.com/office/drawing/2014/main" id="{9F92F11D-9E24-2A3F-489E-0E5F9FD9F3C3}"/>
              </a:ext>
            </a:extLst>
          </p:cNvPr>
          <p:cNvPicPr>
            <a:picLocks noChangeAspect="1"/>
          </p:cNvPicPr>
          <p:nvPr/>
        </p:nvPicPr>
        <p:blipFill>
          <a:blip r:embed="rId9"/>
          <a:stretch>
            <a:fillRect/>
          </a:stretch>
        </p:blipFill>
        <p:spPr>
          <a:xfrm>
            <a:off x="3675125" y="963052"/>
            <a:ext cx="1446306" cy="1872850"/>
          </a:xfrm>
          <a:prstGeom prst="rect">
            <a:avLst/>
          </a:prstGeom>
        </p:spPr>
      </p:pic>
      <p:pic>
        <p:nvPicPr>
          <p:cNvPr id="40" name="Imagen 39">
            <a:extLst>
              <a:ext uri="{FF2B5EF4-FFF2-40B4-BE49-F238E27FC236}">
                <a16:creationId xmlns:a16="http://schemas.microsoft.com/office/drawing/2014/main" id="{932434C6-FACF-0588-7A80-852349AD5DDC}"/>
              </a:ext>
            </a:extLst>
          </p:cNvPr>
          <p:cNvPicPr>
            <a:picLocks noChangeAspect="1"/>
          </p:cNvPicPr>
          <p:nvPr/>
        </p:nvPicPr>
        <p:blipFill>
          <a:blip r:embed="rId10"/>
          <a:stretch>
            <a:fillRect/>
          </a:stretch>
        </p:blipFill>
        <p:spPr>
          <a:xfrm>
            <a:off x="2374529" y="959286"/>
            <a:ext cx="1257033" cy="1872850"/>
          </a:xfrm>
          <a:prstGeom prst="rect">
            <a:avLst/>
          </a:prstGeom>
        </p:spPr>
      </p:pic>
      <p:pic>
        <p:nvPicPr>
          <p:cNvPr id="42" name="Imagen 41">
            <a:extLst>
              <a:ext uri="{FF2B5EF4-FFF2-40B4-BE49-F238E27FC236}">
                <a16:creationId xmlns:a16="http://schemas.microsoft.com/office/drawing/2014/main" id="{3408986D-52DA-7E97-8C40-84CD75221905}"/>
              </a:ext>
            </a:extLst>
          </p:cNvPr>
          <p:cNvPicPr>
            <a:picLocks noChangeAspect="1"/>
          </p:cNvPicPr>
          <p:nvPr/>
        </p:nvPicPr>
        <p:blipFill>
          <a:blip r:embed="rId11"/>
          <a:stretch>
            <a:fillRect/>
          </a:stretch>
        </p:blipFill>
        <p:spPr>
          <a:xfrm>
            <a:off x="5222334" y="959286"/>
            <a:ext cx="1883134" cy="1834779"/>
          </a:xfrm>
          <a:prstGeom prst="rect">
            <a:avLst/>
          </a:prstGeom>
        </p:spPr>
      </p:pic>
      <p:pic>
        <p:nvPicPr>
          <p:cNvPr id="44" name="Imagen 43">
            <a:extLst>
              <a:ext uri="{FF2B5EF4-FFF2-40B4-BE49-F238E27FC236}">
                <a16:creationId xmlns:a16="http://schemas.microsoft.com/office/drawing/2014/main" id="{C6C7C92F-F4EC-8F42-CEFC-763245FF2BB4}"/>
              </a:ext>
            </a:extLst>
          </p:cNvPr>
          <p:cNvPicPr>
            <a:picLocks noChangeAspect="1"/>
          </p:cNvPicPr>
          <p:nvPr/>
        </p:nvPicPr>
        <p:blipFill>
          <a:blip r:embed="rId12"/>
          <a:srcRect l="-195203" t="106669" r="195203" b="-89255"/>
          <a:stretch/>
        </p:blipFill>
        <p:spPr>
          <a:xfrm>
            <a:off x="4742916" y="3270649"/>
            <a:ext cx="1274990" cy="1872851"/>
          </a:xfrm>
          <a:prstGeom prst="rect">
            <a:avLst/>
          </a:prstGeom>
        </p:spPr>
      </p:pic>
      <p:pic>
        <p:nvPicPr>
          <p:cNvPr id="46" name="Imagen 45">
            <a:extLst>
              <a:ext uri="{FF2B5EF4-FFF2-40B4-BE49-F238E27FC236}">
                <a16:creationId xmlns:a16="http://schemas.microsoft.com/office/drawing/2014/main" id="{5DD8A5DF-8F89-F8D4-EFB9-86D30A7009BE}"/>
              </a:ext>
            </a:extLst>
          </p:cNvPr>
          <p:cNvPicPr>
            <a:picLocks noChangeAspect="1"/>
          </p:cNvPicPr>
          <p:nvPr/>
        </p:nvPicPr>
        <p:blipFill>
          <a:blip r:embed="rId12"/>
          <a:srcRect t="16816" b="6586"/>
          <a:stretch/>
        </p:blipFill>
        <p:spPr>
          <a:xfrm>
            <a:off x="7143411" y="959286"/>
            <a:ext cx="1883134" cy="183477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BC59B-9E18-C1EA-EDD9-9C220B7EF4E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8462B44-8DEF-B248-6884-7EC6F7C323C6}"/>
              </a:ext>
            </a:extLst>
          </p:cNvPr>
          <p:cNvSpPr>
            <a:spLocks noGrp="1"/>
          </p:cNvSpPr>
          <p:nvPr>
            <p:ph type="ctrTitle"/>
          </p:nvPr>
        </p:nvSpPr>
        <p:spPr>
          <a:xfrm>
            <a:off x="0" y="192521"/>
            <a:ext cx="2466161" cy="68669"/>
          </a:xfrm>
        </p:spPr>
        <p:txBody>
          <a:bodyPr>
            <a:normAutofit fontScale="90000"/>
          </a:bodyPr>
          <a:lstStyle/>
          <a:p>
            <a:r>
              <a:rPr lang="es-CO" sz="1350" dirty="0"/>
              <a:t>               </a:t>
            </a:r>
            <a:r>
              <a:rPr lang="es-CO" sz="1200" b="1" dirty="0"/>
              <a:t>SEDE </a:t>
            </a:r>
            <a:r>
              <a:rPr lang="es-ES" altLang="es-CO" sz="1200" b="1" dirty="0"/>
              <a:t>MARIA AUXILIADORA</a:t>
            </a:r>
          </a:p>
        </p:txBody>
      </p:sp>
      <p:pic>
        <p:nvPicPr>
          <p:cNvPr id="4" name="Imagen 3">
            <a:extLst>
              <a:ext uri="{FF2B5EF4-FFF2-40B4-BE49-F238E27FC236}">
                <a16:creationId xmlns:a16="http://schemas.microsoft.com/office/drawing/2014/main" id="{5D3038F2-3DA9-2937-013D-2CB691B06B5C}"/>
              </a:ext>
            </a:extLst>
          </p:cNvPr>
          <p:cNvPicPr>
            <a:picLocks noChangeAspect="1"/>
          </p:cNvPicPr>
          <p:nvPr/>
        </p:nvPicPr>
        <p:blipFill>
          <a:blip r:embed="rId2"/>
          <a:stretch>
            <a:fillRect/>
          </a:stretch>
        </p:blipFill>
        <p:spPr>
          <a:xfrm>
            <a:off x="5799779" y="791268"/>
            <a:ext cx="2466161" cy="346502"/>
          </a:xfrm>
          <a:prstGeom prst="rect">
            <a:avLst/>
          </a:prstGeom>
        </p:spPr>
      </p:pic>
      <p:sp>
        <p:nvSpPr>
          <p:cNvPr id="8" name="Subtítulo 2">
            <a:extLst>
              <a:ext uri="{FF2B5EF4-FFF2-40B4-BE49-F238E27FC236}">
                <a16:creationId xmlns:a16="http://schemas.microsoft.com/office/drawing/2014/main" id="{0B937EE6-D2F8-9784-C56E-06EFC56D389A}"/>
              </a:ext>
            </a:extLst>
          </p:cNvPr>
          <p:cNvSpPr txBox="1"/>
          <p:nvPr/>
        </p:nvSpPr>
        <p:spPr>
          <a:xfrm>
            <a:off x="544794" y="312244"/>
            <a:ext cx="2979738" cy="376919"/>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ES" altLang="es-CO" sz="900" b="1" dirty="0">
                <a:solidFill>
                  <a:schemeClr val="tx1"/>
                </a:solidFill>
              </a:rPr>
              <a:t>MANTENIMIENTO Y LIMPIEZA TRAMPA DE GRASA AREA DEL RESTAURANTE</a:t>
            </a:r>
            <a:r>
              <a:rPr lang="es-CO" sz="900" b="1" dirty="0">
                <a:solidFill>
                  <a:schemeClr val="tx1"/>
                </a:solidFill>
              </a:rPr>
              <a:t> </a:t>
            </a:r>
          </a:p>
        </p:txBody>
      </p:sp>
      <p:sp>
        <p:nvSpPr>
          <p:cNvPr id="6" name="Subtítulo 2">
            <a:extLst>
              <a:ext uri="{FF2B5EF4-FFF2-40B4-BE49-F238E27FC236}">
                <a16:creationId xmlns:a16="http://schemas.microsoft.com/office/drawing/2014/main" id="{D5E81357-C3E7-3202-E027-8A2F1E1D8C7C}"/>
              </a:ext>
            </a:extLst>
          </p:cNvPr>
          <p:cNvSpPr txBox="1"/>
          <p:nvPr/>
        </p:nvSpPr>
        <p:spPr>
          <a:xfrm>
            <a:off x="7130828" y="4804737"/>
            <a:ext cx="2094513" cy="258013"/>
          </a:xfrm>
          <a:prstGeom prst="rect">
            <a:avLst/>
          </a:prstGeom>
        </p:spPr>
        <p:txBody>
          <a:bodyPr vert="horz" lIns="68580" tIns="34290" rIns="68580" bIns="34290" rtlCol="0" anchor="t">
            <a:normAutofit lnSpcReduction="10000"/>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675" b="1" dirty="0">
                <a:solidFill>
                  <a:schemeClr val="tx1"/>
                </a:solidFill>
              </a:rPr>
              <a:t>CONTRATO 1151,20,03,09-2024  MANTENIMIENTO LOCATIVO PLANTA FISICA </a:t>
            </a:r>
          </a:p>
        </p:txBody>
      </p:sp>
      <p:pic>
        <p:nvPicPr>
          <p:cNvPr id="9" name="Imagen 8">
            <a:extLst>
              <a:ext uri="{FF2B5EF4-FFF2-40B4-BE49-F238E27FC236}">
                <a16:creationId xmlns:a16="http://schemas.microsoft.com/office/drawing/2014/main" id="{433B812D-D377-169A-6C04-2A501635655C}"/>
              </a:ext>
            </a:extLst>
          </p:cNvPr>
          <p:cNvPicPr>
            <a:picLocks noChangeAspect="1"/>
          </p:cNvPicPr>
          <p:nvPr/>
        </p:nvPicPr>
        <p:blipFill>
          <a:blip r:embed="rId3"/>
          <a:srcRect t="9968" b="24985"/>
          <a:stretch/>
        </p:blipFill>
        <p:spPr>
          <a:xfrm>
            <a:off x="48730" y="791269"/>
            <a:ext cx="1782332" cy="2153540"/>
          </a:xfrm>
          <a:prstGeom prst="rect">
            <a:avLst/>
          </a:prstGeom>
        </p:spPr>
      </p:pic>
      <p:pic>
        <p:nvPicPr>
          <p:cNvPr id="12" name="Imagen 11">
            <a:extLst>
              <a:ext uri="{FF2B5EF4-FFF2-40B4-BE49-F238E27FC236}">
                <a16:creationId xmlns:a16="http://schemas.microsoft.com/office/drawing/2014/main" id="{8476AD8D-42FC-92FB-EF41-CC021AA77D8A}"/>
              </a:ext>
            </a:extLst>
          </p:cNvPr>
          <p:cNvPicPr>
            <a:picLocks noChangeAspect="1"/>
          </p:cNvPicPr>
          <p:nvPr/>
        </p:nvPicPr>
        <p:blipFill>
          <a:blip r:embed="rId4"/>
          <a:srcRect t="11070" b="13022"/>
          <a:stretch/>
        </p:blipFill>
        <p:spPr>
          <a:xfrm>
            <a:off x="1857393" y="791269"/>
            <a:ext cx="1782332" cy="2153540"/>
          </a:xfrm>
          <a:prstGeom prst="rect">
            <a:avLst/>
          </a:prstGeom>
        </p:spPr>
      </p:pic>
      <p:pic>
        <p:nvPicPr>
          <p:cNvPr id="13" name="Imagen 12">
            <a:extLst>
              <a:ext uri="{FF2B5EF4-FFF2-40B4-BE49-F238E27FC236}">
                <a16:creationId xmlns:a16="http://schemas.microsoft.com/office/drawing/2014/main" id="{B489DDD5-FF06-9B4A-E138-3832A66A729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30" y="3120165"/>
            <a:ext cx="1782332" cy="1902581"/>
          </a:xfrm>
          <a:prstGeom prst="rect">
            <a:avLst/>
          </a:prstGeom>
          <a:noFill/>
        </p:spPr>
      </p:pic>
      <p:sp>
        <p:nvSpPr>
          <p:cNvPr id="14" name="Subtítulo 2">
            <a:extLst>
              <a:ext uri="{FF2B5EF4-FFF2-40B4-BE49-F238E27FC236}">
                <a16:creationId xmlns:a16="http://schemas.microsoft.com/office/drawing/2014/main" id="{ACE2BC02-6502-7F24-CA05-F45CDE860DF0}"/>
              </a:ext>
            </a:extLst>
          </p:cNvPr>
          <p:cNvSpPr txBox="1"/>
          <p:nvPr/>
        </p:nvSpPr>
        <p:spPr>
          <a:xfrm>
            <a:off x="1539513" y="565820"/>
            <a:ext cx="583098" cy="211020"/>
          </a:xfrm>
          <a:prstGeom prst="rect">
            <a:avLst/>
          </a:prstGeom>
        </p:spPr>
        <p:txBody>
          <a:bodyPr vert="horz" lIns="68580" tIns="34290" rIns="68580" bIns="34290" rtlCol="0" anchor="t"/>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1050" b="1" dirty="0">
                <a:solidFill>
                  <a:schemeClr val="tx1"/>
                </a:solidFill>
              </a:rPr>
              <a:t>antes</a:t>
            </a:r>
            <a:endParaRPr lang="es-ES" altLang="es-CO" sz="1050" b="1" dirty="0">
              <a:solidFill>
                <a:schemeClr val="tx1"/>
              </a:solidFill>
            </a:endParaRPr>
          </a:p>
        </p:txBody>
      </p:sp>
      <p:sp>
        <p:nvSpPr>
          <p:cNvPr id="15" name="Subtítulo 2">
            <a:extLst>
              <a:ext uri="{FF2B5EF4-FFF2-40B4-BE49-F238E27FC236}">
                <a16:creationId xmlns:a16="http://schemas.microsoft.com/office/drawing/2014/main" id="{9D2BF5E8-B328-B01A-AE32-8819BFBF388E}"/>
              </a:ext>
            </a:extLst>
          </p:cNvPr>
          <p:cNvSpPr txBox="1"/>
          <p:nvPr/>
        </p:nvSpPr>
        <p:spPr>
          <a:xfrm>
            <a:off x="1280455" y="2909144"/>
            <a:ext cx="706442" cy="211020"/>
          </a:xfrm>
          <a:prstGeom prst="rect">
            <a:avLst/>
          </a:prstGeom>
        </p:spPr>
        <p:txBody>
          <a:bodyPr vert="horz" lIns="68580" tIns="34290" rIns="68580" bIns="34290" rtlCol="0" anchor="t"/>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altLang="es-CO" sz="1050" b="1" dirty="0">
                <a:solidFill>
                  <a:schemeClr val="tx1"/>
                </a:solidFill>
              </a:rPr>
              <a:t>después</a:t>
            </a:r>
            <a:endParaRPr lang="es-ES" altLang="es-CO" sz="1050" b="1" dirty="0">
              <a:solidFill>
                <a:schemeClr val="tx1"/>
              </a:solidFill>
            </a:endParaRPr>
          </a:p>
        </p:txBody>
      </p:sp>
      <p:pic>
        <p:nvPicPr>
          <p:cNvPr id="16" name="Imagen 15">
            <a:extLst>
              <a:ext uri="{FF2B5EF4-FFF2-40B4-BE49-F238E27FC236}">
                <a16:creationId xmlns:a16="http://schemas.microsoft.com/office/drawing/2014/main" id="{2C355F5E-B738-A25A-1667-D72192EE9919}"/>
              </a:ext>
            </a:extLst>
          </p:cNvPr>
          <p:cNvPicPr>
            <a:picLocks noChangeAspect="1"/>
          </p:cNvPicPr>
          <p:nvPr/>
        </p:nvPicPr>
        <p:blipFill>
          <a:blip r:embed="rId6" cstate="print">
            <a:extLst>
              <a:ext uri="{28A0092B-C50C-407E-A947-70E740481C1C}">
                <a14:useLocalDpi xmlns:a14="http://schemas.microsoft.com/office/drawing/2010/main" val="0"/>
              </a:ext>
            </a:extLst>
          </a:blip>
          <a:srcRect b="12642"/>
          <a:stretch/>
        </p:blipFill>
        <p:spPr bwMode="auto">
          <a:xfrm>
            <a:off x="1857394" y="3120165"/>
            <a:ext cx="1782332" cy="1902581"/>
          </a:xfrm>
          <a:prstGeom prst="rect">
            <a:avLst/>
          </a:prstGeom>
          <a:noFill/>
        </p:spPr>
      </p:pic>
      <p:sp>
        <p:nvSpPr>
          <p:cNvPr id="17" name="Subtítulo 2">
            <a:extLst>
              <a:ext uri="{FF2B5EF4-FFF2-40B4-BE49-F238E27FC236}">
                <a16:creationId xmlns:a16="http://schemas.microsoft.com/office/drawing/2014/main" id="{D64CB952-2AAA-3ED7-AEC9-10479FEC53F7}"/>
              </a:ext>
            </a:extLst>
          </p:cNvPr>
          <p:cNvSpPr txBox="1"/>
          <p:nvPr/>
        </p:nvSpPr>
        <p:spPr>
          <a:xfrm>
            <a:off x="5286202" y="312244"/>
            <a:ext cx="2979738" cy="376919"/>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ES" altLang="es-CO" sz="900" b="1" dirty="0">
                <a:solidFill>
                  <a:schemeClr val="tx1"/>
                </a:solidFill>
              </a:rPr>
              <a:t>MANTENIMIENTO </a:t>
            </a:r>
            <a:r>
              <a:rPr lang="es-CO" altLang="es-CO" sz="900" b="1" dirty="0">
                <a:solidFill>
                  <a:schemeClr val="tx1"/>
                </a:solidFill>
              </a:rPr>
              <a:t>ARREGLO DE GOTERAS Y TEJAS PARTIDAS</a:t>
            </a:r>
            <a:endParaRPr lang="es-CO" sz="900" b="1" dirty="0">
              <a:solidFill>
                <a:schemeClr val="tx1"/>
              </a:solidFill>
            </a:endParaRPr>
          </a:p>
        </p:txBody>
      </p:sp>
      <p:pic>
        <p:nvPicPr>
          <p:cNvPr id="18" name="Imagen 17">
            <a:extLst>
              <a:ext uri="{FF2B5EF4-FFF2-40B4-BE49-F238E27FC236}">
                <a16:creationId xmlns:a16="http://schemas.microsoft.com/office/drawing/2014/main" id="{4B19148D-BD98-C8E1-C759-076A4E1A2A2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2313" y="725753"/>
            <a:ext cx="1772267" cy="2284569"/>
          </a:xfrm>
          <a:prstGeom prst="rect">
            <a:avLst/>
          </a:prstGeom>
          <a:noFill/>
        </p:spPr>
      </p:pic>
      <p:pic>
        <p:nvPicPr>
          <p:cNvPr id="19" name="Imagen 18">
            <a:extLst>
              <a:ext uri="{FF2B5EF4-FFF2-40B4-BE49-F238E27FC236}">
                <a16:creationId xmlns:a16="http://schemas.microsoft.com/office/drawing/2014/main" id="{9EBD9338-81B0-5E63-8DF3-E557A0F854B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34380" y="725753"/>
            <a:ext cx="1991360" cy="2284569"/>
          </a:xfrm>
          <a:prstGeom prst="rect">
            <a:avLst/>
          </a:prstGeom>
          <a:noFill/>
        </p:spPr>
      </p:pic>
      <p:pic>
        <p:nvPicPr>
          <p:cNvPr id="20" name="Imagen 19">
            <a:extLst>
              <a:ext uri="{FF2B5EF4-FFF2-40B4-BE49-F238E27FC236}">
                <a16:creationId xmlns:a16="http://schemas.microsoft.com/office/drawing/2014/main" id="{A887847F-F98B-40AB-EB0C-1E1E1517A89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02313" y="3055005"/>
            <a:ext cx="1772267" cy="1813774"/>
          </a:xfrm>
          <a:prstGeom prst="rect">
            <a:avLst/>
          </a:prstGeom>
          <a:noFill/>
        </p:spPr>
      </p:pic>
      <p:pic>
        <p:nvPicPr>
          <p:cNvPr id="21" name="Imagen 20">
            <a:extLst>
              <a:ext uri="{FF2B5EF4-FFF2-40B4-BE49-F238E27FC236}">
                <a16:creationId xmlns:a16="http://schemas.microsoft.com/office/drawing/2014/main" id="{960F6BA5-3E86-3A08-BEDB-35D04A392CF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51466" y="3046914"/>
            <a:ext cx="1991360" cy="1784344"/>
          </a:xfrm>
          <a:prstGeom prst="rect">
            <a:avLst/>
          </a:prstGeom>
          <a:noFill/>
        </p:spPr>
      </p:pic>
    </p:spTree>
    <p:extLst>
      <p:ext uri="{BB962C8B-B14F-4D97-AF65-F5344CB8AC3E}">
        <p14:creationId xmlns:p14="http://schemas.microsoft.com/office/powerpoint/2010/main" val="178255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E552D-DB4F-9D2D-2E04-4E158EF675A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7EA52C8-F562-21D1-6E83-656C2C6666FD}"/>
              </a:ext>
            </a:extLst>
          </p:cNvPr>
          <p:cNvSpPr>
            <a:spLocks noGrp="1"/>
          </p:cNvSpPr>
          <p:nvPr>
            <p:ph type="ctrTitle"/>
          </p:nvPr>
        </p:nvSpPr>
        <p:spPr>
          <a:xfrm>
            <a:off x="-260527" y="344677"/>
            <a:ext cx="2466161" cy="68669"/>
          </a:xfrm>
        </p:spPr>
        <p:txBody>
          <a:bodyPr>
            <a:normAutofit fontScale="90000"/>
          </a:bodyPr>
          <a:lstStyle/>
          <a:p>
            <a:r>
              <a:rPr lang="es-CO" sz="1350" dirty="0"/>
              <a:t>       </a:t>
            </a:r>
            <a:r>
              <a:rPr lang="es-CO" sz="1200" b="1" dirty="0"/>
              <a:t>SEDE </a:t>
            </a:r>
            <a:r>
              <a:rPr lang="es-ES" altLang="es-CO" sz="1200" b="1" dirty="0"/>
              <a:t>DOMINGO IRURITA</a:t>
            </a:r>
          </a:p>
        </p:txBody>
      </p:sp>
      <p:pic>
        <p:nvPicPr>
          <p:cNvPr id="4" name="Imagen 3">
            <a:extLst>
              <a:ext uri="{FF2B5EF4-FFF2-40B4-BE49-F238E27FC236}">
                <a16:creationId xmlns:a16="http://schemas.microsoft.com/office/drawing/2014/main" id="{59680062-E761-4FDF-4E21-3842D3EBC3D6}"/>
              </a:ext>
            </a:extLst>
          </p:cNvPr>
          <p:cNvPicPr>
            <a:picLocks noChangeAspect="1"/>
          </p:cNvPicPr>
          <p:nvPr/>
        </p:nvPicPr>
        <p:blipFill>
          <a:blip r:embed="rId2"/>
          <a:stretch>
            <a:fillRect/>
          </a:stretch>
        </p:blipFill>
        <p:spPr>
          <a:xfrm>
            <a:off x="5799779" y="791268"/>
            <a:ext cx="2466161" cy="346502"/>
          </a:xfrm>
          <a:prstGeom prst="rect">
            <a:avLst/>
          </a:prstGeom>
        </p:spPr>
      </p:pic>
      <p:sp>
        <p:nvSpPr>
          <p:cNvPr id="8" name="Subtítulo 2">
            <a:extLst>
              <a:ext uri="{FF2B5EF4-FFF2-40B4-BE49-F238E27FC236}">
                <a16:creationId xmlns:a16="http://schemas.microsoft.com/office/drawing/2014/main" id="{D5D06D75-0EAE-8ADF-A255-D1BC0DA91265}"/>
              </a:ext>
            </a:extLst>
          </p:cNvPr>
          <p:cNvSpPr txBox="1"/>
          <p:nvPr/>
        </p:nvSpPr>
        <p:spPr>
          <a:xfrm>
            <a:off x="275585" y="424597"/>
            <a:ext cx="2979738" cy="376919"/>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ES" altLang="es-CO" sz="900" b="1" dirty="0">
                <a:solidFill>
                  <a:schemeClr val="tx1"/>
                </a:solidFill>
              </a:rPr>
              <a:t>FABRICACION TRAMPA DE GRASA AREA DEL RESTAURANTE</a:t>
            </a:r>
            <a:r>
              <a:rPr lang="es-CO" sz="900" b="1" dirty="0">
                <a:solidFill>
                  <a:schemeClr val="tx1"/>
                </a:solidFill>
              </a:rPr>
              <a:t> </a:t>
            </a:r>
          </a:p>
        </p:txBody>
      </p:sp>
      <p:sp>
        <p:nvSpPr>
          <p:cNvPr id="6" name="Subtítulo 2">
            <a:extLst>
              <a:ext uri="{FF2B5EF4-FFF2-40B4-BE49-F238E27FC236}">
                <a16:creationId xmlns:a16="http://schemas.microsoft.com/office/drawing/2014/main" id="{89E80377-BE53-5F65-3B9E-98937524E399}"/>
              </a:ext>
            </a:extLst>
          </p:cNvPr>
          <p:cNvSpPr txBox="1"/>
          <p:nvPr/>
        </p:nvSpPr>
        <p:spPr>
          <a:xfrm>
            <a:off x="7130828" y="4804737"/>
            <a:ext cx="2094513" cy="258013"/>
          </a:xfrm>
          <a:prstGeom prst="rect">
            <a:avLst/>
          </a:prstGeom>
        </p:spPr>
        <p:txBody>
          <a:bodyPr vert="horz" lIns="68580" tIns="34290" rIns="68580" bIns="34290" rtlCol="0" anchor="t">
            <a:normAutofit lnSpcReduction="10000"/>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675" b="1" dirty="0">
                <a:solidFill>
                  <a:schemeClr val="tx1"/>
                </a:solidFill>
              </a:rPr>
              <a:t>CONTRATO 1151,20,03,09-2024  MANTENIMIENTO LOCATIVO PLANTA FISICA </a:t>
            </a:r>
          </a:p>
        </p:txBody>
      </p:sp>
      <p:pic>
        <p:nvPicPr>
          <p:cNvPr id="11" name="Imagen 10">
            <a:extLst>
              <a:ext uri="{FF2B5EF4-FFF2-40B4-BE49-F238E27FC236}">
                <a16:creationId xmlns:a16="http://schemas.microsoft.com/office/drawing/2014/main" id="{2CE44C30-FCA4-49BD-B035-37D53BA3F89D}"/>
              </a:ext>
            </a:extLst>
          </p:cNvPr>
          <p:cNvPicPr>
            <a:picLocks noChangeAspect="1"/>
          </p:cNvPicPr>
          <p:nvPr/>
        </p:nvPicPr>
        <p:blipFill>
          <a:blip r:embed="rId3"/>
          <a:stretch>
            <a:fillRect/>
          </a:stretch>
        </p:blipFill>
        <p:spPr>
          <a:xfrm>
            <a:off x="113098" y="817994"/>
            <a:ext cx="1382015" cy="1842687"/>
          </a:xfrm>
          <a:prstGeom prst="rect">
            <a:avLst/>
          </a:prstGeom>
        </p:spPr>
      </p:pic>
      <p:pic>
        <p:nvPicPr>
          <p:cNvPr id="13" name="Imagen 12">
            <a:extLst>
              <a:ext uri="{FF2B5EF4-FFF2-40B4-BE49-F238E27FC236}">
                <a16:creationId xmlns:a16="http://schemas.microsoft.com/office/drawing/2014/main" id="{1A227387-B6F1-7789-4A28-70CD444E8670}"/>
              </a:ext>
            </a:extLst>
          </p:cNvPr>
          <p:cNvPicPr>
            <a:picLocks noChangeAspect="1"/>
          </p:cNvPicPr>
          <p:nvPr/>
        </p:nvPicPr>
        <p:blipFill>
          <a:blip r:embed="rId4"/>
          <a:srcRect t="18442" b="14393"/>
          <a:stretch/>
        </p:blipFill>
        <p:spPr>
          <a:xfrm>
            <a:off x="1602040" y="817994"/>
            <a:ext cx="1382015" cy="1844001"/>
          </a:xfrm>
          <a:prstGeom prst="rect">
            <a:avLst/>
          </a:prstGeom>
        </p:spPr>
      </p:pic>
      <p:pic>
        <p:nvPicPr>
          <p:cNvPr id="15" name="Imagen 14">
            <a:extLst>
              <a:ext uri="{FF2B5EF4-FFF2-40B4-BE49-F238E27FC236}">
                <a16:creationId xmlns:a16="http://schemas.microsoft.com/office/drawing/2014/main" id="{60B1FC93-6039-B245-0EE6-1977A513572F}"/>
              </a:ext>
            </a:extLst>
          </p:cNvPr>
          <p:cNvPicPr>
            <a:picLocks noChangeAspect="1"/>
          </p:cNvPicPr>
          <p:nvPr/>
        </p:nvPicPr>
        <p:blipFill>
          <a:blip r:embed="rId5"/>
          <a:srcRect t="12960" b="16885"/>
          <a:stretch/>
        </p:blipFill>
        <p:spPr>
          <a:xfrm>
            <a:off x="414337" y="2773820"/>
            <a:ext cx="2258360" cy="2250308"/>
          </a:xfrm>
          <a:prstGeom prst="rect">
            <a:avLst/>
          </a:prstGeom>
        </p:spPr>
      </p:pic>
      <p:sp>
        <p:nvSpPr>
          <p:cNvPr id="16" name="Subtítulo 2">
            <a:extLst>
              <a:ext uri="{FF2B5EF4-FFF2-40B4-BE49-F238E27FC236}">
                <a16:creationId xmlns:a16="http://schemas.microsoft.com/office/drawing/2014/main" id="{516DA58E-A38D-626C-C8B1-75AAD02B4A00}"/>
              </a:ext>
            </a:extLst>
          </p:cNvPr>
          <p:cNvSpPr txBox="1"/>
          <p:nvPr/>
        </p:nvSpPr>
        <p:spPr>
          <a:xfrm>
            <a:off x="5068708" y="413346"/>
            <a:ext cx="2979738" cy="376919"/>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ES" altLang="es-CO" sz="900" b="1" dirty="0">
                <a:solidFill>
                  <a:schemeClr val="tx1"/>
                </a:solidFill>
              </a:rPr>
              <a:t>MANTENIMIENTO Y LIMPIEZA TRAMPA DE GRASA AREA DEL RESTAURANTE</a:t>
            </a:r>
            <a:r>
              <a:rPr lang="es-CO" sz="900" b="1" dirty="0">
                <a:solidFill>
                  <a:schemeClr val="tx1"/>
                </a:solidFill>
              </a:rPr>
              <a:t> </a:t>
            </a:r>
          </a:p>
        </p:txBody>
      </p:sp>
      <p:sp>
        <p:nvSpPr>
          <p:cNvPr id="17" name="Título 1">
            <a:extLst>
              <a:ext uri="{FF2B5EF4-FFF2-40B4-BE49-F238E27FC236}">
                <a16:creationId xmlns:a16="http://schemas.microsoft.com/office/drawing/2014/main" id="{341F63C2-7388-5E35-9900-4F42D83D42FB}"/>
              </a:ext>
            </a:extLst>
          </p:cNvPr>
          <p:cNvSpPr txBox="1">
            <a:spLocks/>
          </p:cNvSpPr>
          <p:nvPr/>
        </p:nvSpPr>
        <p:spPr>
          <a:xfrm>
            <a:off x="4324722" y="165213"/>
            <a:ext cx="3613683" cy="247631"/>
          </a:xfrm>
          <a:prstGeom prst="rect">
            <a:avLst/>
          </a:prstGeom>
        </p:spPr>
        <p:txBody>
          <a:bodyPr vert="horz" lIns="68580" tIns="34290" rIns="68580" bIns="34290" rtlCol="0" anchor="b">
            <a:normAutofit fontScale="92500" lnSpcReduction="10000"/>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sz="1350" dirty="0"/>
              <a:t>       </a:t>
            </a:r>
            <a:r>
              <a:rPr lang="es-CO" sz="1200" b="1" dirty="0"/>
              <a:t>SEDE </a:t>
            </a:r>
            <a:r>
              <a:rPr lang="es-ES" altLang="es-CO" sz="1200" b="1" dirty="0"/>
              <a:t>MONSEÑOR GUILLERMO BECERRA</a:t>
            </a:r>
          </a:p>
        </p:txBody>
      </p:sp>
      <p:pic>
        <p:nvPicPr>
          <p:cNvPr id="19" name="Imagen 18">
            <a:extLst>
              <a:ext uri="{FF2B5EF4-FFF2-40B4-BE49-F238E27FC236}">
                <a16:creationId xmlns:a16="http://schemas.microsoft.com/office/drawing/2014/main" id="{18300CF4-DC01-5F09-F902-0E4CEFC28A59}"/>
              </a:ext>
            </a:extLst>
          </p:cNvPr>
          <p:cNvPicPr>
            <a:picLocks noChangeAspect="1"/>
          </p:cNvPicPr>
          <p:nvPr/>
        </p:nvPicPr>
        <p:blipFill>
          <a:blip r:embed="rId6"/>
          <a:srcRect t="9346" b="10156"/>
          <a:stretch/>
        </p:blipFill>
        <p:spPr>
          <a:xfrm>
            <a:off x="3444042" y="790265"/>
            <a:ext cx="1696253" cy="2163433"/>
          </a:xfrm>
          <a:prstGeom prst="rect">
            <a:avLst/>
          </a:prstGeom>
        </p:spPr>
      </p:pic>
      <p:pic>
        <p:nvPicPr>
          <p:cNvPr id="25" name="Imagen 24">
            <a:extLst>
              <a:ext uri="{FF2B5EF4-FFF2-40B4-BE49-F238E27FC236}">
                <a16:creationId xmlns:a16="http://schemas.microsoft.com/office/drawing/2014/main" id="{4540CC93-6E0D-2B1D-F43F-A63A87538D27}"/>
              </a:ext>
            </a:extLst>
          </p:cNvPr>
          <p:cNvPicPr>
            <a:picLocks noChangeAspect="1"/>
          </p:cNvPicPr>
          <p:nvPr/>
        </p:nvPicPr>
        <p:blipFill>
          <a:blip r:embed="rId7"/>
          <a:srcRect t="11215" b="9283"/>
          <a:stretch/>
        </p:blipFill>
        <p:spPr>
          <a:xfrm>
            <a:off x="3444042" y="2999574"/>
            <a:ext cx="1696253" cy="2024554"/>
          </a:xfrm>
          <a:prstGeom prst="rect">
            <a:avLst/>
          </a:prstGeom>
        </p:spPr>
      </p:pic>
      <p:pic>
        <p:nvPicPr>
          <p:cNvPr id="28" name="Imagen 27">
            <a:extLst>
              <a:ext uri="{FF2B5EF4-FFF2-40B4-BE49-F238E27FC236}">
                <a16:creationId xmlns:a16="http://schemas.microsoft.com/office/drawing/2014/main" id="{CFFBE9DC-7439-70BB-C56D-672BA4B8F753}"/>
              </a:ext>
            </a:extLst>
          </p:cNvPr>
          <p:cNvPicPr>
            <a:picLocks noChangeAspect="1"/>
          </p:cNvPicPr>
          <p:nvPr/>
        </p:nvPicPr>
        <p:blipFill>
          <a:blip r:embed="rId8"/>
          <a:srcRect t="6701" b="10992"/>
          <a:stretch/>
        </p:blipFill>
        <p:spPr>
          <a:xfrm rot="5400000">
            <a:off x="6276310" y="141965"/>
            <a:ext cx="1988699" cy="3340760"/>
          </a:xfrm>
          <a:prstGeom prst="rect">
            <a:avLst/>
          </a:prstGeom>
        </p:spPr>
      </p:pic>
      <p:pic>
        <p:nvPicPr>
          <p:cNvPr id="30" name="Imagen 29">
            <a:extLst>
              <a:ext uri="{FF2B5EF4-FFF2-40B4-BE49-F238E27FC236}">
                <a16:creationId xmlns:a16="http://schemas.microsoft.com/office/drawing/2014/main" id="{A92976E6-1139-9265-8D3C-79D9FD9DFF57}"/>
              </a:ext>
            </a:extLst>
          </p:cNvPr>
          <p:cNvPicPr>
            <a:picLocks noChangeAspect="1"/>
          </p:cNvPicPr>
          <p:nvPr/>
        </p:nvPicPr>
        <p:blipFill>
          <a:blip r:embed="rId9"/>
          <a:srcRect b="21145"/>
          <a:stretch/>
        </p:blipFill>
        <p:spPr>
          <a:xfrm>
            <a:off x="6068164" y="2953698"/>
            <a:ext cx="2258360" cy="1831415"/>
          </a:xfrm>
          <a:prstGeom prst="rect">
            <a:avLst/>
          </a:prstGeom>
        </p:spPr>
      </p:pic>
    </p:spTree>
    <p:extLst>
      <p:ext uri="{BB962C8B-B14F-4D97-AF65-F5344CB8AC3E}">
        <p14:creationId xmlns:p14="http://schemas.microsoft.com/office/powerpoint/2010/main" val="1644680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3"/>
        <p:cNvGrpSpPr/>
        <p:nvPr/>
      </p:nvGrpSpPr>
      <p:grpSpPr>
        <a:xfrm>
          <a:off x="0" y="0"/>
          <a:ext cx="0" cy="0"/>
          <a:chOff x="0" y="0"/>
          <a:chExt cx="0" cy="0"/>
        </a:xfrm>
      </p:grpSpPr>
      <p:sp>
        <p:nvSpPr>
          <p:cNvPr id="2" name="AutoShape 2"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6"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rot="6466775">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CuadroTexto 5"/>
          <p:cNvSpPr txBox="1"/>
          <p:nvPr/>
        </p:nvSpPr>
        <p:spPr>
          <a:xfrm>
            <a:off x="3574168" y="541338"/>
            <a:ext cx="1807457" cy="369332"/>
          </a:xfrm>
          <a:prstGeom prst="rect">
            <a:avLst/>
          </a:prstGeom>
          <a:noFill/>
        </p:spPr>
        <p:txBody>
          <a:bodyPr wrap="square" rtlCol="0">
            <a:spAutoFit/>
          </a:bodyPr>
          <a:lstStyle/>
          <a:p>
            <a:r>
              <a:rPr lang="es-CO" sz="1800" dirty="0">
                <a:latin typeface="+mn-lt"/>
              </a:rPr>
              <a:t>INGRESOS 2024</a:t>
            </a:r>
          </a:p>
        </p:txBody>
      </p:sp>
      <p:graphicFrame>
        <p:nvGraphicFramePr>
          <p:cNvPr id="3" name="Tabla 2">
            <a:extLst>
              <a:ext uri="{FF2B5EF4-FFF2-40B4-BE49-F238E27FC236}">
                <a16:creationId xmlns:a16="http://schemas.microsoft.com/office/drawing/2014/main" id="{C76BF9B6-58B9-7B6B-DFDD-29749835732B}"/>
              </a:ext>
            </a:extLst>
          </p:cNvPr>
          <p:cNvGraphicFramePr>
            <a:graphicFrameLocks noGrp="1"/>
          </p:cNvGraphicFramePr>
          <p:nvPr>
            <p:extLst>
              <p:ext uri="{D42A27DB-BD31-4B8C-83A1-F6EECF244321}">
                <p14:modId xmlns:p14="http://schemas.microsoft.com/office/powerpoint/2010/main" val="676729266"/>
              </p:ext>
            </p:extLst>
          </p:nvPr>
        </p:nvGraphicFramePr>
        <p:xfrm>
          <a:off x="804433" y="847492"/>
          <a:ext cx="7402866" cy="3754667"/>
        </p:xfrm>
        <a:graphic>
          <a:graphicData uri="http://schemas.openxmlformats.org/drawingml/2006/table">
            <a:tbl>
              <a:tblPr>
                <a:tableStyleId>{ED9F09B1-C631-44D9-8952-87297EE674E3}</a:tableStyleId>
              </a:tblPr>
              <a:tblGrid>
                <a:gridCol w="3610711">
                  <a:extLst>
                    <a:ext uri="{9D8B030D-6E8A-4147-A177-3AD203B41FA5}">
                      <a16:colId xmlns:a16="http://schemas.microsoft.com/office/drawing/2014/main" val="1642409246"/>
                    </a:ext>
                  </a:extLst>
                </a:gridCol>
                <a:gridCol w="1923294">
                  <a:extLst>
                    <a:ext uri="{9D8B030D-6E8A-4147-A177-3AD203B41FA5}">
                      <a16:colId xmlns:a16="http://schemas.microsoft.com/office/drawing/2014/main" val="591755338"/>
                    </a:ext>
                  </a:extLst>
                </a:gridCol>
                <a:gridCol w="1868861">
                  <a:extLst>
                    <a:ext uri="{9D8B030D-6E8A-4147-A177-3AD203B41FA5}">
                      <a16:colId xmlns:a16="http://schemas.microsoft.com/office/drawing/2014/main" val="2400766646"/>
                    </a:ext>
                  </a:extLst>
                </a:gridCol>
              </a:tblGrid>
              <a:tr h="233417">
                <a:tc>
                  <a:txBody>
                    <a:bodyPr/>
                    <a:lstStyle/>
                    <a:p>
                      <a:pPr algn="l" fontAlgn="b"/>
                      <a:r>
                        <a:rPr lang="es-CO" sz="1100" u="none" strike="noStrike">
                          <a:effectLst/>
                        </a:rPr>
                        <a:t>DETALLE</a:t>
                      </a:r>
                      <a:endParaRPr lang="es-CO" sz="1100" b="1" i="0" u="none" strike="noStrike">
                        <a:effectLst/>
                        <a:latin typeface="Calibri" panose="020F0502020204030204" pitchFamily="34" charset="0"/>
                      </a:endParaRPr>
                    </a:p>
                  </a:txBody>
                  <a:tcPr marL="0" marR="0" marT="0" marB="0" anchor="b"/>
                </a:tc>
                <a:tc>
                  <a:txBody>
                    <a:bodyPr/>
                    <a:lstStyle/>
                    <a:p>
                      <a:pPr algn="l" fontAlgn="b"/>
                      <a:r>
                        <a:rPr lang="es-CO" sz="1100" u="none" strike="noStrike">
                          <a:effectLst/>
                        </a:rPr>
                        <a:t>VALORES</a:t>
                      </a:r>
                      <a:endParaRPr lang="es-CO" sz="1100" b="1" i="0" u="none" strike="noStrike">
                        <a:effectLst/>
                        <a:latin typeface="Calibri" panose="020F0502020204030204" pitchFamily="34" charset="0"/>
                      </a:endParaRPr>
                    </a:p>
                  </a:txBody>
                  <a:tcPr marL="0" marR="0" marT="0" marB="0" anchor="b"/>
                </a:tc>
                <a:tc>
                  <a:txBody>
                    <a:bodyPr/>
                    <a:lstStyle/>
                    <a:p>
                      <a:pPr algn="l" fontAlgn="b"/>
                      <a:r>
                        <a:rPr lang="es-CO" sz="1100" u="none" strike="noStrike">
                          <a:effectLst/>
                        </a:rPr>
                        <a:t>PORCENTAJE</a:t>
                      </a:r>
                      <a:endParaRPr lang="es-CO" sz="1100" b="1"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165357550"/>
                  </a:ext>
                </a:extLst>
              </a:tr>
              <a:tr h="391250">
                <a:tc>
                  <a:txBody>
                    <a:bodyPr/>
                    <a:lstStyle/>
                    <a:p>
                      <a:pPr algn="l" fontAlgn="b"/>
                      <a:r>
                        <a:rPr lang="es-CO" sz="1100" u="none" strike="noStrike">
                          <a:effectLst/>
                        </a:rPr>
                        <a:t>Certificados</a:t>
                      </a:r>
                      <a:endParaRPr lang="es-CO" sz="1100" b="0" i="0" u="none" strike="noStrike">
                        <a:effectLst/>
                        <a:latin typeface="Calibri" panose="020F0502020204030204" pitchFamily="34" charset="0"/>
                      </a:endParaRPr>
                    </a:p>
                  </a:txBody>
                  <a:tcPr marL="0" marR="0" marT="0" marB="0" anchor="b"/>
                </a:tc>
                <a:tc>
                  <a:txBody>
                    <a:bodyPr/>
                    <a:lstStyle/>
                    <a:p>
                      <a:pPr algn="l" fontAlgn="b"/>
                      <a:r>
                        <a:rPr lang="es-CO" sz="1100" u="none" strike="noStrike">
                          <a:effectLst/>
                        </a:rPr>
                        <a:t>                       1.865.000 </a:t>
                      </a:r>
                      <a:endParaRPr lang="es-CO" sz="1100" b="0" i="0" u="none" strike="noStrike">
                        <a:effectLst/>
                        <a:latin typeface="Calibri" panose="020F0502020204030204" pitchFamily="34" charset="0"/>
                      </a:endParaRPr>
                    </a:p>
                  </a:txBody>
                  <a:tcPr marL="0" marR="0" marT="0" marB="0" anchor="b"/>
                </a:tc>
                <a:tc>
                  <a:txBody>
                    <a:bodyPr/>
                    <a:lstStyle/>
                    <a:p>
                      <a:pPr algn="l" fontAlgn="b"/>
                      <a:r>
                        <a:rPr lang="es-CO" sz="1100" u="none" strike="noStrike">
                          <a:effectLst/>
                        </a:rPr>
                        <a:t>                                1,45 </a:t>
                      </a:r>
                      <a:endParaRPr lang="es-CO" sz="1100" b="0"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1678621703"/>
                  </a:ext>
                </a:extLst>
              </a:tr>
              <a:tr h="391250">
                <a:tc>
                  <a:txBody>
                    <a:bodyPr/>
                    <a:lstStyle/>
                    <a:p>
                      <a:pPr algn="l" fontAlgn="b"/>
                      <a:r>
                        <a:rPr lang="es-CO" sz="1100" u="none" strike="noStrike">
                          <a:effectLst/>
                        </a:rPr>
                        <a:t>NOCTURNA Y DIPLOMAS</a:t>
                      </a:r>
                      <a:endParaRPr lang="es-CO" sz="1100" b="0" i="0" u="none" strike="noStrike">
                        <a:effectLst/>
                        <a:latin typeface="Calibri" panose="020F0502020204030204" pitchFamily="34" charset="0"/>
                      </a:endParaRPr>
                    </a:p>
                  </a:txBody>
                  <a:tcPr marL="0" marR="0" marT="0" marB="0" anchor="b"/>
                </a:tc>
                <a:tc>
                  <a:txBody>
                    <a:bodyPr/>
                    <a:lstStyle/>
                    <a:p>
                      <a:pPr algn="l" fontAlgn="b"/>
                      <a:r>
                        <a:rPr lang="es-CO" sz="1100" u="none" strike="noStrike">
                          <a:effectLst/>
                        </a:rPr>
                        <a:t>                       4.312.500 </a:t>
                      </a:r>
                      <a:endParaRPr lang="es-CO" sz="1100" b="0" i="0" u="none" strike="noStrike">
                        <a:effectLst/>
                        <a:latin typeface="Calibri" panose="020F0502020204030204" pitchFamily="34" charset="0"/>
                      </a:endParaRPr>
                    </a:p>
                  </a:txBody>
                  <a:tcPr marL="0" marR="0" marT="0" marB="0" anchor="b"/>
                </a:tc>
                <a:tc>
                  <a:txBody>
                    <a:bodyPr/>
                    <a:lstStyle/>
                    <a:p>
                      <a:pPr algn="l" fontAlgn="b"/>
                      <a:r>
                        <a:rPr lang="es-CO" sz="1100" u="none" strike="noStrike">
                          <a:effectLst/>
                        </a:rPr>
                        <a:t>                                3,35 </a:t>
                      </a:r>
                      <a:endParaRPr lang="es-CO" sz="1100" b="0"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2868755778"/>
                  </a:ext>
                </a:extLst>
              </a:tr>
              <a:tr h="391250">
                <a:tc>
                  <a:txBody>
                    <a:bodyPr/>
                    <a:lstStyle/>
                    <a:p>
                      <a:pPr algn="l" fontAlgn="b"/>
                      <a:r>
                        <a:rPr lang="es-CO" sz="1100" u="none" strike="noStrike">
                          <a:effectLst/>
                        </a:rPr>
                        <a:t>Diplomas</a:t>
                      </a:r>
                      <a:endParaRPr lang="es-CO" sz="1100" b="0" i="0" u="none" strike="noStrike">
                        <a:effectLst/>
                        <a:latin typeface="Calibri" panose="020F0502020204030204" pitchFamily="34" charset="0"/>
                      </a:endParaRPr>
                    </a:p>
                  </a:txBody>
                  <a:tcPr marL="0" marR="0" marT="0" marB="0" anchor="b"/>
                </a:tc>
                <a:tc>
                  <a:txBody>
                    <a:bodyPr/>
                    <a:lstStyle/>
                    <a:p>
                      <a:pPr algn="l" fontAlgn="b"/>
                      <a:r>
                        <a:rPr lang="es-CO" sz="1100" u="none" strike="noStrike">
                          <a:effectLst/>
                        </a:rPr>
                        <a:t>                       1.306.000 </a:t>
                      </a:r>
                      <a:endParaRPr lang="es-CO" sz="1100" b="0" i="0" u="none" strike="noStrike">
                        <a:effectLst/>
                        <a:latin typeface="Calibri" panose="020F0502020204030204" pitchFamily="34" charset="0"/>
                      </a:endParaRPr>
                    </a:p>
                  </a:txBody>
                  <a:tcPr marL="0" marR="0" marT="0" marB="0" anchor="b"/>
                </a:tc>
                <a:tc>
                  <a:txBody>
                    <a:bodyPr/>
                    <a:lstStyle/>
                    <a:p>
                      <a:pPr algn="l" fontAlgn="b"/>
                      <a:r>
                        <a:rPr lang="es-CO" sz="1100" u="none" strike="noStrike">
                          <a:effectLst/>
                        </a:rPr>
                        <a:t>                                1,02 </a:t>
                      </a:r>
                      <a:endParaRPr lang="es-CO" sz="1100" b="0"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3715533012"/>
                  </a:ext>
                </a:extLst>
              </a:tr>
              <a:tr h="391250">
                <a:tc>
                  <a:txBody>
                    <a:bodyPr/>
                    <a:lstStyle/>
                    <a:p>
                      <a:pPr algn="l" fontAlgn="b"/>
                      <a:r>
                        <a:rPr lang="es-CO" sz="1100" u="none" strike="noStrike">
                          <a:effectLst/>
                        </a:rPr>
                        <a:t>Rendimiento Financiero</a:t>
                      </a:r>
                      <a:endParaRPr lang="es-CO" sz="1100" b="0" i="0" u="none" strike="noStrike">
                        <a:effectLst/>
                        <a:latin typeface="Calibri" panose="020F0502020204030204" pitchFamily="34" charset="0"/>
                      </a:endParaRPr>
                    </a:p>
                  </a:txBody>
                  <a:tcPr marL="0" marR="0" marT="0" marB="0" anchor="b"/>
                </a:tc>
                <a:tc>
                  <a:txBody>
                    <a:bodyPr/>
                    <a:lstStyle/>
                    <a:p>
                      <a:pPr algn="l" fontAlgn="b"/>
                      <a:r>
                        <a:rPr lang="es-CO" sz="1100" u="none" strike="noStrike">
                          <a:effectLst/>
                        </a:rPr>
                        <a:t>                               4.848 </a:t>
                      </a:r>
                      <a:endParaRPr lang="es-CO" sz="1100" b="0" i="0" u="none" strike="noStrike">
                        <a:effectLst/>
                        <a:latin typeface="Calibri" panose="020F0502020204030204" pitchFamily="34" charset="0"/>
                      </a:endParaRPr>
                    </a:p>
                  </a:txBody>
                  <a:tcPr marL="0" marR="0" marT="0" marB="0" anchor="b"/>
                </a:tc>
                <a:tc>
                  <a:txBody>
                    <a:bodyPr/>
                    <a:lstStyle/>
                    <a:p>
                      <a:pPr algn="l" fontAlgn="b"/>
                      <a:r>
                        <a:rPr lang="es-CO" sz="1100" u="none" strike="noStrike">
                          <a:effectLst/>
                        </a:rPr>
                        <a:t>                                0,00 </a:t>
                      </a:r>
                      <a:endParaRPr lang="es-CO" sz="1100" b="0"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1448138117"/>
                  </a:ext>
                </a:extLst>
              </a:tr>
              <a:tr h="391250">
                <a:tc>
                  <a:txBody>
                    <a:bodyPr/>
                    <a:lstStyle/>
                    <a:p>
                      <a:pPr algn="l" fontAlgn="b"/>
                      <a:r>
                        <a:rPr lang="es-CO" sz="1100" u="none" strike="noStrike">
                          <a:effectLst/>
                        </a:rPr>
                        <a:t>Ingreso de tienda</a:t>
                      </a:r>
                      <a:endParaRPr lang="es-CO" sz="1100" b="0" i="0" u="none" strike="noStrike">
                        <a:effectLst/>
                        <a:latin typeface="Calibri" panose="020F0502020204030204" pitchFamily="34" charset="0"/>
                      </a:endParaRPr>
                    </a:p>
                  </a:txBody>
                  <a:tcPr marL="0" marR="0" marT="0" marB="0" anchor="b"/>
                </a:tc>
                <a:tc>
                  <a:txBody>
                    <a:bodyPr/>
                    <a:lstStyle/>
                    <a:p>
                      <a:pPr algn="l" fontAlgn="b"/>
                      <a:r>
                        <a:rPr lang="es-CO" sz="1100" u="none" strike="noStrike">
                          <a:effectLst/>
                        </a:rPr>
                        <a:t>                       5.880.000 </a:t>
                      </a:r>
                      <a:endParaRPr lang="es-CO" sz="1100" b="0" i="0" u="none" strike="noStrike">
                        <a:effectLst/>
                        <a:latin typeface="Calibri" panose="020F0502020204030204" pitchFamily="34" charset="0"/>
                      </a:endParaRPr>
                    </a:p>
                  </a:txBody>
                  <a:tcPr marL="0" marR="0" marT="0" marB="0" anchor="b"/>
                </a:tc>
                <a:tc>
                  <a:txBody>
                    <a:bodyPr/>
                    <a:lstStyle/>
                    <a:p>
                      <a:pPr algn="l" fontAlgn="b"/>
                      <a:r>
                        <a:rPr lang="es-CO" sz="1100" u="none" strike="noStrike">
                          <a:effectLst/>
                        </a:rPr>
                        <a:t>                                4,57 </a:t>
                      </a:r>
                      <a:endParaRPr lang="es-CO" sz="1100" b="0"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1621478723"/>
                  </a:ext>
                </a:extLst>
              </a:tr>
              <a:tr h="391250">
                <a:tc>
                  <a:txBody>
                    <a:bodyPr/>
                    <a:lstStyle/>
                    <a:p>
                      <a:pPr algn="l" fontAlgn="b"/>
                      <a:r>
                        <a:rPr lang="es-CO" sz="1100" u="none" strike="noStrike">
                          <a:effectLst/>
                        </a:rPr>
                        <a:t>Ingresos del año 2023</a:t>
                      </a:r>
                      <a:endParaRPr lang="es-CO" sz="1100" b="0" i="0" u="none" strike="noStrike">
                        <a:effectLst/>
                        <a:latin typeface="Calibri" panose="020F0502020204030204" pitchFamily="34" charset="0"/>
                      </a:endParaRPr>
                    </a:p>
                  </a:txBody>
                  <a:tcPr marL="0" marR="0" marT="0" marB="0" anchor="b"/>
                </a:tc>
                <a:tc>
                  <a:txBody>
                    <a:bodyPr/>
                    <a:lstStyle/>
                    <a:p>
                      <a:pPr algn="l" fontAlgn="b"/>
                      <a:r>
                        <a:rPr lang="es-CO" sz="1100" u="none" strike="noStrike">
                          <a:effectLst/>
                        </a:rPr>
                        <a:t>                       3.925.998 </a:t>
                      </a:r>
                      <a:endParaRPr lang="es-CO" sz="1100" b="0" i="0" u="none" strike="noStrike">
                        <a:effectLst/>
                        <a:latin typeface="Calibri" panose="020F0502020204030204" pitchFamily="34" charset="0"/>
                      </a:endParaRPr>
                    </a:p>
                  </a:txBody>
                  <a:tcPr marL="0" marR="0" marT="0" marB="0" anchor="b"/>
                </a:tc>
                <a:tc>
                  <a:txBody>
                    <a:bodyPr/>
                    <a:lstStyle/>
                    <a:p>
                      <a:pPr algn="l" fontAlgn="b"/>
                      <a:r>
                        <a:rPr lang="es-CO" sz="1100" u="none" strike="noStrike">
                          <a:effectLst/>
                        </a:rPr>
                        <a:t>                                3,05 </a:t>
                      </a:r>
                      <a:endParaRPr lang="es-CO" sz="1100" b="0"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2714376719"/>
                  </a:ext>
                </a:extLst>
              </a:tr>
              <a:tr h="391250">
                <a:tc>
                  <a:txBody>
                    <a:bodyPr/>
                    <a:lstStyle/>
                    <a:p>
                      <a:pPr algn="l" fontAlgn="b"/>
                      <a:r>
                        <a:rPr lang="es-CO" sz="1100" u="none" strike="noStrike">
                          <a:effectLst/>
                        </a:rPr>
                        <a:t>Transfeencia del SGP</a:t>
                      </a:r>
                      <a:endParaRPr lang="es-CO" sz="1100" b="0" i="0" u="none" strike="noStrike">
                        <a:effectLst/>
                        <a:latin typeface="Calibri" panose="020F0502020204030204" pitchFamily="34" charset="0"/>
                      </a:endParaRPr>
                    </a:p>
                  </a:txBody>
                  <a:tcPr marL="0" marR="0" marT="0" marB="0" anchor="b"/>
                </a:tc>
                <a:tc>
                  <a:txBody>
                    <a:bodyPr/>
                    <a:lstStyle/>
                    <a:p>
                      <a:pPr algn="l" fontAlgn="b"/>
                      <a:r>
                        <a:rPr lang="es-CO" sz="1100" u="none" strike="noStrike">
                          <a:effectLst/>
                        </a:rPr>
                        <a:t>                  105.267.226 </a:t>
                      </a:r>
                      <a:endParaRPr lang="es-CO" sz="1100" b="0" i="0" u="none" strike="noStrike">
                        <a:effectLst/>
                        <a:latin typeface="Calibri" panose="020F0502020204030204" pitchFamily="34" charset="0"/>
                      </a:endParaRPr>
                    </a:p>
                  </a:txBody>
                  <a:tcPr marL="0" marR="0" marT="0" marB="0" anchor="b"/>
                </a:tc>
                <a:tc>
                  <a:txBody>
                    <a:bodyPr/>
                    <a:lstStyle/>
                    <a:p>
                      <a:pPr algn="l" fontAlgn="b"/>
                      <a:r>
                        <a:rPr lang="es-CO" sz="1100" u="none" strike="noStrike">
                          <a:effectLst/>
                        </a:rPr>
                        <a:t>                              81,88 </a:t>
                      </a:r>
                      <a:endParaRPr lang="es-CO" sz="1100" b="0"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2169144242"/>
                  </a:ext>
                </a:extLst>
              </a:tr>
              <a:tr h="391250">
                <a:tc>
                  <a:txBody>
                    <a:bodyPr/>
                    <a:lstStyle/>
                    <a:p>
                      <a:pPr algn="l" fontAlgn="b"/>
                      <a:r>
                        <a:rPr lang="es-CO" sz="1100" u="none" strike="noStrike">
                          <a:effectLst/>
                        </a:rPr>
                        <a:t>Transferencia  del ICFES 2024</a:t>
                      </a:r>
                      <a:endParaRPr lang="es-CO" sz="1100" b="0" i="0" u="none" strike="noStrike">
                        <a:effectLst/>
                        <a:latin typeface="Calibri" panose="020F0502020204030204" pitchFamily="34" charset="0"/>
                      </a:endParaRPr>
                    </a:p>
                  </a:txBody>
                  <a:tcPr marL="0" marR="0" marT="0" marB="0" anchor="b"/>
                </a:tc>
                <a:tc>
                  <a:txBody>
                    <a:bodyPr/>
                    <a:lstStyle/>
                    <a:p>
                      <a:pPr algn="l" fontAlgn="b"/>
                      <a:r>
                        <a:rPr lang="es-CO" sz="1100" u="none" strike="noStrike">
                          <a:effectLst/>
                        </a:rPr>
                        <a:t>                       6.006.000 </a:t>
                      </a:r>
                      <a:endParaRPr lang="es-CO" sz="1100" b="0" i="0" u="none" strike="noStrike">
                        <a:effectLst/>
                        <a:latin typeface="Calibri" panose="020F0502020204030204" pitchFamily="34" charset="0"/>
                      </a:endParaRPr>
                    </a:p>
                  </a:txBody>
                  <a:tcPr marL="0" marR="0" marT="0" marB="0" anchor="b"/>
                </a:tc>
                <a:tc>
                  <a:txBody>
                    <a:bodyPr/>
                    <a:lstStyle/>
                    <a:p>
                      <a:pPr algn="l" fontAlgn="b"/>
                      <a:r>
                        <a:rPr lang="es-CO" sz="1100" u="none" strike="noStrike">
                          <a:effectLst/>
                        </a:rPr>
                        <a:t>                                4,67 </a:t>
                      </a:r>
                      <a:endParaRPr lang="es-CO" sz="1100" b="0"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3015324048"/>
                  </a:ext>
                </a:extLst>
              </a:tr>
              <a:tr h="391250">
                <a:tc>
                  <a:txBody>
                    <a:bodyPr/>
                    <a:lstStyle/>
                    <a:p>
                      <a:pPr algn="l" fontAlgn="b"/>
                      <a:r>
                        <a:rPr lang="es-CO" sz="1100" u="none" strike="noStrike">
                          <a:effectLst/>
                        </a:rPr>
                        <a:t>TOTAL</a:t>
                      </a:r>
                      <a:endParaRPr lang="es-CO" sz="1100" b="0" i="0" u="none" strike="noStrike">
                        <a:effectLst/>
                        <a:latin typeface="Calibri" panose="020F0502020204030204" pitchFamily="34" charset="0"/>
                      </a:endParaRPr>
                    </a:p>
                  </a:txBody>
                  <a:tcPr marL="0" marR="0" marT="0" marB="0" anchor="b"/>
                </a:tc>
                <a:tc>
                  <a:txBody>
                    <a:bodyPr/>
                    <a:lstStyle/>
                    <a:p>
                      <a:pPr algn="l" fontAlgn="b"/>
                      <a:r>
                        <a:rPr lang="es-CO" sz="1100" u="none" strike="noStrike">
                          <a:effectLst/>
                        </a:rPr>
                        <a:t>                  128.567.572 </a:t>
                      </a:r>
                      <a:endParaRPr lang="es-CO" sz="1100" b="0" i="0" u="none" strike="noStrike">
                        <a:effectLst/>
                        <a:latin typeface="Calibri" panose="020F0502020204030204" pitchFamily="34" charset="0"/>
                      </a:endParaRPr>
                    </a:p>
                  </a:txBody>
                  <a:tcPr marL="0" marR="0" marT="0" marB="0" anchor="b"/>
                </a:tc>
                <a:tc>
                  <a:txBody>
                    <a:bodyPr/>
                    <a:lstStyle/>
                    <a:p>
                      <a:pPr algn="l" fontAlgn="b"/>
                      <a:r>
                        <a:rPr lang="es-CO" sz="1100" u="none" strike="noStrike" dirty="0">
                          <a:effectLst/>
                        </a:rPr>
                        <a:t>                            100,00 </a:t>
                      </a:r>
                      <a:endParaRPr lang="es-CO" sz="11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4074955594"/>
                  </a:ext>
                </a:extLst>
              </a:tr>
            </a:tbl>
          </a:graphicData>
        </a:graphic>
      </p:graphicFrame>
    </p:spTree>
    <p:extLst>
      <p:ext uri="{BB962C8B-B14F-4D97-AF65-F5344CB8AC3E}">
        <p14:creationId xmlns:p14="http://schemas.microsoft.com/office/powerpoint/2010/main" val="4081907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60527" y="344677"/>
            <a:ext cx="2466161" cy="68669"/>
          </a:xfrm>
        </p:spPr>
        <p:txBody>
          <a:bodyPr>
            <a:normAutofit fontScale="90000"/>
          </a:bodyPr>
          <a:lstStyle/>
          <a:p>
            <a:r>
              <a:rPr lang="es-CO" sz="1350" dirty="0"/>
              <a:t>       </a:t>
            </a:r>
            <a:r>
              <a:rPr lang="es-CO" sz="1200" b="1" dirty="0"/>
              <a:t>SEDE MONSEÑOR GUILLERMO BECERRA</a:t>
            </a:r>
            <a:endParaRPr lang="es-CO" sz="1350" b="1" dirty="0"/>
          </a:p>
        </p:txBody>
      </p:sp>
      <p:sp>
        <p:nvSpPr>
          <p:cNvPr id="3" name="Subtítulo 2"/>
          <p:cNvSpPr>
            <a:spLocks noGrp="1"/>
          </p:cNvSpPr>
          <p:nvPr>
            <p:ph type="subTitle" idx="1"/>
          </p:nvPr>
        </p:nvSpPr>
        <p:spPr>
          <a:xfrm>
            <a:off x="803179" y="414349"/>
            <a:ext cx="2979738" cy="376919"/>
          </a:xfrm>
        </p:spPr>
        <p:txBody>
          <a:bodyPr>
            <a:normAutofit/>
          </a:bodyPr>
          <a:lstStyle/>
          <a:p>
            <a:pPr algn="ctr"/>
            <a:r>
              <a:rPr lang="es-CO" sz="900" b="1" dirty="0"/>
              <a:t>INSTALACION DE AIRE ACONDICIONADO ADICIONAL DE REFUERZO EN SALA  SISTEMAS SEDE MONSEÑOR </a:t>
            </a:r>
          </a:p>
        </p:txBody>
      </p:sp>
      <p:pic>
        <p:nvPicPr>
          <p:cNvPr id="4" name="Imagen 3"/>
          <p:cNvPicPr>
            <a:picLocks noChangeAspect="1"/>
          </p:cNvPicPr>
          <p:nvPr/>
        </p:nvPicPr>
        <p:blipFill>
          <a:blip r:embed="rId2"/>
          <a:stretch>
            <a:fillRect/>
          </a:stretch>
        </p:blipFill>
        <p:spPr>
          <a:xfrm>
            <a:off x="5885980" y="791268"/>
            <a:ext cx="2466161" cy="346502"/>
          </a:xfrm>
          <a:prstGeom prst="rect">
            <a:avLst/>
          </a:prstGeom>
        </p:spPr>
      </p:pic>
      <p:pic>
        <p:nvPicPr>
          <p:cNvPr id="5" name="Imagen 4"/>
          <p:cNvPicPr>
            <a:picLocks noChangeAspect="1"/>
          </p:cNvPicPr>
          <p:nvPr/>
        </p:nvPicPr>
        <p:blipFill>
          <a:blip r:embed="rId3"/>
          <a:stretch>
            <a:fillRect/>
          </a:stretch>
        </p:blipFill>
        <p:spPr>
          <a:xfrm>
            <a:off x="-619568" y="1546111"/>
            <a:ext cx="5825233" cy="1239119"/>
          </a:xfrm>
          <a:prstGeom prst="rect">
            <a:avLst/>
          </a:prstGeom>
        </p:spPr>
      </p:pic>
      <p:sp>
        <p:nvSpPr>
          <p:cNvPr id="22" name="Subtítulo 2"/>
          <p:cNvSpPr txBox="1"/>
          <p:nvPr/>
        </p:nvSpPr>
        <p:spPr>
          <a:xfrm>
            <a:off x="6957392" y="4885487"/>
            <a:ext cx="2094513" cy="258013"/>
          </a:xfrm>
          <a:prstGeom prst="rect">
            <a:avLst/>
          </a:prstGeom>
        </p:spPr>
        <p:txBody>
          <a:bodyPr vert="horz" lIns="68580" tIns="34290" rIns="68580" bIns="34290" rtlCol="0" anchor="t">
            <a:normAutofit lnSpcReduction="10000"/>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675" b="1" dirty="0">
                <a:solidFill>
                  <a:schemeClr val="tx1"/>
                </a:solidFill>
              </a:rPr>
              <a:t>CONTRATO OTRO SI 1151,20,06,07-2024  MANTENIMIENTO AIRE ACONDICIONADO</a:t>
            </a:r>
          </a:p>
        </p:txBody>
      </p:sp>
      <p:sp>
        <p:nvSpPr>
          <p:cNvPr id="28" name="Subtítulo 2"/>
          <p:cNvSpPr txBox="1"/>
          <p:nvPr/>
        </p:nvSpPr>
        <p:spPr>
          <a:xfrm>
            <a:off x="4956656" y="4885488"/>
            <a:ext cx="2094513" cy="258013"/>
          </a:xfrm>
          <a:prstGeom prst="rect">
            <a:avLst/>
          </a:prstGeom>
        </p:spPr>
        <p:txBody>
          <a:bodyPr vert="horz" lIns="68580" tIns="34290" rIns="68580" bIns="34290" rtlCol="0" anchor="t">
            <a:normAutofit lnSpcReduction="10000"/>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675" b="1" dirty="0">
                <a:solidFill>
                  <a:schemeClr val="tx1"/>
                </a:solidFill>
              </a:rPr>
              <a:t>CONTRATO 1151,20,03,04-2024  COMPRA E INSTALACION DE AIRES ACONDICIONADOS</a:t>
            </a:r>
          </a:p>
        </p:txBody>
      </p:sp>
      <p:sp>
        <p:nvSpPr>
          <p:cNvPr id="29" name="Subtítulo 2"/>
          <p:cNvSpPr txBox="1"/>
          <p:nvPr/>
        </p:nvSpPr>
        <p:spPr>
          <a:xfrm>
            <a:off x="5799965" y="4720750"/>
            <a:ext cx="1319096" cy="164736"/>
          </a:xfrm>
          <a:prstGeom prst="rect">
            <a:avLst/>
          </a:prstGeom>
        </p:spPr>
        <p:txBody>
          <a:bodyPr vert="horz" lIns="68580" tIns="34290" rIns="68580" bIns="34290" rtlCol="0" anchor="t">
            <a:normAutofit lnSpcReduction="10000"/>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675" b="1" dirty="0">
                <a:solidFill>
                  <a:schemeClr val="tx1"/>
                </a:solidFill>
              </a:rPr>
              <a:t>EJECUTADO RECURSOS SGP</a:t>
            </a:r>
          </a:p>
        </p:txBody>
      </p:sp>
      <p:sp>
        <p:nvSpPr>
          <p:cNvPr id="8" name="Subtítulo 2"/>
          <p:cNvSpPr txBox="1"/>
          <p:nvPr/>
        </p:nvSpPr>
        <p:spPr>
          <a:xfrm>
            <a:off x="5024911" y="58046"/>
            <a:ext cx="2979738" cy="376919"/>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900" b="1" dirty="0">
                <a:solidFill>
                  <a:schemeClr val="accent6"/>
                </a:solidFill>
              </a:rPr>
              <a:t>MANTENIMIENTO DE AIRE ACONDICIONADO EN AUDITORIO  SEDE MARIA AUXILIADORA </a:t>
            </a:r>
          </a:p>
        </p:txBody>
      </p:sp>
      <p:pic>
        <p:nvPicPr>
          <p:cNvPr id="21" name="Imagen 20"/>
          <p:cNvPicPr>
            <a:picLocks noChangeAspect="1"/>
          </p:cNvPicPr>
          <p:nvPr/>
        </p:nvPicPr>
        <p:blipFill>
          <a:blip r:embed="rId4"/>
          <a:srcRect t="15090"/>
          <a:stretch>
            <a:fillRect/>
          </a:stretch>
        </p:blipFill>
        <p:spPr>
          <a:xfrm>
            <a:off x="4956657" y="379010"/>
            <a:ext cx="2880610" cy="2030499"/>
          </a:xfrm>
          <a:prstGeom prst="rect">
            <a:avLst/>
          </a:prstGeom>
        </p:spPr>
      </p:pic>
      <p:sp>
        <p:nvSpPr>
          <p:cNvPr id="26" name="Subtítulo 2"/>
          <p:cNvSpPr txBox="1"/>
          <p:nvPr/>
        </p:nvSpPr>
        <p:spPr>
          <a:xfrm>
            <a:off x="274629" y="2504920"/>
            <a:ext cx="2979738" cy="376919"/>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900" b="1" dirty="0">
                <a:solidFill>
                  <a:schemeClr val="accent6"/>
                </a:solidFill>
              </a:rPr>
              <a:t>MANTENIMIENTO DE AIRE ACONDICIONADO OFICINAS DE SECRETARIA</a:t>
            </a:r>
          </a:p>
        </p:txBody>
      </p:sp>
      <p:pic>
        <p:nvPicPr>
          <p:cNvPr id="33" name="Imagen 32"/>
          <p:cNvPicPr>
            <a:picLocks noChangeAspect="1"/>
          </p:cNvPicPr>
          <p:nvPr/>
        </p:nvPicPr>
        <p:blipFill rotWithShape="1">
          <a:blip r:embed="rId5">
            <a:extLst>
              <a:ext uri="{28A0092B-C50C-407E-A947-70E740481C1C}">
                <a14:useLocalDpi xmlns:a14="http://schemas.microsoft.com/office/drawing/2010/main" val="0"/>
              </a:ext>
            </a:extLst>
          </a:blip>
          <a:srcRect t="39699"/>
          <a:stretch>
            <a:fillRect/>
          </a:stretch>
        </p:blipFill>
        <p:spPr bwMode="auto">
          <a:xfrm>
            <a:off x="253565" y="2852118"/>
            <a:ext cx="2937286" cy="1946706"/>
          </a:xfrm>
          <a:prstGeom prst="rect">
            <a:avLst/>
          </a:prstGeom>
          <a:noFill/>
          <a:ln>
            <a:noFill/>
          </a:ln>
        </p:spPr>
      </p:pic>
      <p:sp>
        <p:nvSpPr>
          <p:cNvPr id="34" name="Subtítulo 2"/>
          <p:cNvSpPr txBox="1"/>
          <p:nvPr/>
        </p:nvSpPr>
        <p:spPr>
          <a:xfrm>
            <a:off x="4845528" y="2404095"/>
            <a:ext cx="2979738" cy="376919"/>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900" b="1" dirty="0">
                <a:solidFill>
                  <a:schemeClr val="accent6"/>
                </a:solidFill>
              </a:rPr>
              <a:t>MANTENIMIENTO  Y RECARGA DE AIRE ACONDICIONADO SALA DE SISTEMAS SEDE MARIA AUXILIADORA</a:t>
            </a:r>
          </a:p>
        </p:txBody>
      </p:sp>
      <p:pic>
        <p:nvPicPr>
          <p:cNvPr id="35" name="Imagen 34"/>
          <p:cNvPicPr>
            <a:picLocks noChangeAspect="1"/>
          </p:cNvPicPr>
          <p:nvPr/>
        </p:nvPicPr>
        <p:blipFill rotWithShape="1">
          <a:blip r:embed="rId6">
            <a:extLst>
              <a:ext uri="{28A0092B-C50C-407E-A947-70E740481C1C}">
                <a14:useLocalDpi xmlns:a14="http://schemas.microsoft.com/office/drawing/2010/main" val="0"/>
              </a:ext>
            </a:extLst>
          </a:blip>
          <a:srcRect t="14002"/>
          <a:stretch>
            <a:fillRect/>
          </a:stretch>
        </p:blipFill>
        <p:spPr bwMode="auto">
          <a:xfrm>
            <a:off x="4467666" y="2730474"/>
            <a:ext cx="2329160" cy="1968385"/>
          </a:xfrm>
          <a:prstGeom prst="rect">
            <a:avLst/>
          </a:prstGeom>
          <a:noFill/>
          <a:ln>
            <a:noFill/>
          </a:ln>
        </p:spPr>
      </p:pic>
      <p:pic>
        <p:nvPicPr>
          <p:cNvPr id="36" name="Imagen 35"/>
          <p:cNvPicPr>
            <a:picLocks noChangeAspect="1"/>
          </p:cNvPicPr>
          <p:nvPr/>
        </p:nvPicPr>
        <p:blipFill rotWithShape="1">
          <a:blip r:embed="rId7"/>
          <a:srcRect l="52793" t="48502" r="21927" b="28799"/>
          <a:stretch>
            <a:fillRect/>
          </a:stretch>
        </p:blipFill>
        <p:spPr bwMode="auto">
          <a:xfrm rot="5400000">
            <a:off x="6277151" y="3142969"/>
            <a:ext cx="2030499" cy="1065731"/>
          </a:xfrm>
          <a:prstGeom prst="rect">
            <a:avLst/>
          </a:prstGeom>
          <a:ln>
            <a:noFill/>
          </a:ln>
        </p:spPr>
      </p:pic>
      <p:pic>
        <p:nvPicPr>
          <p:cNvPr id="6" name="Imagen 5">
            <a:extLst>
              <a:ext uri="{FF2B5EF4-FFF2-40B4-BE49-F238E27FC236}">
                <a16:creationId xmlns:a16="http://schemas.microsoft.com/office/drawing/2014/main" id="{545E6126-1581-3012-D169-FC1119DC4C85}"/>
              </a:ext>
            </a:extLst>
          </p:cNvPr>
          <p:cNvPicPr>
            <a:picLocks noChangeAspect="1"/>
          </p:cNvPicPr>
          <p:nvPr/>
        </p:nvPicPr>
        <p:blipFill rotWithShape="1">
          <a:blip r:embed="rId8">
            <a:extLst>
              <a:ext uri="{28A0092B-C50C-407E-A947-70E740481C1C}">
                <a14:useLocalDpi xmlns:a14="http://schemas.microsoft.com/office/drawing/2010/main" val="0"/>
              </a:ext>
            </a:extLst>
          </a:blip>
          <a:srcRect t="69838"/>
          <a:stretch/>
        </p:blipFill>
        <p:spPr bwMode="auto">
          <a:xfrm>
            <a:off x="94935" y="732092"/>
            <a:ext cx="4750594" cy="1561148"/>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60527" y="344677"/>
            <a:ext cx="2466161" cy="68669"/>
          </a:xfrm>
        </p:spPr>
        <p:txBody>
          <a:bodyPr>
            <a:normAutofit fontScale="90000"/>
          </a:bodyPr>
          <a:lstStyle/>
          <a:p>
            <a:r>
              <a:rPr lang="es-CO" sz="1350" dirty="0"/>
              <a:t>       </a:t>
            </a:r>
            <a:r>
              <a:rPr lang="es-CO" sz="1200" b="1" dirty="0"/>
              <a:t>SEDE </a:t>
            </a:r>
            <a:r>
              <a:rPr lang="es-ES" altLang="es-CO" sz="1200" b="1" dirty="0"/>
              <a:t>DOMINGO IRURITA</a:t>
            </a:r>
          </a:p>
        </p:txBody>
      </p:sp>
      <p:sp>
        <p:nvSpPr>
          <p:cNvPr id="3" name="Subtítulo 2"/>
          <p:cNvSpPr>
            <a:spLocks noGrp="1"/>
          </p:cNvSpPr>
          <p:nvPr>
            <p:ph type="subTitle" idx="1"/>
          </p:nvPr>
        </p:nvSpPr>
        <p:spPr>
          <a:xfrm>
            <a:off x="822407" y="414349"/>
            <a:ext cx="2979738" cy="376919"/>
          </a:xfrm>
        </p:spPr>
        <p:txBody>
          <a:bodyPr>
            <a:normAutofit fontScale="90000" lnSpcReduction="10000"/>
          </a:bodyPr>
          <a:lstStyle/>
          <a:p>
            <a:pPr algn="ctr"/>
            <a:r>
              <a:rPr lang="es-ES" altLang="es-CO" sz="1200" dirty="0"/>
              <a:t>ADECUACIONES Y MANTENIMIENTO DE RESANE BAÑO DAMAS Y CABALLEROS</a:t>
            </a:r>
            <a:r>
              <a:rPr lang="es-CO" sz="900" b="1" dirty="0"/>
              <a:t> </a:t>
            </a:r>
          </a:p>
        </p:txBody>
      </p:sp>
      <p:pic>
        <p:nvPicPr>
          <p:cNvPr id="4" name="Imagen 3"/>
          <p:cNvPicPr>
            <a:picLocks noChangeAspect="1"/>
          </p:cNvPicPr>
          <p:nvPr/>
        </p:nvPicPr>
        <p:blipFill>
          <a:blip r:embed="rId2"/>
          <a:stretch>
            <a:fillRect/>
          </a:stretch>
        </p:blipFill>
        <p:spPr>
          <a:xfrm>
            <a:off x="5799779" y="791268"/>
            <a:ext cx="2466161" cy="346502"/>
          </a:xfrm>
          <a:prstGeom prst="rect">
            <a:avLst/>
          </a:prstGeom>
        </p:spPr>
      </p:pic>
      <p:sp>
        <p:nvSpPr>
          <p:cNvPr id="6" name="Subtítulo 2">
            <a:extLst>
              <a:ext uri="{FF2B5EF4-FFF2-40B4-BE49-F238E27FC236}">
                <a16:creationId xmlns:a16="http://schemas.microsoft.com/office/drawing/2014/main" id="{F4564626-3167-3505-E65F-3EA908DD602C}"/>
              </a:ext>
            </a:extLst>
          </p:cNvPr>
          <p:cNvSpPr txBox="1"/>
          <p:nvPr/>
        </p:nvSpPr>
        <p:spPr>
          <a:xfrm>
            <a:off x="7130828" y="4804737"/>
            <a:ext cx="2094513" cy="258013"/>
          </a:xfrm>
          <a:prstGeom prst="rect">
            <a:avLst/>
          </a:prstGeom>
        </p:spPr>
        <p:txBody>
          <a:bodyPr vert="horz" lIns="68580" tIns="34290" rIns="68580" bIns="34290" rtlCol="0" anchor="t">
            <a:normAutofit lnSpcReduction="10000"/>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675" b="1" dirty="0">
                <a:solidFill>
                  <a:schemeClr val="tx1"/>
                </a:solidFill>
              </a:rPr>
              <a:t>CONTRATO 1151,20,03,09-2024  MANTENIMIENTO LOCATIVO PLANTA FISICA </a:t>
            </a:r>
          </a:p>
        </p:txBody>
      </p:sp>
      <p:pic>
        <p:nvPicPr>
          <p:cNvPr id="11" name="Imagen 10">
            <a:extLst>
              <a:ext uri="{FF2B5EF4-FFF2-40B4-BE49-F238E27FC236}">
                <a16:creationId xmlns:a16="http://schemas.microsoft.com/office/drawing/2014/main" id="{DEDA1BA6-85AF-E26B-A141-03A0BC075531}"/>
              </a:ext>
            </a:extLst>
          </p:cNvPr>
          <p:cNvPicPr>
            <a:picLocks noChangeAspect="1"/>
          </p:cNvPicPr>
          <p:nvPr/>
        </p:nvPicPr>
        <p:blipFill>
          <a:blip r:embed="rId3"/>
          <a:srcRect t="29533" b="19252"/>
          <a:stretch/>
        </p:blipFill>
        <p:spPr>
          <a:xfrm>
            <a:off x="137133" y="1057967"/>
            <a:ext cx="1858043" cy="2114658"/>
          </a:xfrm>
          <a:prstGeom prst="rect">
            <a:avLst/>
          </a:prstGeom>
        </p:spPr>
      </p:pic>
      <p:pic>
        <p:nvPicPr>
          <p:cNvPr id="13" name="Imagen 12">
            <a:extLst>
              <a:ext uri="{FF2B5EF4-FFF2-40B4-BE49-F238E27FC236}">
                <a16:creationId xmlns:a16="http://schemas.microsoft.com/office/drawing/2014/main" id="{EF97830E-186D-F8BA-8358-D5D187D607C6}"/>
              </a:ext>
            </a:extLst>
          </p:cNvPr>
          <p:cNvPicPr>
            <a:picLocks noChangeAspect="1"/>
          </p:cNvPicPr>
          <p:nvPr/>
        </p:nvPicPr>
        <p:blipFill>
          <a:blip r:embed="rId4"/>
          <a:stretch>
            <a:fillRect/>
          </a:stretch>
        </p:blipFill>
        <p:spPr>
          <a:xfrm>
            <a:off x="137133" y="3172626"/>
            <a:ext cx="3659736" cy="1890124"/>
          </a:xfrm>
          <a:prstGeom prst="rect">
            <a:avLst/>
          </a:prstGeom>
        </p:spPr>
      </p:pic>
      <p:pic>
        <p:nvPicPr>
          <p:cNvPr id="15" name="Imagen 14">
            <a:extLst>
              <a:ext uri="{FF2B5EF4-FFF2-40B4-BE49-F238E27FC236}">
                <a16:creationId xmlns:a16="http://schemas.microsoft.com/office/drawing/2014/main" id="{9620D8E4-EB68-D965-997F-5DEFB61D1618}"/>
              </a:ext>
            </a:extLst>
          </p:cNvPr>
          <p:cNvPicPr>
            <a:picLocks noChangeAspect="1"/>
          </p:cNvPicPr>
          <p:nvPr/>
        </p:nvPicPr>
        <p:blipFill>
          <a:blip r:embed="rId5"/>
          <a:srcRect t="10274" b="25200"/>
          <a:stretch/>
        </p:blipFill>
        <p:spPr>
          <a:xfrm>
            <a:off x="1993949" y="1057967"/>
            <a:ext cx="1808196" cy="2114658"/>
          </a:xfrm>
          <a:prstGeom prst="rect">
            <a:avLst/>
          </a:prstGeom>
        </p:spPr>
      </p:pic>
      <p:pic>
        <p:nvPicPr>
          <p:cNvPr id="17" name="Imagen 16">
            <a:extLst>
              <a:ext uri="{FF2B5EF4-FFF2-40B4-BE49-F238E27FC236}">
                <a16:creationId xmlns:a16="http://schemas.microsoft.com/office/drawing/2014/main" id="{388F1A4E-32F2-D7E6-66D0-D7A0C37F0DA1}"/>
              </a:ext>
            </a:extLst>
          </p:cNvPr>
          <p:cNvPicPr>
            <a:picLocks noChangeAspect="1"/>
          </p:cNvPicPr>
          <p:nvPr/>
        </p:nvPicPr>
        <p:blipFill>
          <a:blip r:embed="rId6"/>
          <a:stretch>
            <a:fillRect/>
          </a:stretch>
        </p:blipFill>
        <p:spPr>
          <a:xfrm>
            <a:off x="4505771" y="928275"/>
            <a:ext cx="2042162" cy="2052071"/>
          </a:xfrm>
          <a:prstGeom prst="rect">
            <a:avLst/>
          </a:prstGeom>
        </p:spPr>
      </p:pic>
      <p:sp>
        <p:nvSpPr>
          <p:cNvPr id="19" name="Subtítulo 2">
            <a:extLst>
              <a:ext uri="{FF2B5EF4-FFF2-40B4-BE49-F238E27FC236}">
                <a16:creationId xmlns:a16="http://schemas.microsoft.com/office/drawing/2014/main" id="{BEF38D0E-2B7C-AABC-A606-5E75204E7F88}"/>
              </a:ext>
            </a:extLst>
          </p:cNvPr>
          <p:cNvSpPr txBox="1"/>
          <p:nvPr/>
        </p:nvSpPr>
        <p:spPr>
          <a:xfrm>
            <a:off x="1603950" y="819107"/>
            <a:ext cx="583098" cy="211020"/>
          </a:xfrm>
          <a:prstGeom prst="rect">
            <a:avLst/>
          </a:prstGeom>
        </p:spPr>
        <p:txBody>
          <a:bodyPr vert="horz" lIns="68580" tIns="34290" rIns="68580" bIns="34290" rtlCol="0" anchor="t"/>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1050" b="1" dirty="0">
                <a:solidFill>
                  <a:schemeClr val="tx1"/>
                </a:solidFill>
              </a:rPr>
              <a:t>antes</a:t>
            </a:r>
            <a:endParaRPr lang="es-ES" altLang="es-CO" sz="1050" b="1" dirty="0">
              <a:solidFill>
                <a:schemeClr val="tx1"/>
              </a:solidFill>
            </a:endParaRPr>
          </a:p>
        </p:txBody>
      </p:sp>
      <p:sp>
        <p:nvSpPr>
          <p:cNvPr id="20" name="Subtítulo 2">
            <a:extLst>
              <a:ext uri="{FF2B5EF4-FFF2-40B4-BE49-F238E27FC236}">
                <a16:creationId xmlns:a16="http://schemas.microsoft.com/office/drawing/2014/main" id="{F299E1AE-7360-2CA1-1678-03A42E0F1E0C}"/>
              </a:ext>
            </a:extLst>
          </p:cNvPr>
          <p:cNvSpPr txBox="1"/>
          <p:nvPr/>
        </p:nvSpPr>
        <p:spPr>
          <a:xfrm>
            <a:off x="6128096" y="744494"/>
            <a:ext cx="781179" cy="211020"/>
          </a:xfrm>
          <a:prstGeom prst="rect">
            <a:avLst/>
          </a:prstGeom>
        </p:spPr>
        <p:txBody>
          <a:bodyPr vert="horz" lIns="68580" tIns="34290" rIns="68580" bIns="34290" rtlCol="0" anchor="t"/>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825" b="1" dirty="0">
                <a:solidFill>
                  <a:schemeClr val="tx1"/>
                </a:solidFill>
              </a:rPr>
              <a:t>después</a:t>
            </a:r>
            <a:endParaRPr lang="es-ES" altLang="es-CO" sz="825" b="1" dirty="0">
              <a:solidFill>
                <a:schemeClr val="tx1"/>
              </a:solidFill>
            </a:endParaRPr>
          </a:p>
        </p:txBody>
      </p:sp>
      <p:pic>
        <p:nvPicPr>
          <p:cNvPr id="23" name="Imagen 22">
            <a:extLst>
              <a:ext uri="{FF2B5EF4-FFF2-40B4-BE49-F238E27FC236}">
                <a16:creationId xmlns:a16="http://schemas.microsoft.com/office/drawing/2014/main" id="{05DEB4A9-4CA2-841D-0CDC-3D84266FEC3F}"/>
              </a:ext>
            </a:extLst>
          </p:cNvPr>
          <p:cNvPicPr>
            <a:picLocks noChangeAspect="1"/>
          </p:cNvPicPr>
          <p:nvPr/>
        </p:nvPicPr>
        <p:blipFill>
          <a:blip r:embed="rId7"/>
          <a:stretch>
            <a:fillRect/>
          </a:stretch>
        </p:blipFill>
        <p:spPr>
          <a:xfrm>
            <a:off x="4505771" y="3108260"/>
            <a:ext cx="2046718" cy="1778865"/>
          </a:xfrm>
          <a:prstGeom prst="rect">
            <a:avLst/>
          </a:prstGeom>
        </p:spPr>
      </p:pic>
      <p:pic>
        <p:nvPicPr>
          <p:cNvPr id="25" name="Imagen 24">
            <a:extLst>
              <a:ext uri="{FF2B5EF4-FFF2-40B4-BE49-F238E27FC236}">
                <a16:creationId xmlns:a16="http://schemas.microsoft.com/office/drawing/2014/main" id="{DC826FBA-EBFD-BD60-33F4-F8FB8A872C28}"/>
              </a:ext>
            </a:extLst>
          </p:cNvPr>
          <p:cNvPicPr>
            <a:picLocks noChangeAspect="1"/>
          </p:cNvPicPr>
          <p:nvPr/>
        </p:nvPicPr>
        <p:blipFill>
          <a:blip r:embed="rId8"/>
          <a:stretch>
            <a:fillRect/>
          </a:stretch>
        </p:blipFill>
        <p:spPr>
          <a:xfrm flipH="1">
            <a:off x="6605497" y="3108259"/>
            <a:ext cx="2194868" cy="1696478"/>
          </a:xfrm>
          <a:prstGeom prst="rect">
            <a:avLst/>
          </a:prstGeom>
        </p:spPr>
      </p:pic>
      <p:pic>
        <p:nvPicPr>
          <p:cNvPr id="30" name="Imagen 29">
            <a:extLst>
              <a:ext uri="{FF2B5EF4-FFF2-40B4-BE49-F238E27FC236}">
                <a16:creationId xmlns:a16="http://schemas.microsoft.com/office/drawing/2014/main" id="{29A0692C-C2B0-59D3-4501-DDEDB3C52F5A}"/>
              </a:ext>
            </a:extLst>
          </p:cNvPr>
          <p:cNvPicPr>
            <a:picLocks noChangeAspect="1"/>
          </p:cNvPicPr>
          <p:nvPr/>
        </p:nvPicPr>
        <p:blipFill>
          <a:blip r:embed="rId9"/>
          <a:stretch>
            <a:fillRect/>
          </a:stretch>
        </p:blipFill>
        <p:spPr>
          <a:xfrm>
            <a:off x="6625461" y="924618"/>
            <a:ext cx="2174905" cy="205207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DDF02-2D97-E236-030B-061DBE608DC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B666083-2408-DD4B-38BC-0858B996B62E}"/>
              </a:ext>
            </a:extLst>
          </p:cNvPr>
          <p:cNvSpPr>
            <a:spLocks noGrp="1"/>
          </p:cNvSpPr>
          <p:nvPr>
            <p:ph type="ctrTitle"/>
          </p:nvPr>
        </p:nvSpPr>
        <p:spPr>
          <a:xfrm>
            <a:off x="-260527" y="344677"/>
            <a:ext cx="2466161" cy="68669"/>
          </a:xfrm>
        </p:spPr>
        <p:txBody>
          <a:bodyPr>
            <a:normAutofit fontScale="90000"/>
          </a:bodyPr>
          <a:lstStyle/>
          <a:p>
            <a:r>
              <a:rPr lang="es-CO" sz="1350" dirty="0"/>
              <a:t>       </a:t>
            </a:r>
            <a:r>
              <a:rPr lang="es-CO" sz="1200" b="1" dirty="0"/>
              <a:t>SEDE </a:t>
            </a:r>
            <a:r>
              <a:rPr lang="es-ES" altLang="es-CO" sz="1200" b="1" dirty="0"/>
              <a:t>DOMINGO IRURITA</a:t>
            </a:r>
          </a:p>
        </p:txBody>
      </p:sp>
      <p:pic>
        <p:nvPicPr>
          <p:cNvPr id="4" name="Imagen 3">
            <a:extLst>
              <a:ext uri="{FF2B5EF4-FFF2-40B4-BE49-F238E27FC236}">
                <a16:creationId xmlns:a16="http://schemas.microsoft.com/office/drawing/2014/main" id="{FBE0D1B9-CFD9-4369-CCF9-4810CBBA3671}"/>
              </a:ext>
            </a:extLst>
          </p:cNvPr>
          <p:cNvPicPr>
            <a:picLocks noChangeAspect="1"/>
          </p:cNvPicPr>
          <p:nvPr/>
        </p:nvPicPr>
        <p:blipFill>
          <a:blip r:embed="rId2"/>
          <a:stretch>
            <a:fillRect/>
          </a:stretch>
        </p:blipFill>
        <p:spPr>
          <a:xfrm>
            <a:off x="5799779" y="791268"/>
            <a:ext cx="2466161" cy="346502"/>
          </a:xfrm>
          <a:prstGeom prst="rect">
            <a:avLst/>
          </a:prstGeom>
        </p:spPr>
      </p:pic>
      <p:pic>
        <p:nvPicPr>
          <p:cNvPr id="5" name="Imagen 4">
            <a:extLst>
              <a:ext uri="{FF2B5EF4-FFF2-40B4-BE49-F238E27FC236}">
                <a16:creationId xmlns:a16="http://schemas.microsoft.com/office/drawing/2014/main" id="{B174E8E5-5E41-7AC4-9C96-9B106BD4F855}"/>
              </a:ext>
            </a:extLst>
          </p:cNvPr>
          <p:cNvPicPr>
            <a:picLocks noChangeAspect="1"/>
          </p:cNvPicPr>
          <p:nvPr/>
        </p:nvPicPr>
        <p:blipFill>
          <a:blip r:embed="rId3"/>
          <a:stretch>
            <a:fillRect/>
          </a:stretch>
        </p:blipFill>
        <p:spPr>
          <a:xfrm>
            <a:off x="-619568" y="1546111"/>
            <a:ext cx="5825233" cy="1239119"/>
          </a:xfrm>
          <a:prstGeom prst="rect">
            <a:avLst/>
          </a:prstGeom>
        </p:spPr>
      </p:pic>
      <p:sp>
        <p:nvSpPr>
          <p:cNvPr id="26" name="Subtítulo 2">
            <a:extLst>
              <a:ext uri="{FF2B5EF4-FFF2-40B4-BE49-F238E27FC236}">
                <a16:creationId xmlns:a16="http://schemas.microsoft.com/office/drawing/2014/main" id="{077CEC9E-A7AA-A7AF-15CB-5F3782D06989}"/>
              </a:ext>
            </a:extLst>
          </p:cNvPr>
          <p:cNvSpPr txBox="1"/>
          <p:nvPr/>
        </p:nvSpPr>
        <p:spPr>
          <a:xfrm>
            <a:off x="242582" y="379011"/>
            <a:ext cx="2979738" cy="376919"/>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900" b="1" dirty="0">
                <a:solidFill>
                  <a:schemeClr val="tx1"/>
                </a:solidFill>
              </a:rPr>
              <a:t>MANTENIMIENTO DE </a:t>
            </a:r>
            <a:r>
              <a:rPr lang="es-ES" altLang="es-CO" sz="900" b="1" dirty="0">
                <a:solidFill>
                  <a:schemeClr val="tx1"/>
                </a:solidFill>
              </a:rPr>
              <a:t>HUMEDAD  EN PLANCHA ZONA DE INGRESO PUERTA PRINCIPAL</a:t>
            </a:r>
          </a:p>
        </p:txBody>
      </p:sp>
      <p:sp>
        <p:nvSpPr>
          <p:cNvPr id="6" name="Subtítulo 2">
            <a:extLst>
              <a:ext uri="{FF2B5EF4-FFF2-40B4-BE49-F238E27FC236}">
                <a16:creationId xmlns:a16="http://schemas.microsoft.com/office/drawing/2014/main" id="{93DA9AEF-51FB-6E1B-1ADF-6EF33D03E7F5}"/>
              </a:ext>
            </a:extLst>
          </p:cNvPr>
          <p:cNvSpPr txBox="1"/>
          <p:nvPr/>
        </p:nvSpPr>
        <p:spPr>
          <a:xfrm>
            <a:off x="7130828" y="4804737"/>
            <a:ext cx="2094513" cy="258013"/>
          </a:xfrm>
          <a:prstGeom prst="rect">
            <a:avLst/>
          </a:prstGeom>
        </p:spPr>
        <p:txBody>
          <a:bodyPr vert="horz" lIns="68580" tIns="34290" rIns="68580" bIns="34290" rtlCol="0" anchor="t">
            <a:normAutofit lnSpcReduction="10000"/>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675" b="1" dirty="0">
                <a:solidFill>
                  <a:schemeClr val="tx1"/>
                </a:solidFill>
              </a:rPr>
              <a:t>CONTRATO 1151,20,03,09-2024  MANTENIMIENTO LOCATIVO PLANTA FISICA </a:t>
            </a:r>
          </a:p>
        </p:txBody>
      </p:sp>
      <p:sp>
        <p:nvSpPr>
          <p:cNvPr id="10" name="Subtítulo 2">
            <a:extLst>
              <a:ext uri="{FF2B5EF4-FFF2-40B4-BE49-F238E27FC236}">
                <a16:creationId xmlns:a16="http://schemas.microsoft.com/office/drawing/2014/main" id="{4D7EDBB4-8BC7-8F0E-4AD0-A18643432DCF}"/>
              </a:ext>
            </a:extLst>
          </p:cNvPr>
          <p:cNvSpPr txBox="1"/>
          <p:nvPr/>
        </p:nvSpPr>
        <p:spPr>
          <a:xfrm>
            <a:off x="1277073" y="680207"/>
            <a:ext cx="583098" cy="211020"/>
          </a:xfrm>
          <a:prstGeom prst="rect">
            <a:avLst/>
          </a:prstGeom>
        </p:spPr>
        <p:txBody>
          <a:bodyPr vert="horz" lIns="68580" tIns="34290" rIns="68580" bIns="34290" rtlCol="0" anchor="t"/>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1050" b="1" dirty="0">
                <a:solidFill>
                  <a:schemeClr val="tx1"/>
                </a:solidFill>
              </a:rPr>
              <a:t>antes</a:t>
            </a:r>
            <a:endParaRPr lang="es-ES" altLang="es-CO" sz="1050" b="1" dirty="0">
              <a:solidFill>
                <a:schemeClr val="tx1"/>
              </a:solidFill>
            </a:endParaRPr>
          </a:p>
        </p:txBody>
      </p:sp>
      <p:sp>
        <p:nvSpPr>
          <p:cNvPr id="11" name="Subtítulo 2">
            <a:extLst>
              <a:ext uri="{FF2B5EF4-FFF2-40B4-BE49-F238E27FC236}">
                <a16:creationId xmlns:a16="http://schemas.microsoft.com/office/drawing/2014/main" id="{3CAE0E12-E947-BA7E-E2B9-7AEED1087FC8}"/>
              </a:ext>
            </a:extLst>
          </p:cNvPr>
          <p:cNvSpPr txBox="1"/>
          <p:nvPr/>
        </p:nvSpPr>
        <p:spPr>
          <a:xfrm>
            <a:off x="6418660" y="174137"/>
            <a:ext cx="712167" cy="211020"/>
          </a:xfrm>
          <a:prstGeom prst="rect">
            <a:avLst/>
          </a:prstGeom>
        </p:spPr>
        <p:txBody>
          <a:bodyPr vert="horz" lIns="68580" tIns="34290" rIns="68580" bIns="34290" rtlCol="0" anchor="t"/>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1050" b="1" dirty="0">
                <a:solidFill>
                  <a:schemeClr val="tx1"/>
                </a:solidFill>
              </a:rPr>
              <a:t>después</a:t>
            </a:r>
            <a:endParaRPr lang="es-ES" altLang="es-CO" sz="1050" b="1" dirty="0">
              <a:solidFill>
                <a:schemeClr val="tx1"/>
              </a:solidFill>
            </a:endParaRPr>
          </a:p>
        </p:txBody>
      </p:sp>
      <p:pic>
        <p:nvPicPr>
          <p:cNvPr id="13" name="Imagen 12">
            <a:extLst>
              <a:ext uri="{FF2B5EF4-FFF2-40B4-BE49-F238E27FC236}">
                <a16:creationId xmlns:a16="http://schemas.microsoft.com/office/drawing/2014/main" id="{59B75A6F-77FA-E63D-51A6-2CAACBAB5B29}"/>
              </a:ext>
            </a:extLst>
          </p:cNvPr>
          <p:cNvPicPr>
            <a:picLocks noChangeAspect="1"/>
          </p:cNvPicPr>
          <p:nvPr/>
        </p:nvPicPr>
        <p:blipFill>
          <a:blip r:embed="rId4"/>
          <a:stretch>
            <a:fillRect/>
          </a:stretch>
        </p:blipFill>
        <p:spPr>
          <a:xfrm>
            <a:off x="92412" y="891227"/>
            <a:ext cx="2113222" cy="1894003"/>
          </a:xfrm>
          <a:prstGeom prst="rect">
            <a:avLst/>
          </a:prstGeom>
        </p:spPr>
      </p:pic>
      <p:pic>
        <p:nvPicPr>
          <p:cNvPr id="15" name="Imagen 14">
            <a:extLst>
              <a:ext uri="{FF2B5EF4-FFF2-40B4-BE49-F238E27FC236}">
                <a16:creationId xmlns:a16="http://schemas.microsoft.com/office/drawing/2014/main" id="{8CB5A941-477D-516B-E40C-97BE842E911F}"/>
              </a:ext>
            </a:extLst>
          </p:cNvPr>
          <p:cNvPicPr>
            <a:picLocks noChangeAspect="1"/>
          </p:cNvPicPr>
          <p:nvPr/>
        </p:nvPicPr>
        <p:blipFill>
          <a:blip r:embed="rId5"/>
          <a:stretch>
            <a:fillRect/>
          </a:stretch>
        </p:blipFill>
        <p:spPr>
          <a:xfrm>
            <a:off x="91259" y="2871978"/>
            <a:ext cx="2113223" cy="2061765"/>
          </a:xfrm>
          <a:prstGeom prst="rect">
            <a:avLst/>
          </a:prstGeom>
        </p:spPr>
      </p:pic>
      <p:pic>
        <p:nvPicPr>
          <p:cNvPr id="17" name="Imagen 16">
            <a:extLst>
              <a:ext uri="{FF2B5EF4-FFF2-40B4-BE49-F238E27FC236}">
                <a16:creationId xmlns:a16="http://schemas.microsoft.com/office/drawing/2014/main" id="{2CD60ECC-1D49-F2A1-7A9F-D35D25A7E4B5}"/>
              </a:ext>
            </a:extLst>
          </p:cNvPr>
          <p:cNvPicPr>
            <a:picLocks noChangeAspect="1"/>
          </p:cNvPicPr>
          <p:nvPr/>
        </p:nvPicPr>
        <p:blipFill>
          <a:blip r:embed="rId6"/>
          <a:srcRect t="12645" b="20872"/>
          <a:stretch/>
        </p:blipFill>
        <p:spPr>
          <a:xfrm>
            <a:off x="2265830" y="1137770"/>
            <a:ext cx="2224043" cy="3419515"/>
          </a:xfrm>
          <a:prstGeom prst="rect">
            <a:avLst/>
          </a:prstGeom>
        </p:spPr>
      </p:pic>
      <p:pic>
        <p:nvPicPr>
          <p:cNvPr id="19" name="Imagen 18">
            <a:extLst>
              <a:ext uri="{FF2B5EF4-FFF2-40B4-BE49-F238E27FC236}">
                <a16:creationId xmlns:a16="http://schemas.microsoft.com/office/drawing/2014/main" id="{E75B905D-6696-BC40-867B-E1B99C867E14}"/>
              </a:ext>
            </a:extLst>
          </p:cNvPr>
          <p:cNvPicPr>
            <a:picLocks noChangeAspect="1"/>
          </p:cNvPicPr>
          <p:nvPr/>
        </p:nvPicPr>
        <p:blipFill>
          <a:blip r:embed="rId7"/>
          <a:stretch>
            <a:fillRect/>
          </a:stretch>
        </p:blipFill>
        <p:spPr>
          <a:xfrm>
            <a:off x="4653250" y="450187"/>
            <a:ext cx="2044517" cy="2153618"/>
          </a:xfrm>
          <a:prstGeom prst="rect">
            <a:avLst/>
          </a:prstGeom>
        </p:spPr>
      </p:pic>
      <p:pic>
        <p:nvPicPr>
          <p:cNvPr id="21" name="Imagen 20">
            <a:extLst>
              <a:ext uri="{FF2B5EF4-FFF2-40B4-BE49-F238E27FC236}">
                <a16:creationId xmlns:a16="http://schemas.microsoft.com/office/drawing/2014/main" id="{46F77A3E-F5B7-FD85-1F44-104C71527A42}"/>
              </a:ext>
            </a:extLst>
          </p:cNvPr>
          <p:cNvPicPr>
            <a:picLocks noChangeAspect="1"/>
          </p:cNvPicPr>
          <p:nvPr/>
        </p:nvPicPr>
        <p:blipFill>
          <a:blip r:embed="rId8"/>
          <a:stretch>
            <a:fillRect/>
          </a:stretch>
        </p:blipFill>
        <p:spPr>
          <a:xfrm>
            <a:off x="6774744" y="450187"/>
            <a:ext cx="2191931" cy="2153618"/>
          </a:xfrm>
          <a:prstGeom prst="rect">
            <a:avLst/>
          </a:prstGeom>
        </p:spPr>
      </p:pic>
      <p:pic>
        <p:nvPicPr>
          <p:cNvPr id="23" name="Imagen 22">
            <a:extLst>
              <a:ext uri="{FF2B5EF4-FFF2-40B4-BE49-F238E27FC236}">
                <a16:creationId xmlns:a16="http://schemas.microsoft.com/office/drawing/2014/main" id="{44DF079D-2D22-B8A3-E0B5-E3F0B0FDA913}"/>
              </a:ext>
            </a:extLst>
          </p:cNvPr>
          <p:cNvPicPr>
            <a:picLocks noChangeAspect="1"/>
          </p:cNvPicPr>
          <p:nvPr/>
        </p:nvPicPr>
        <p:blipFill>
          <a:blip r:embed="rId9"/>
          <a:stretch>
            <a:fillRect/>
          </a:stretch>
        </p:blipFill>
        <p:spPr>
          <a:xfrm>
            <a:off x="4968316" y="2644899"/>
            <a:ext cx="3819710" cy="2183341"/>
          </a:xfrm>
          <a:prstGeom prst="rect">
            <a:avLst/>
          </a:prstGeom>
        </p:spPr>
      </p:pic>
    </p:spTree>
    <p:extLst>
      <p:ext uri="{BB962C8B-B14F-4D97-AF65-F5344CB8AC3E}">
        <p14:creationId xmlns:p14="http://schemas.microsoft.com/office/powerpoint/2010/main" val="3805231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0A224-E96E-8EDB-02DA-1934683ADE1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9595285-B149-0E98-AF82-EB1C80E3763B}"/>
              </a:ext>
            </a:extLst>
          </p:cNvPr>
          <p:cNvSpPr>
            <a:spLocks noGrp="1"/>
          </p:cNvSpPr>
          <p:nvPr>
            <p:ph type="ctrTitle"/>
          </p:nvPr>
        </p:nvSpPr>
        <p:spPr>
          <a:xfrm>
            <a:off x="-260527" y="344677"/>
            <a:ext cx="2466161" cy="68669"/>
          </a:xfrm>
        </p:spPr>
        <p:txBody>
          <a:bodyPr>
            <a:normAutofit fontScale="90000"/>
          </a:bodyPr>
          <a:lstStyle/>
          <a:p>
            <a:r>
              <a:rPr lang="es-CO" sz="1350" dirty="0"/>
              <a:t>       </a:t>
            </a:r>
            <a:r>
              <a:rPr lang="es-CO" sz="1200" b="1" dirty="0"/>
              <a:t>TODAS LAS SEDES DE LA I.E DOMINGO IRURITA</a:t>
            </a:r>
            <a:endParaRPr lang="es-ES" altLang="es-CO" sz="1200" b="1" dirty="0"/>
          </a:p>
        </p:txBody>
      </p:sp>
      <p:pic>
        <p:nvPicPr>
          <p:cNvPr id="4" name="Imagen 3">
            <a:extLst>
              <a:ext uri="{FF2B5EF4-FFF2-40B4-BE49-F238E27FC236}">
                <a16:creationId xmlns:a16="http://schemas.microsoft.com/office/drawing/2014/main" id="{649746BB-C16E-05A4-21DE-708F289F30C8}"/>
              </a:ext>
            </a:extLst>
          </p:cNvPr>
          <p:cNvPicPr>
            <a:picLocks noChangeAspect="1"/>
          </p:cNvPicPr>
          <p:nvPr/>
        </p:nvPicPr>
        <p:blipFill>
          <a:blip r:embed="rId2"/>
          <a:stretch>
            <a:fillRect/>
          </a:stretch>
        </p:blipFill>
        <p:spPr>
          <a:xfrm>
            <a:off x="5799779" y="791268"/>
            <a:ext cx="2466161" cy="346502"/>
          </a:xfrm>
          <a:prstGeom prst="rect">
            <a:avLst/>
          </a:prstGeom>
        </p:spPr>
      </p:pic>
      <p:pic>
        <p:nvPicPr>
          <p:cNvPr id="5" name="Imagen 4">
            <a:extLst>
              <a:ext uri="{FF2B5EF4-FFF2-40B4-BE49-F238E27FC236}">
                <a16:creationId xmlns:a16="http://schemas.microsoft.com/office/drawing/2014/main" id="{3B8DE91F-06C7-580D-F1B1-0BE8FB82C7E4}"/>
              </a:ext>
            </a:extLst>
          </p:cNvPr>
          <p:cNvPicPr>
            <a:picLocks noChangeAspect="1"/>
          </p:cNvPicPr>
          <p:nvPr/>
        </p:nvPicPr>
        <p:blipFill>
          <a:blip r:embed="rId3"/>
          <a:stretch>
            <a:fillRect/>
          </a:stretch>
        </p:blipFill>
        <p:spPr>
          <a:xfrm>
            <a:off x="-619568" y="1546111"/>
            <a:ext cx="5825233" cy="1239119"/>
          </a:xfrm>
          <a:prstGeom prst="rect">
            <a:avLst/>
          </a:prstGeom>
        </p:spPr>
      </p:pic>
      <p:sp>
        <p:nvSpPr>
          <p:cNvPr id="26" name="Subtítulo 2">
            <a:extLst>
              <a:ext uri="{FF2B5EF4-FFF2-40B4-BE49-F238E27FC236}">
                <a16:creationId xmlns:a16="http://schemas.microsoft.com/office/drawing/2014/main" id="{51B55D66-08E4-8DA8-7BDC-C577565ACDD4}"/>
              </a:ext>
            </a:extLst>
          </p:cNvPr>
          <p:cNvSpPr txBox="1"/>
          <p:nvPr/>
        </p:nvSpPr>
        <p:spPr>
          <a:xfrm>
            <a:off x="242582" y="379011"/>
            <a:ext cx="2979738" cy="376919"/>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900" b="1" dirty="0">
                <a:solidFill>
                  <a:schemeClr val="tx1"/>
                </a:solidFill>
              </a:rPr>
              <a:t>MANTENIMIENTO Y RECARGA DE EXTINTORES</a:t>
            </a:r>
            <a:endParaRPr lang="es-ES" altLang="es-CO" sz="900" b="1" dirty="0">
              <a:solidFill>
                <a:schemeClr val="tx1"/>
              </a:solidFill>
            </a:endParaRPr>
          </a:p>
        </p:txBody>
      </p:sp>
      <p:sp>
        <p:nvSpPr>
          <p:cNvPr id="6" name="Subtítulo 2">
            <a:extLst>
              <a:ext uri="{FF2B5EF4-FFF2-40B4-BE49-F238E27FC236}">
                <a16:creationId xmlns:a16="http://schemas.microsoft.com/office/drawing/2014/main" id="{0B6BCA70-7147-D2ED-5809-906AEE71A938}"/>
              </a:ext>
            </a:extLst>
          </p:cNvPr>
          <p:cNvSpPr txBox="1"/>
          <p:nvPr/>
        </p:nvSpPr>
        <p:spPr>
          <a:xfrm>
            <a:off x="6833946" y="3991453"/>
            <a:ext cx="2094513" cy="258013"/>
          </a:xfrm>
          <a:prstGeom prst="rect">
            <a:avLst/>
          </a:prstGeom>
        </p:spPr>
        <p:txBody>
          <a:bodyPr vert="horz" lIns="68580" tIns="34290" rIns="68580" bIns="34290" rtlCol="0" anchor="t">
            <a:normAutofit lnSpcReduction="10000"/>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675" b="1" dirty="0">
                <a:solidFill>
                  <a:schemeClr val="tx1"/>
                </a:solidFill>
              </a:rPr>
              <a:t>CONTRATO 1151,20,03,02-2024  MANTENIMIENTO Y RECARGA DE EXTINTORES</a:t>
            </a:r>
          </a:p>
        </p:txBody>
      </p:sp>
      <p:sp>
        <p:nvSpPr>
          <p:cNvPr id="10" name="Subtítulo 2">
            <a:extLst>
              <a:ext uri="{FF2B5EF4-FFF2-40B4-BE49-F238E27FC236}">
                <a16:creationId xmlns:a16="http://schemas.microsoft.com/office/drawing/2014/main" id="{1E2B54A6-8346-589F-56FB-66B1C2B7AAC7}"/>
              </a:ext>
            </a:extLst>
          </p:cNvPr>
          <p:cNvSpPr txBox="1"/>
          <p:nvPr/>
        </p:nvSpPr>
        <p:spPr>
          <a:xfrm>
            <a:off x="1277073" y="680207"/>
            <a:ext cx="583098" cy="211020"/>
          </a:xfrm>
          <a:prstGeom prst="rect">
            <a:avLst/>
          </a:prstGeom>
        </p:spPr>
        <p:txBody>
          <a:bodyPr vert="horz" lIns="68580" tIns="34290" rIns="68580" bIns="34290" rtlCol="0" anchor="t"/>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1050" b="1" dirty="0">
                <a:solidFill>
                  <a:schemeClr val="tx1"/>
                </a:solidFill>
              </a:rPr>
              <a:t>antes</a:t>
            </a:r>
            <a:endParaRPr lang="es-ES" altLang="es-CO" sz="1050" b="1" dirty="0">
              <a:solidFill>
                <a:schemeClr val="tx1"/>
              </a:solidFill>
            </a:endParaRPr>
          </a:p>
        </p:txBody>
      </p:sp>
      <p:sp>
        <p:nvSpPr>
          <p:cNvPr id="11" name="Subtítulo 2">
            <a:extLst>
              <a:ext uri="{FF2B5EF4-FFF2-40B4-BE49-F238E27FC236}">
                <a16:creationId xmlns:a16="http://schemas.microsoft.com/office/drawing/2014/main" id="{5FE602AE-CE4B-C153-0147-4BBAF7282352}"/>
              </a:ext>
            </a:extLst>
          </p:cNvPr>
          <p:cNvSpPr txBox="1"/>
          <p:nvPr/>
        </p:nvSpPr>
        <p:spPr>
          <a:xfrm>
            <a:off x="6477863" y="413345"/>
            <a:ext cx="712167" cy="211020"/>
          </a:xfrm>
          <a:prstGeom prst="rect">
            <a:avLst/>
          </a:prstGeom>
        </p:spPr>
        <p:txBody>
          <a:bodyPr vert="horz" lIns="68580" tIns="34290" rIns="68580" bIns="34290" rtlCol="0" anchor="t"/>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1050" b="1" dirty="0">
                <a:solidFill>
                  <a:schemeClr val="tx1"/>
                </a:solidFill>
              </a:rPr>
              <a:t>después</a:t>
            </a:r>
            <a:endParaRPr lang="es-ES" altLang="es-CO" sz="1050" b="1" dirty="0">
              <a:solidFill>
                <a:schemeClr val="tx1"/>
              </a:solidFill>
            </a:endParaRPr>
          </a:p>
        </p:txBody>
      </p:sp>
      <p:pic>
        <p:nvPicPr>
          <p:cNvPr id="7" name="Imagen 6">
            <a:extLst>
              <a:ext uri="{FF2B5EF4-FFF2-40B4-BE49-F238E27FC236}">
                <a16:creationId xmlns:a16="http://schemas.microsoft.com/office/drawing/2014/main" id="{3F3DC145-28AF-1EFA-4B0C-D09B0587FE6C}"/>
              </a:ext>
            </a:extLst>
          </p:cNvPr>
          <p:cNvPicPr>
            <a:picLocks noChangeAspect="1"/>
          </p:cNvPicPr>
          <p:nvPr/>
        </p:nvPicPr>
        <p:blipFill>
          <a:blip r:embed="rId4"/>
          <a:srcRect l="9464" t="13842" r="4617" b="5848"/>
          <a:stretch/>
        </p:blipFill>
        <p:spPr>
          <a:xfrm>
            <a:off x="5990703" y="680207"/>
            <a:ext cx="2937757" cy="2396279"/>
          </a:xfrm>
          <a:prstGeom prst="rect">
            <a:avLst/>
          </a:prstGeom>
        </p:spPr>
      </p:pic>
      <p:pic>
        <p:nvPicPr>
          <p:cNvPr id="9" name="Imagen 8">
            <a:extLst>
              <a:ext uri="{FF2B5EF4-FFF2-40B4-BE49-F238E27FC236}">
                <a16:creationId xmlns:a16="http://schemas.microsoft.com/office/drawing/2014/main" id="{3825A1F3-4CD8-2B93-306D-75088CFD99CD}"/>
              </a:ext>
            </a:extLst>
          </p:cNvPr>
          <p:cNvPicPr>
            <a:picLocks noChangeAspect="1"/>
          </p:cNvPicPr>
          <p:nvPr/>
        </p:nvPicPr>
        <p:blipFill>
          <a:blip r:embed="rId5"/>
          <a:stretch>
            <a:fillRect/>
          </a:stretch>
        </p:blipFill>
        <p:spPr>
          <a:xfrm>
            <a:off x="94484" y="2785230"/>
            <a:ext cx="1765687" cy="2083556"/>
          </a:xfrm>
          <a:prstGeom prst="rect">
            <a:avLst/>
          </a:prstGeom>
        </p:spPr>
      </p:pic>
      <p:pic>
        <p:nvPicPr>
          <p:cNvPr id="14" name="Imagen 13">
            <a:extLst>
              <a:ext uri="{FF2B5EF4-FFF2-40B4-BE49-F238E27FC236}">
                <a16:creationId xmlns:a16="http://schemas.microsoft.com/office/drawing/2014/main" id="{653F76AD-CB29-DB6D-E339-44AA3B78519D}"/>
              </a:ext>
            </a:extLst>
          </p:cNvPr>
          <p:cNvPicPr>
            <a:picLocks noChangeAspect="1"/>
          </p:cNvPicPr>
          <p:nvPr/>
        </p:nvPicPr>
        <p:blipFill>
          <a:blip r:embed="rId6"/>
          <a:stretch>
            <a:fillRect/>
          </a:stretch>
        </p:blipFill>
        <p:spPr>
          <a:xfrm>
            <a:off x="1950203" y="2785229"/>
            <a:ext cx="1869767" cy="2083556"/>
          </a:xfrm>
          <a:prstGeom prst="rect">
            <a:avLst/>
          </a:prstGeom>
        </p:spPr>
      </p:pic>
      <p:pic>
        <p:nvPicPr>
          <p:cNvPr id="18" name="Imagen 17">
            <a:extLst>
              <a:ext uri="{FF2B5EF4-FFF2-40B4-BE49-F238E27FC236}">
                <a16:creationId xmlns:a16="http://schemas.microsoft.com/office/drawing/2014/main" id="{B39E95C9-7325-3CE5-00D9-89B90A1D856D}"/>
              </a:ext>
            </a:extLst>
          </p:cNvPr>
          <p:cNvPicPr>
            <a:picLocks noChangeAspect="1"/>
          </p:cNvPicPr>
          <p:nvPr/>
        </p:nvPicPr>
        <p:blipFill>
          <a:blip r:embed="rId7"/>
          <a:stretch>
            <a:fillRect/>
          </a:stretch>
        </p:blipFill>
        <p:spPr>
          <a:xfrm>
            <a:off x="2252642" y="755929"/>
            <a:ext cx="1567328" cy="1969940"/>
          </a:xfrm>
          <a:prstGeom prst="rect">
            <a:avLst/>
          </a:prstGeom>
        </p:spPr>
      </p:pic>
      <p:pic>
        <p:nvPicPr>
          <p:cNvPr id="25" name="Imagen 24">
            <a:extLst>
              <a:ext uri="{FF2B5EF4-FFF2-40B4-BE49-F238E27FC236}">
                <a16:creationId xmlns:a16="http://schemas.microsoft.com/office/drawing/2014/main" id="{71655E8A-A584-AD09-CC26-6EDBF1E5FF0C}"/>
              </a:ext>
            </a:extLst>
          </p:cNvPr>
          <p:cNvPicPr>
            <a:picLocks noChangeAspect="1"/>
          </p:cNvPicPr>
          <p:nvPr/>
        </p:nvPicPr>
        <p:blipFill>
          <a:blip r:embed="rId8"/>
          <a:srcRect t="11619"/>
          <a:stretch/>
        </p:blipFill>
        <p:spPr>
          <a:xfrm>
            <a:off x="4356961" y="680207"/>
            <a:ext cx="1567328" cy="2396279"/>
          </a:xfrm>
          <a:prstGeom prst="rect">
            <a:avLst/>
          </a:prstGeom>
        </p:spPr>
      </p:pic>
      <p:pic>
        <p:nvPicPr>
          <p:cNvPr id="28" name="Imagen 27">
            <a:extLst>
              <a:ext uri="{FF2B5EF4-FFF2-40B4-BE49-F238E27FC236}">
                <a16:creationId xmlns:a16="http://schemas.microsoft.com/office/drawing/2014/main" id="{0A8C5C9D-3670-F489-E345-B5CC1304F65B}"/>
              </a:ext>
            </a:extLst>
          </p:cNvPr>
          <p:cNvPicPr>
            <a:picLocks noChangeAspect="1"/>
          </p:cNvPicPr>
          <p:nvPr/>
        </p:nvPicPr>
        <p:blipFill>
          <a:blip r:embed="rId9"/>
          <a:srcRect t="17326" b="34771"/>
          <a:stretch/>
        </p:blipFill>
        <p:spPr>
          <a:xfrm>
            <a:off x="91523" y="914703"/>
            <a:ext cx="2072781" cy="1766009"/>
          </a:xfrm>
          <a:prstGeom prst="rect">
            <a:avLst/>
          </a:prstGeom>
        </p:spPr>
      </p:pic>
      <p:pic>
        <p:nvPicPr>
          <p:cNvPr id="30" name="Imagen 29">
            <a:extLst>
              <a:ext uri="{FF2B5EF4-FFF2-40B4-BE49-F238E27FC236}">
                <a16:creationId xmlns:a16="http://schemas.microsoft.com/office/drawing/2014/main" id="{808AF0D2-510B-9FDA-125D-3A686A3F2D9F}"/>
              </a:ext>
            </a:extLst>
          </p:cNvPr>
          <p:cNvPicPr>
            <a:picLocks noChangeAspect="1"/>
          </p:cNvPicPr>
          <p:nvPr/>
        </p:nvPicPr>
        <p:blipFill>
          <a:blip r:embed="rId10"/>
          <a:srcRect t="1371" r="30453" b="27939"/>
          <a:stretch/>
        </p:blipFill>
        <p:spPr>
          <a:xfrm>
            <a:off x="4388892" y="3114123"/>
            <a:ext cx="1084689" cy="1754662"/>
          </a:xfrm>
          <a:prstGeom prst="rect">
            <a:avLst/>
          </a:prstGeom>
        </p:spPr>
      </p:pic>
      <p:pic>
        <p:nvPicPr>
          <p:cNvPr id="32" name="Imagen 31">
            <a:extLst>
              <a:ext uri="{FF2B5EF4-FFF2-40B4-BE49-F238E27FC236}">
                <a16:creationId xmlns:a16="http://schemas.microsoft.com/office/drawing/2014/main" id="{ADC5D230-D9DB-6295-4F4D-6A90105A4343}"/>
              </a:ext>
            </a:extLst>
          </p:cNvPr>
          <p:cNvPicPr>
            <a:picLocks noChangeAspect="1"/>
          </p:cNvPicPr>
          <p:nvPr/>
        </p:nvPicPr>
        <p:blipFill>
          <a:blip r:embed="rId11"/>
          <a:srcRect l="26291" t="41746" r="36769" b="8784"/>
          <a:stretch/>
        </p:blipFill>
        <p:spPr>
          <a:xfrm>
            <a:off x="5548903" y="3114122"/>
            <a:ext cx="987200" cy="1754663"/>
          </a:xfrm>
          <a:prstGeom prst="rect">
            <a:avLst/>
          </a:prstGeom>
        </p:spPr>
      </p:pic>
    </p:spTree>
    <p:extLst>
      <p:ext uri="{BB962C8B-B14F-4D97-AF65-F5344CB8AC3E}">
        <p14:creationId xmlns:p14="http://schemas.microsoft.com/office/powerpoint/2010/main" val="2123550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104D6-F0A7-E003-F3D0-4AA92C8E345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5015E2C-E06D-B586-B9AA-D164305858E8}"/>
              </a:ext>
            </a:extLst>
          </p:cNvPr>
          <p:cNvSpPr>
            <a:spLocks noGrp="1"/>
          </p:cNvSpPr>
          <p:nvPr>
            <p:ph type="ctrTitle"/>
          </p:nvPr>
        </p:nvSpPr>
        <p:spPr>
          <a:xfrm>
            <a:off x="121162" y="462637"/>
            <a:ext cx="3311375" cy="34334"/>
          </a:xfrm>
        </p:spPr>
        <p:txBody>
          <a:bodyPr>
            <a:normAutofit fontScale="90000"/>
          </a:bodyPr>
          <a:lstStyle/>
          <a:p>
            <a:pPr algn="ctr"/>
            <a:r>
              <a:rPr lang="es-CO" sz="1350" dirty="0"/>
              <a:t>       </a:t>
            </a:r>
            <a:r>
              <a:rPr lang="es-CO" sz="900" b="1" dirty="0"/>
              <a:t>MANTENIMIENTO ELECTRICO EN TODAS LAS SEDES DE LA I.E DOMINGO IRURITA</a:t>
            </a:r>
            <a:endParaRPr lang="es-ES" altLang="es-CO" sz="1200" b="1" dirty="0"/>
          </a:p>
        </p:txBody>
      </p:sp>
      <p:pic>
        <p:nvPicPr>
          <p:cNvPr id="4" name="Imagen 3">
            <a:extLst>
              <a:ext uri="{FF2B5EF4-FFF2-40B4-BE49-F238E27FC236}">
                <a16:creationId xmlns:a16="http://schemas.microsoft.com/office/drawing/2014/main" id="{5C489A2B-0E97-5570-7F30-EB5577DA1F62}"/>
              </a:ext>
            </a:extLst>
          </p:cNvPr>
          <p:cNvPicPr>
            <a:picLocks noChangeAspect="1"/>
          </p:cNvPicPr>
          <p:nvPr/>
        </p:nvPicPr>
        <p:blipFill>
          <a:blip r:embed="rId2"/>
          <a:stretch>
            <a:fillRect/>
          </a:stretch>
        </p:blipFill>
        <p:spPr>
          <a:xfrm>
            <a:off x="5799779" y="791268"/>
            <a:ext cx="2466161" cy="346502"/>
          </a:xfrm>
          <a:prstGeom prst="rect">
            <a:avLst/>
          </a:prstGeom>
        </p:spPr>
      </p:pic>
      <p:pic>
        <p:nvPicPr>
          <p:cNvPr id="5" name="Imagen 4">
            <a:extLst>
              <a:ext uri="{FF2B5EF4-FFF2-40B4-BE49-F238E27FC236}">
                <a16:creationId xmlns:a16="http://schemas.microsoft.com/office/drawing/2014/main" id="{48F4C2A4-A3EE-7637-2BAE-7C5EF752DDCB}"/>
              </a:ext>
            </a:extLst>
          </p:cNvPr>
          <p:cNvPicPr>
            <a:picLocks noChangeAspect="1"/>
          </p:cNvPicPr>
          <p:nvPr/>
        </p:nvPicPr>
        <p:blipFill>
          <a:blip r:embed="rId3"/>
          <a:stretch>
            <a:fillRect/>
          </a:stretch>
        </p:blipFill>
        <p:spPr>
          <a:xfrm>
            <a:off x="-619568" y="1546111"/>
            <a:ext cx="5825233" cy="1239119"/>
          </a:xfrm>
          <a:prstGeom prst="rect">
            <a:avLst/>
          </a:prstGeom>
        </p:spPr>
      </p:pic>
      <p:sp>
        <p:nvSpPr>
          <p:cNvPr id="6" name="Subtítulo 2">
            <a:extLst>
              <a:ext uri="{FF2B5EF4-FFF2-40B4-BE49-F238E27FC236}">
                <a16:creationId xmlns:a16="http://schemas.microsoft.com/office/drawing/2014/main" id="{D2BFB921-5E02-C598-7B45-9850B527FA03}"/>
              </a:ext>
            </a:extLst>
          </p:cNvPr>
          <p:cNvSpPr txBox="1"/>
          <p:nvPr/>
        </p:nvSpPr>
        <p:spPr>
          <a:xfrm>
            <a:off x="6833947" y="4730155"/>
            <a:ext cx="2215490" cy="346047"/>
          </a:xfrm>
          <a:prstGeom prst="rect">
            <a:avLst/>
          </a:prstGeom>
        </p:spPr>
        <p:txBody>
          <a:bodyPr vert="horz" lIns="68580" tIns="34290" rIns="68580" bIns="34290" rtlCol="0" anchor="t">
            <a:normAutofit fontScale="92500"/>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675" b="1" dirty="0">
                <a:solidFill>
                  <a:schemeClr val="tx1"/>
                </a:solidFill>
              </a:rPr>
              <a:t>CONTRATO 1151,20,06,07-2024  MANTENIMIENTO ELECTRICO PARA TODAS LAS SEDES DE LA I.E DOMINGO IRURITA</a:t>
            </a:r>
          </a:p>
        </p:txBody>
      </p:sp>
      <p:sp>
        <p:nvSpPr>
          <p:cNvPr id="10" name="Subtítulo 2">
            <a:extLst>
              <a:ext uri="{FF2B5EF4-FFF2-40B4-BE49-F238E27FC236}">
                <a16:creationId xmlns:a16="http://schemas.microsoft.com/office/drawing/2014/main" id="{26F84EC5-AA95-076E-2369-DF7AF25D2204}"/>
              </a:ext>
            </a:extLst>
          </p:cNvPr>
          <p:cNvSpPr txBox="1"/>
          <p:nvPr/>
        </p:nvSpPr>
        <p:spPr>
          <a:xfrm>
            <a:off x="204483" y="560529"/>
            <a:ext cx="3661661" cy="346501"/>
          </a:xfrm>
          <a:prstGeom prst="rect">
            <a:avLst/>
          </a:prstGeom>
        </p:spPr>
        <p:txBody>
          <a:bodyPr vert="horz" lIns="68580" tIns="34290" rIns="68580" bIns="34290" rtlCol="0" anchor="t"/>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825" b="1" dirty="0">
                <a:solidFill>
                  <a:schemeClr val="tx1"/>
                </a:solidFill>
              </a:rPr>
              <a:t>Mejoramiento</a:t>
            </a:r>
            <a:r>
              <a:rPr lang="es-CO" sz="1050" b="1" dirty="0">
                <a:solidFill>
                  <a:schemeClr val="tx1"/>
                </a:solidFill>
              </a:rPr>
              <a:t> </a:t>
            </a:r>
            <a:r>
              <a:rPr lang="es-CO" sz="825" b="1" dirty="0">
                <a:solidFill>
                  <a:schemeClr val="tx1"/>
                </a:solidFill>
              </a:rPr>
              <a:t>Iluminación</a:t>
            </a:r>
            <a:r>
              <a:rPr lang="es-CO" sz="1050" b="1" dirty="0">
                <a:solidFill>
                  <a:schemeClr val="tx1"/>
                </a:solidFill>
              </a:rPr>
              <a:t> </a:t>
            </a:r>
            <a:r>
              <a:rPr lang="es-CO" sz="900" b="1" dirty="0">
                <a:solidFill>
                  <a:schemeClr val="tx1"/>
                </a:solidFill>
              </a:rPr>
              <a:t>restaurante  sede María Auxiliadora</a:t>
            </a:r>
            <a:endParaRPr lang="es-ES" altLang="es-CO" sz="1050" b="1" dirty="0">
              <a:solidFill>
                <a:schemeClr val="tx1"/>
              </a:solidFill>
            </a:endParaRPr>
          </a:p>
        </p:txBody>
      </p:sp>
      <p:pic>
        <p:nvPicPr>
          <p:cNvPr id="8" name="Imagen 7">
            <a:extLst>
              <a:ext uri="{FF2B5EF4-FFF2-40B4-BE49-F238E27FC236}">
                <a16:creationId xmlns:a16="http://schemas.microsoft.com/office/drawing/2014/main" id="{E84613CC-C543-64E9-7F66-D170FA20BF31}"/>
              </a:ext>
            </a:extLst>
          </p:cNvPr>
          <p:cNvPicPr>
            <a:picLocks noChangeAspect="1"/>
          </p:cNvPicPr>
          <p:nvPr/>
        </p:nvPicPr>
        <p:blipFill>
          <a:blip r:embed="rId4"/>
          <a:stretch>
            <a:fillRect/>
          </a:stretch>
        </p:blipFill>
        <p:spPr>
          <a:xfrm>
            <a:off x="29341" y="821023"/>
            <a:ext cx="2155676" cy="1750727"/>
          </a:xfrm>
          <a:prstGeom prst="rect">
            <a:avLst/>
          </a:prstGeom>
        </p:spPr>
      </p:pic>
      <p:pic>
        <p:nvPicPr>
          <p:cNvPr id="13" name="Imagen 12">
            <a:extLst>
              <a:ext uri="{FF2B5EF4-FFF2-40B4-BE49-F238E27FC236}">
                <a16:creationId xmlns:a16="http://schemas.microsoft.com/office/drawing/2014/main" id="{848E360C-34F5-BD61-713E-F29D319455A6}"/>
              </a:ext>
            </a:extLst>
          </p:cNvPr>
          <p:cNvPicPr>
            <a:picLocks noChangeAspect="1"/>
          </p:cNvPicPr>
          <p:nvPr/>
        </p:nvPicPr>
        <p:blipFill>
          <a:blip r:embed="rId5"/>
          <a:stretch>
            <a:fillRect/>
          </a:stretch>
        </p:blipFill>
        <p:spPr>
          <a:xfrm>
            <a:off x="2235178" y="821023"/>
            <a:ext cx="2218087" cy="1744565"/>
          </a:xfrm>
          <a:prstGeom prst="rect">
            <a:avLst/>
          </a:prstGeom>
        </p:spPr>
      </p:pic>
      <p:pic>
        <p:nvPicPr>
          <p:cNvPr id="16" name="Imagen 15">
            <a:extLst>
              <a:ext uri="{FF2B5EF4-FFF2-40B4-BE49-F238E27FC236}">
                <a16:creationId xmlns:a16="http://schemas.microsoft.com/office/drawing/2014/main" id="{300126C0-4B0B-4B99-5F19-A0C2EE47AA86}"/>
              </a:ext>
            </a:extLst>
          </p:cNvPr>
          <p:cNvPicPr>
            <a:picLocks noChangeAspect="1"/>
          </p:cNvPicPr>
          <p:nvPr/>
        </p:nvPicPr>
        <p:blipFill>
          <a:blip r:embed="rId6"/>
          <a:stretch>
            <a:fillRect/>
          </a:stretch>
        </p:blipFill>
        <p:spPr>
          <a:xfrm>
            <a:off x="48296" y="2878010"/>
            <a:ext cx="2201221" cy="1802854"/>
          </a:xfrm>
          <a:prstGeom prst="rect">
            <a:avLst/>
          </a:prstGeom>
        </p:spPr>
      </p:pic>
      <p:sp>
        <p:nvSpPr>
          <p:cNvPr id="17" name="Subtítulo 2">
            <a:extLst>
              <a:ext uri="{FF2B5EF4-FFF2-40B4-BE49-F238E27FC236}">
                <a16:creationId xmlns:a16="http://schemas.microsoft.com/office/drawing/2014/main" id="{CE186E50-1369-D442-E07E-35B8B70C468F}"/>
              </a:ext>
            </a:extLst>
          </p:cNvPr>
          <p:cNvSpPr txBox="1"/>
          <p:nvPr/>
        </p:nvSpPr>
        <p:spPr>
          <a:xfrm>
            <a:off x="29340" y="2658369"/>
            <a:ext cx="3661661" cy="346501"/>
          </a:xfrm>
          <a:prstGeom prst="rect">
            <a:avLst/>
          </a:prstGeom>
        </p:spPr>
        <p:txBody>
          <a:bodyPr vert="horz" lIns="68580" tIns="34290" rIns="68580" bIns="34290" rtlCol="0" anchor="t"/>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825" b="1" dirty="0">
                <a:solidFill>
                  <a:schemeClr val="tx1"/>
                </a:solidFill>
              </a:rPr>
              <a:t>Mejoramiento</a:t>
            </a:r>
            <a:r>
              <a:rPr lang="es-CO" sz="1050" b="1" dirty="0">
                <a:solidFill>
                  <a:schemeClr val="tx1"/>
                </a:solidFill>
              </a:rPr>
              <a:t> </a:t>
            </a:r>
            <a:r>
              <a:rPr lang="es-CO" sz="825" b="1" dirty="0">
                <a:solidFill>
                  <a:schemeClr val="tx1"/>
                </a:solidFill>
              </a:rPr>
              <a:t>iluminación</a:t>
            </a:r>
            <a:r>
              <a:rPr lang="es-CO" sz="1050" b="1" dirty="0">
                <a:solidFill>
                  <a:schemeClr val="tx1"/>
                </a:solidFill>
              </a:rPr>
              <a:t> </a:t>
            </a:r>
            <a:r>
              <a:rPr lang="es-CO" sz="900" b="1" dirty="0">
                <a:solidFill>
                  <a:schemeClr val="tx1"/>
                </a:solidFill>
              </a:rPr>
              <a:t>sala de Profesores</a:t>
            </a:r>
            <a:endParaRPr lang="es-ES" altLang="es-CO" sz="1050" b="1" dirty="0">
              <a:solidFill>
                <a:schemeClr val="tx1"/>
              </a:solidFill>
            </a:endParaRPr>
          </a:p>
        </p:txBody>
      </p:sp>
      <p:pic>
        <p:nvPicPr>
          <p:cNvPr id="20" name="Imagen 19">
            <a:extLst>
              <a:ext uri="{FF2B5EF4-FFF2-40B4-BE49-F238E27FC236}">
                <a16:creationId xmlns:a16="http://schemas.microsoft.com/office/drawing/2014/main" id="{0B16D815-6F4B-3A0E-C4F2-EBDB583A7B83}"/>
              </a:ext>
            </a:extLst>
          </p:cNvPr>
          <p:cNvPicPr>
            <a:picLocks noChangeAspect="1"/>
          </p:cNvPicPr>
          <p:nvPr/>
        </p:nvPicPr>
        <p:blipFill>
          <a:blip r:embed="rId7"/>
          <a:stretch>
            <a:fillRect/>
          </a:stretch>
        </p:blipFill>
        <p:spPr>
          <a:xfrm>
            <a:off x="2294545" y="2878010"/>
            <a:ext cx="2277455" cy="1802854"/>
          </a:xfrm>
          <a:prstGeom prst="rect">
            <a:avLst/>
          </a:prstGeom>
        </p:spPr>
      </p:pic>
      <p:sp>
        <p:nvSpPr>
          <p:cNvPr id="21" name="Subtítulo 2">
            <a:extLst>
              <a:ext uri="{FF2B5EF4-FFF2-40B4-BE49-F238E27FC236}">
                <a16:creationId xmlns:a16="http://schemas.microsoft.com/office/drawing/2014/main" id="{B8B1611E-5A42-4C1A-98E0-BB1DEE192ADE}"/>
              </a:ext>
            </a:extLst>
          </p:cNvPr>
          <p:cNvSpPr txBox="1"/>
          <p:nvPr/>
        </p:nvSpPr>
        <p:spPr>
          <a:xfrm>
            <a:off x="5068108" y="351987"/>
            <a:ext cx="3661661" cy="346501"/>
          </a:xfrm>
          <a:prstGeom prst="rect">
            <a:avLst/>
          </a:prstGeom>
        </p:spPr>
        <p:txBody>
          <a:bodyPr vert="horz" lIns="68580" tIns="34290" rIns="68580" bIns="34290" rtlCol="0" anchor="t"/>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825" b="1" dirty="0">
                <a:solidFill>
                  <a:schemeClr val="tx1"/>
                </a:solidFill>
              </a:rPr>
              <a:t>Mejoramiento</a:t>
            </a:r>
            <a:r>
              <a:rPr lang="es-CO" sz="1050" b="1" dirty="0">
                <a:solidFill>
                  <a:schemeClr val="tx1"/>
                </a:solidFill>
              </a:rPr>
              <a:t> </a:t>
            </a:r>
            <a:r>
              <a:rPr lang="es-CO" sz="825" b="1" dirty="0">
                <a:solidFill>
                  <a:schemeClr val="tx1"/>
                </a:solidFill>
              </a:rPr>
              <a:t>Iluminación</a:t>
            </a:r>
            <a:r>
              <a:rPr lang="es-CO" sz="1050" b="1" dirty="0">
                <a:solidFill>
                  <a:schemeClr val="tx1"/>
                </a:solidFill>
              </a:rPr>
              <a:t> </a:t>
            </a:r>
            <a:r>
              <a:rPr lang="es-CO" sz="900" b="1" dirty="0">
                <a:solidFill>
                  <a:schemeClr val="tx1"/>
                </a:solidFill>
              </a:rPr>
              <a:t>sala de sistemas  Sede María Auxiliadora</a:t>
            </a:r>
            <a:endParaRPr lang="es-ES" altLang="es-CO" sz="1050" b="1" dirty="0">
              <a:solidFill>
                <a:schemeClr val="tx1"/>
              </a:solidFill>
            </a:endParaRPr>
          </a:p>
        </p:txBody>
      </p:sp>
      <p:pic>
        <p:nvPicPr>
          <p:cNvPr id="23" name="Imagen 22">
            <a:extLst>
              <a:ext uri="{FF2B5EF4-FFF2-40B4-BE49-F238E27FC236}">
                <a16:creationId xmlns:a16="http://schemas.microsoft.com/office/drawing/2014/main" id="{2796A168-E9D1-9DFB-52F6-2AD74D48205E}"/>
              </a:ext>
            </a:extLst>
          </p:cNvPr>
          <p:cNvPicPr>
            <a:picLocks noChangeAspect="1"/>
          </p:cNvPicPr>
          <p:nvPr/>
        </p:nvPicPr>
        <p:blipFill>
          <a:blip r:embed="rId8"/>
          <a:stretch>
            <a:fillRect/>
          </a:stretch>
        </p:blipFill>
        <p:spPr>
          <a:xfrm>
            <a:off x="4856614" y="657768"/>
            <a:ext cx="2378024" cy="1836930"/>
          </a:xfrm>
          <a:prstGeom prst="rect">
            <a:avLst/>
          </a:prstGeom>
        </p:spPr>
      </p:pic>
      <p:pic>
        <p:nvPicPr>
          <p:cNvPr id="27" name="Imagen 26">
            <a:extLst>
              <a:ext uri="{FF2B5EF4-FFF2-40B4-BE49-F238E27FC236}">
                <a16:creationId xmlns:a16="http://schemas.microsoft.com/office/drawing/2014/main" id="{08094933-09CC-8ABE-DC95-981A468723CB}"/>
              </a:ext>
            </a:extLst>
          </p:cNvPr>
          <p:cNvPicPr>
            <a:picLocks noChangeAspect="1"/>
          </p:cNvPicPr>
          <p:nvPr/>
        </p:nvPicPr>
        <p:blipFill>
          <a:blip r:embed="rId9"/>
          <a:stretch>
            <a:fillRect/>
          </a:stretch>
        </p:blipFill>
        <p:spPr>
          <a:xfrm>
            <a:off x="7306655" y="645076"/>
            <a:ext cx="1685658" cy="1849622"/>
          </a:xfrm>
          <a:prstGeom prst="rect">
            <a:avLst/>
          </a:prstGeom>
        </p:spPr>
      </p:pic>
      <p:sp>
        <p:nvSpPr>
          <p:cNvPr id="29" name="Subtítulo 2">
            <a:extLst>
              <a:ext uri="{FF2B5EF4-FFF2-40B4-BE49-F238E27FC236}">
                <a16:creationId xmlns:a16="http://schemas.microsoft.com/office/drawing/2014/main" id="{7AE6D663-92DD-823D-F5EE-645E85A0C0EC}"/>
              </a:ext>
            </a:extLst>
          </p:cNvPr>
          <p:cNvSpPr txBox="1"/>
          <p:nvPr/>
        </p:nvSpPr>
        <p:spPr>
          <a:xfrm>
            <a:off x="5077992" y="2548549"/>
            <a:ext cx="3661661" cy="346501"/>
          </a:xfrm>
          <a:prstGeom prst="rect">
            <a:avLst/>
          </a:prstGeom>
        </p:spPr>
        <p:txBody>
          <a:bodyPr vert="horz" lIns="68580" tIns="34290" rIns="68580" bIns="34290" rtlCol="0" anchor="t"/>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825" b="1" dirty="0">
                <a:solidFill>
                  <a:schemeClr val="tx1"/>
                </a:solidFill>
              </a:rPr>
              <a:t>Mejoramiento</a:t>
            </a:r>
            <a:r>
              <a:rPr lang="es-CO" sz="1050" b="1" dirty="0">
                <a:solidFill>
                  <a:schemeClr val="tx1"/>
                </a:solidFill>
              </a:rPr>
              <a:t> </a:t>
            </a:r>
            <a:r>
              <a:rPr lang="es-CO" sz="825" b="1" dirty="0">
                <a:solidFill>
                  <a:schemeClr val="tx1"/>
                </a:solidFill>
              </a:rPr>
              <a:t>Iluminación</a:t>
            </a:r>
            <a:r>
              <a:rPr lang="es-CO" sz="1050" b="1" dirty="0">
                <a:solidFill>
                  <a:schemeClr val="tx1"/>
                </a:solidFill>
              </a:rPr>
              <a:t> </a:t>
            </a:r>
            <a:r>
              <a:rPr lang="es-CO" sz="900" b="1" dirty="0">
                <a:solidFill>
                  <a:schemeClr val="tx1"/>
                </a:solidFill>
              </a:rPr>
              <a:t>Sede Monseñor </a:t>
            </a:r>
            <a:endParaRPr lang="es-ES" altLang="es-CO" sz="1050" b="1" dirty="0">
              <a:solidFill>
                <a:schemeClr val="tx1"/>
              </a:solidFill>
            </a:endParaRPr>
          </a:p>
        </p:txBody>
      </p:sp>
      <p:pic>
        <p:nvPicPr>
          <p:cNvPr id="33" name="Imagen 32">
            <a:extLst>
              <a:ext uri="{FF2B5EF4-FFF2-40B4-BE49-F238E27FC236}">
                <a16:creationId xmlns:a16="http://schemas.microsoft.com/office/drawing/2014/main" id="{15A8A416-9D9E-4011-53F8-B9BAC43E8F40}"/>
              </a:ext>
            </a:extLst>
          </p:cNvPr>
          <p:cNvPicPr>
            <a:picLocks noChangeAspect="1"/>
          </p:cNvPicPr>
          <p:nvPr/>
        </p:nvPicPr>
        <p:blipFill>
          <a:blip r:embed="rId10"/>
          <a:stretch>
            <a:fillRect/>
          </a:stretch>
        </p:blipFill>
        <p:spPr>
          <a:xfrm>
            <a:off x="5347098" y="2785229"/>
            <a:ext cx="3123448" cy="1944926"/>
          </a:xfrm>
          <a:prstGeom prst="rect">
            <a:avLst/>
          </a:prstGeom>
        </p:spPr>
      </p:pic>
    </p:spTree>
    <p:extLst>
      <p:ext uri="{BB962C8B-B14F-4D97-AF65-F5344CB8AC3E}">
        <p14:creationId xmlns:p14="http://schemas.microsoft.com/office/powerpoint/2010/main" val="3967080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6EA50-52A1-82F9-6C92-73DCF3B15CC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E85740A-C79E-CCA8-F2F4-57B20A4FAFDD}"/>
              </a:ext>
            </a:extLst>
          </p:cNvPr>
          <p:cNvSpPr>
            <a:spLocks noGrp="1"/>
          </p:cNvSpPr>
          <p:nvPr>
            <p:ph type="ctrTitle"/>
          </p:nvPr>
        </p:nvSpPr>
        <p:spPr>
          <a:xfrm>
            <a:off x="121162" y="462637"/>
            <a:ext cx="3311375" cy="34334"/>
          </a:xfrm>
        </p:spPr>
        <p:txBody>
          <a:bodyPr>
            <a:normAutofit fontScale="90000"/>
          </a:bodyPr>
          <a:lstStyle/>
          <a:p>
            <a:pPr algn="ctr"/>
            <a:r>
              <a:rPr lang="es-CO" sz="1350" dirty="0"/>
              <a:t>       </a:t>
            </a:r>
            <a:r>
              <a:rPr lang="es-CO" sz="900" b="1" dirty="0"/>
              <a:t>MANTENIMIENTO ELECTRICO EN TODAS LAS SEDES DE LA I.E DOMINGO IRURITA</a:t>
            </a:r>
            <a:endParaRPr lang="es-ES" altLang="es-CO" sz="1200" b="1" dirty="0"/>
          </a:p>
        </p:txBody>
      </p:sp>
      <p:pic>
        <p:nvPicPr>
          <p:cNvPr id="4" name="Imagen 3">
            <a:extLst>
              <a:ext uri="{FF2B5EF4-FFF2-40B4-BE49-F238E27FC236}">
                <a16:creationId xmlns:a16="http://schemas.microsoft.com/office/drawing/2014/main" id="{A49953E2-7EA4-2973-1BBE-D286F07265D5}"/>
              </a:ext>
            </a:extLst>
          </p:cNvPr>
          <p:cNvPicPr>
            <a:picLocks noChangeAspect="1"/>
          </p:cNvPicPr>
          <p:nvPr/>
        </p:nvPicPr>
        <p:blipFill>
          <a:blip r:embed="rId2"/>
          <a:stretch>
            <a:fillRect/>
          </a:stretch>
        </p:blipFill>
        <p:spPr>
          <a:xfrm>
            <a:off x="5799779" y="791268"/>
            <a:ext cx="2466161" cy="346502"/>
          </a:xfrm>
          <a:prstGeom prst="rect">
            <a:avLst/>
          </a:prstGeom>
        </p:spPr>
      </p:pic>
      <p:pic>
        <p:nvPicPr>
          <p:cNvPr id="5" name="Imagen 4">
            <a:extLst>
              <a:ext uri="{FF2B5EF4-FFF2-40B4-BE49-F238E27FC236}">
                <a16:creationId xmlns:a16="http://schemas.microsoft.com/office/drawing/2014/main" id="{AEA8384A-6B3C-3692-D781-34C00BD2AC68}"/>
              </a:ext>
            </a:extLst>
          </p:cNvPr>
          <p:cNvPicPr>
            <a:picLocks noChangeAspect="1"/>
          </p:cNvPicPr>
          <p:nvPr/>
        </p:nvPicPr>
        <p:blipFill>
          <a:blip r:embed="rId3"/>
          <a:stretch>
            <a:fillRect/>
          </a:stretch>
        </p:blipFill>
        <p:spPr>
          <a:xfrm>
            <a:off x="-625978" y="1565338"/>
            <a:ext cx="5825233" cy="1239119"/>
          </a:xfrm>
          <a:prstGeom prst="rect">
            <a:avLst/>
          </a:prstGeom>
        </p:spPr>
      </p:pic>
      <p:sp>
        <p:nvSpPr>
          <p:cNvPr id="6" name="Subtítulo 2">
            <a:extLst>
              <a:ext uri="{FF2B5EF4-FFF2-40B4-BE49-F238E27FC236}">
                <a16:creationId xmlns:a16="http://schemas.microsoft.com/office/drawing/2014/main" id="{A9EAE587-B5DE-B313-F1B1-A96E1257AB10}"/>
              </a:ext>
            </a:extLst>
          </p:cNvPr>
          <p:cNvSpPr txBox="1"/>
          <p:nvPr/>
        </p:nvSpPr>
        <p:spPr>
          <a:xfrm>
            <a:off x="6833947" y="4730155"/>
            <a:ext cx="2215490" cy="346047"/>
          </a:xfrm>
          <a:prstGeom prst="rect">
            <a:avLst/>
          </a:prstGeom>
        </p:spPr>
        <p:txBody>
          <a:bodyPr vert="horz" lIns="68580" tIns="34290" rIns="68580" bIns="34290" rtlCol="0" anchor="t">
            <a:normAutofit fontScale="92500"/>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675" b="1" dirty="0">
                <a:solidFill>
                  <a:schemeClr val="tx1"/>
                </a:solidFill>
              </a:rPr>
              <a:t>CONTRATO 1151,20,06,07-2024  MANTENIMIENTO ELECTRICO PARA TODAS LAS SEDES DE LA I.E DOMINGO IRURITA</a:t>
            </a:r>
          </a:p>
        </p:txBody>
      </p:sp>
      <p:sp>
        <p:nvSpPr>
          <p:cNvPr id="10" name="Subtítulo 2">
            <a:extLst>
              <a:ext uri="{FF2B5EF4-FFF2-40B4-BE49-F238E27FC236}">
                <a16:creationId xmlns:a16="http://schemas.microsoft.com/office/drawing/2014/main" id="{7A7106E9-A736-82D1-6CFB-C4A17AFEDAF3}"/>
              </a:ext>
            </a:extLst>
          </p:cNvPr>
          <p:cNvSpPr txBox="1"/>
          <p:nvPr/>
        </p:nvSpPr>
        <p:spPr>
          <a:xfrm>
            <a:off x="204483" y="560529"/>
            <a:ext cx="3661661" cy="346501"/>
          </a:xfrm>
          <a:prstGeom prst="rect">
            <a:avLst/>
          </a:prstGeom>
        </p:spPr>
        <p:txBody>
          <a:bodyPr vert="horz" lIns="68580" tIns="34290" rIns="68580" bIns="34290" rtlCol="0" anchor="t"/>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825" b="1" dirty="0">
                <a:solidFill>
                  <a:schemeClr val="tx1"/>
                </a:solidFill>
              </a:rPr>
              <a:t>Mejoramiento</a:t>
            </a:r>
            <a:r>
              <a:rPr lang="es-CO" sz="1050" b="1" dirty="0">
                <a:solidFill>
                  <a:schemeClr val="tx1"/>
                </a:solidFill>
              </a:rPr>
              <a:t> </a:t>
            </a:r>
            <a:r>
              <a:rPr lang="es-CO" sz="825" b="1" dirty="0">
                <a:solidFill>
                  <a:schemeClr val="tx1"/>
                </a:solidFill>
              </a:rPr>
              <a:t>Iluminación</a:t>
            </a:r>
            <a:r>
              <a:rPr lang="es-CO" sz="1050" b="1" dirty="0">
                <a:solidFill>
                  <a:schemeClr val="tx1"/>
                </a:solidFill>
              </a:rPr>
              <a:t> </a:t>
            </a:r>
            <a:r>
              <a:rPr lang="es-CO" sz="900" b="1" dirty="0">
                <a:solidFill>
                  <a:schemeClr val="tx1"/>
                </a:solidFill>
              </a:rPr>
              <a:t>Sede Domingo Irurita</a:t>
            </a:r>
            <a:endParaRPr lang="es-ES" altLang="es-CO" sz="1050" b="1" dirty="0">
              <a:solidFill>
                <a:schemeClr val="tx1"/>
              </a:solidFill>
            </a:endParaRPr>
          </a:p>
        </p:txBody>
      </p:sp>
      <p:sp>
        <p:nvSpPr>
          <p:cNvPr id="17" name="Subtítulo 2">
            <a:extLst>
              <a:ext uri="{FF2B5EF4-FFF2-40B4-BE49-F238E27FC236}">
                <a16:creationId xmlns:a16="http://schemas.microsoft.com/office/drawing/2014/main" id="{DC41F947-45D6-DEDA-D678-044FA72F0F2F}"/>
              </a:ext>
            </a:extLst>
          </p:cNvPr>
          <p:cNvSpPr txBox="1"/>
          <p:nvPr/>
        </p:nvSpPr>
        <p:spPr>
          <a:xfrm>
            <a:off x="3550" y="2833476"/>
            <a:ext cx="3661661" cy="346501"/>
          </a:xfrm>
          <a:prstGeom prst="rect">
            <a:avLst/>
          </a:prstGeom>
        </p:spPr>
        <p:txBody>
          <a:bodyPr vert="horz" lIns="68580" tIns="34290" rIns="68580" bIns="34290" rtlCol="0" anchor="t"/>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825" b="1" dirty="0">
                <a:solidFill>
                  <a:schemeClr val="tx1"/>
                </a:solidFill>
              </a:rPr>
              <a:t>Mejoramiento</a:t>
            </a:r>
            <a:r>
              <a:rPr lang="es-CO" sz="1050" b="1" dirty="0">
                <a:solidFill>
                  <a:schemeClr val="tx1"/>
                </a:solidFill>
              </a:rPr>
              <a:t> </a:t>
            </a:r>
            <a:r>
              <a:rPr lang="es-CO" sz="825" b="1" dirty="0">
                <a:solidFill>
                  <a:schemeClr val="tx1"/>
                </a:solidFill>
              </a:rPr>
              <a:t>iluminación</a:t>
            </a:r>
            <a:r>
              <a:rPr lang="es-CO" sz="1050" b="1" dirty="0">
                <a:solidFill>
                  <a:schemeClr val="tx1"/>
                </a:solidFill>
              </a:rPr>
              <a:t> </a:t>
            </a:r>
            <a:r>
              <a:rPr lang="es-CO" sz="900" b="1" dirty="0">
                <a:solidFill>
                  <a:schemeClr val="tx1"/>
                </a:solidFill>
              </a:rPr>
              <a:t>entrada Sede </a:t>
            </a:r>
            <a:r>
              <a:rPr lang="es-CO" sz="900" b="1" dirty="0" err="1">
                <a:solidFill>
                  <a:schemeClr val="tx1"/>
                </a:solidFill>
              </a:rPr>
              <a:t>Maria</a:t>
            </a:r>
            <a:r>
              <a:rPr lang="es-CO" sz="900" b="1" dirty="0">
                <a:solidFill>
                  <a:schemeClr val="tx1"/>
                </a:solidFill>
              </a:rPr>
              <a:t> Auxiliadora</a:t>
            </a:r>
            <a:endParaRPr lang="es-ES" altLang="es-CO" sz="1050" b="1" dirty="0">
              <a:solidFill>
                <a:schemeClr val="tx1"/>
              </a:solidFill>
            </a:endParaRPr>
          </a:p>
        </p:txBody>
      </p:sp>
      <p:sp>
        <p:nvSpPr>
          <p:cNvPr id="21" name="Subtítulo 2">
            <a:extLst>
              <a:ext uri="{FF2B5EF4-FFF2-40B4-BE49-F238E27FC236}">
                <a16:creationId xmlns:a16="http://schemas.microsoft.com/office/drawing/2014/main" id="{9C6E62FD-4248-D89A-3783-3F024AF56713}"/>
              </a:ext>
            </a:extLst>
          </p:cNvPr>
          <p:cNvSpPr txBox="1"/>
          <p:nvPr/>
        </p:nvSpPr>
        <p:spPr>
          <a:xfrm>
            <a:off x="5068108" y="351987"/>
            <a:ext cx="3661661" cy="346501"/>
          </a:xfrm>
          <a:prstGeom prst="rect">
            <a:avLst/>
          </a:prstGeom>
        </p:spPr>
        <p:txBody>
          <a:bodyPr vert="horz" lIns="68580" tIns="34290" rIns="68580" bIns="34290" rtlCol="0" anchor="t"/>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825" b="1" dirty="0">
                <a:solidFill>
                  <a:schemeClr val="tx1"/>
                </a:solidFill>
              </a:rPr>
              <a:t>Acondicionamiento Conectores </a:t>
            </a:r>
            <a:r>
              <a:rPr lang="es-CO" sz="900" b="1" dirty="0">
                <a:solidFill>
                  <a:schemeClr val="tx1"/>
                </a:solidFill>
              </a:rPr>
              <a:t>Sede María Auxiliadora</a:t>
            </a:r>
            <a:endParaRPr lang="es-ES" altLang="es-CO" sz="1050" b="1" dirty="0">
              <a:solidFill>
                <a:schemeClr val="tx1"/>
              </a:solidFill>
            </a:endParaRPr>
          </a:p>
        </p:txBody>
      </p:sp>
      <p:pic>
        <p:nvPicPr>
          <p:cNvPr id="7" name="Imagen 6">
            <a:extLst>
              <a:ext uri="{FF2B5EF4-FFF2-40B4-BE49-F238E27FC236}">
                <a16:creationId xmlns:a16="http://schemas.microsoft.com/office/drawing/2014/main" id="{CD3B6091-405C-584F-C7C8-47A5ABB6D088}"/>
              </a:ext>
            </a:extLst>
          </p:cNvPr>
          <p:cNvPicPr>
            <a:picLocks noChangeAspect="1"/>
          </p:cNvPicPr>
          <p:nvPr/>
        </p:nvPicPr>
        <p:blipFill>
          <a:blip r:embed="rId4"/>
          <a:stretch>
            <a:fillRect/>
          </a:stretch>
        </p:blipFill>
        <p:spPr>
          <a:xfrm>
            <a:off x="121161" y="791268"/>
            <a:ext cx="1561022" cy="2081362"/>
          </a:xfrm>
          <a:prstGeom prst="rect">
            <a:avLst/>
          </a:prstGeom>
        </p:spPr>
      </p:pic>
      <p:pic>
        <p:nvPicPr>
          <p:cNvPr id="11" name="Imagen 10">
            <a:extLst>
              <a:ext uri="{FF2B5EF4-FFF2-40B4-BE49-F238E27FC236}">
                <a16:creationId xmlns:a16="http://schemas.microsoft.com/office/drawing/2014/main" id="{221FFED9-F2FD-23F4-6280-001FE9E99C70}"/>
              </a:ext>
            </a:extLst>
          </p:cNvPr>
          <p:cNvPicPr>
            <a:picLocks noChangeAspect="1"/>
          </p:cNvPicPr>
          <p:nvPr/>
        </p:nvPicPr>
        <p:blipFill>
          <a:blip r:embed="rId5"/>
          <a:stretch>
            <a:fillRect/>
          </a:stretch>
        </p:blipFill>
        <p:spPr>
          <a:xfrm>
            <a:off x="1745820" y="791268"/>
            <a:ext cx="1572932" cy="2081362"/>
          </a:xfrm>
          <a:prstGeom prst="rect">
            <a:avLst/>
          </a:prstGeom>
        </p:spPr>
      </p:pic>
      <p:pic>
        <p:nvPicPr>
          <p:cNvPr id="14" name="Imagen 13">
            <a:extLst>
              <a:ext uri="{FF2B5EF4-FFF2-40B4-BE49-F238E27FC236}">
                <a16:creationId xmlns:a16="http://schemas.microsoft.com/office/drawing/2014/main" id="{86546DBD-0F1D-1464-BC78-2A1BF5AD2661}"/>
              </a:ext>
            </a:extLst>
          </p:cNvPr>
          <p:cNvPicPr>
            <a:picLocks noChangeAspect="1"/>
          </p:cNvPicPr>
          <p:nvPr/>
        </p:nvPicPr>
        <p:blipFill>
          <a:blip r:embed="rId6"/>
          <a:srcRect t="12336" b="19626"/>
          <a:stretch/>
        </p:blipFill>
        <p:spPr>
          <a:xfrm>
            <a:off x="743755" y="3054916"/>
            <a:ext cx="2215490" cy="2009816"/>
          </a:xfrm>
          <a:prstGeom prst="rect">
            <a:avLst/>
          </a:prstGeom>
        </p:spPr>
      </p:pic>
      <p:pic>
        <p:nvPicPr>
          <p:cNvPr id="18" name="Imagen 17">
            <a:extLst>
              <a:ext uri="{FF2B5EF4-FFF2-40B4-BE49-F238E27FC236}">
                <a16:creationId xmlns:a16="http://schemas.microsoft.com/office/drawing/2014/main" id="{CB700FBA-3CF8-31A7-4250-0E35FCE5A3C9}"/>
              </a:ext>
            </a:extLst>
          </p:cNvPr>
          <p:cNvPicPr>
            <a:picLocks noChangeAspect="1"/>
          </p:cNvPicPr>
          <p:nvPr/>
        </p:nvPicPr>
        <p:blipFill>
          <a:blip r:embed="rId7"/>
          <a:stretch>
            <a:fillRect/>
          </a:stretch>
        </p:blipFill>
        <p:spPr>
          <a:xfrm>
            <a:off x="4073620" y="604852"/>
            <a:ext cx="1559153" cy="2081362"/>
          </a:xfrm>
          <a:prstGeom prst="rect">
            <a:avLst/>
          </a:prstGeom>
        </p:spPr>
      </p:pic>
      <p:pic>
        <p:nvPicPr>
          <p:cNvPr id="22" name="Imagen 21">
            <a:extLst>
              <a:ext uri="{FF2B5EF4-FFF2-40B4-BE49-F238E27FC236}">
                <a16:creationId xmlns:a16="http://schemas.microsoft.com/office/drawing/2014/main" id="{EE6C85BD-A103-49A0-0FBF-78324C35F6C1}"/>
              </a:ext>
            </a:extLst>
          </p:cNvPr>
          <p:cNvPicPr>
            <a:picLocks noChangeAspect="1"/>
          </p:cNvPicPr>
          <p:nvPr/>
        </p:nvPicPr>
        <p:blipFill>
          <a:blip r:embed="rId8"/>
          <a:stretch>
            <a:fillRect/>
          </a:stretch>
        </p:blipFill>
        <p:spPr>
          <a:xfrm>
            <a:off x="5710188" y="604853"/>
            <a:ext cx="1382064" cy="2081361"/>
          </a:xfrm>
          <a:prstGeom prst="rect">
            <a:avLst/>
          </a:prstGeom>
        </p:spPr>
      </p:pic>
      <p:pic>
        <p:nvPicPr>
          <p:cNvPr id="25" name="Imagen 24">
            <a:extLst>
              <a:ext uri="{FF2B5EF4-FFF2-40B4-BE49-F238E27FC236}">
                <a16:creationId xmlns:a16="http://schemas.microsoft.com/office/drawing/2014/main" id="{270E4105-67EB-BA6C-23D8-0F26BCBD974A}"/>
              </a:ext>
            </a:extLst>
          </p:cNvPr>
          <p:cNvPicPr>
            <a:picLocks noChangeAspect="1"/>
          </p:cNvPicPr>
          <p:nvPr/>
        </p:nvPicPr>
        <p:blipFill>
          <a:blip r:embed="rId9"/>
          <a:stretch>
            <a:fillRect/>
          </a:stretch>
        </p:blipFill>
        <p:spPr>
          <a:xfrm>
            <a:off x="7169668" y="604852"/>
            <a:ext cx="1382064" cy="2081361"/>
          </a:xfrm>
          <a:prstGeom prst="rect">
            <a:avLst/>
          </a:prstGeom>
        </p:spPr>
      </p:pic>
      <p:pic>
        <p:nvPicPr>
          <p:cNvPr id="28" name="Imagen 27">
            <a:extLst>
              <a:ext uri="{FF2B5EF4-FFF2-40B4-BE49-F238E27FC236}">
                <a16:creationId xmlns:a16="http://schemas.microsoft.com/office/drawing/2014/main" id="{3F08165A-118E-3A8A-65CA-7CD524A5E71A}"/>
              </a:ext>
            </a:extLst>
          </p:cNvPr>
          <p:cNvPicPr>
            <a:picLocks noChangeAspect="1"/>
          </p:cNvPicPr>
          <p:nvPr/>
        </p:nvPicPr>
        <p:blipFill>
          <a:blip r:embed="rId10"/>
          <a:stretch>
            <a:fillRect/>
          </a:stretch>
        </p:blipFill>
        <p:spPr>
          <a:xfrm>
            <a:off x="4101818" y="2760054"/>
            <a:ext cx="1932745" cy="1932745"/>
          </a:xfrm>
          <a:prstGeom prst="rect">
            <a:avLst/>
          </a:prstGeom>
        </p:spPr>
      </p:pic>
      <p:pic>
        <p:nvPicPr>
          <p:cNvPr id="31" name="Imagen 30">
            <a:extLst>
              <a:ext uri="{FF2B5EF4-FFF2-40B4-BE49-F238E27FC236}">
                <a16:creationId xmlns:a16="http://schemas.microsoft.com/office/drawing/2014/main" id="{8AF5D532-89FB-4BE5-29F5-5AB44D3F0159}"/>
              </a:ext>
            </a:extLst>
          </p:cNvPr>
          <p:cNvPicPr>
            <a:picLocks noChangeAspect="1"/>
          </p:cNvPicPr>
          <p:nvPr/>
        </p:nvPicPr>
        <p:blipFill>
          <a:blip r:embed="rId11"/>
          <a:stretch>
            <a:fillRect/>
          </a:stretch>
        </p:blipFill>
        <p:spPr>
          <a:xfrm>
            <a:off x="6126596" y="2767089"/>
            <a:ext cx="1382064" cy="1925709"/>
          </a:xfrm>
          <a:prstGeom prst="rect">
            <a:avLst/>
          </a:prstGeom>
        </p:spPr>
      </p:pic>
      <p:pic>
        <p:nvPicPr>
          <p:cNvPr id="34" name="Imagen 33">
            <a:extLst>
              <a:ext uri="{FF2B5EF4-FFF2-40B4-BE49-F238E27FC236}">
                <a16:creationId xmlns:a16="http://schemas.microsoft.com/office/drawing/2014/main" id="{3357786F-AF7F-E941-F813-FE67D9273679}"/>
              </a:ext>
            </a:extLst>
          </p:cNvPr>
          <p:cNvPicPr>
            <a:picLocks noChangeAspect="1"/>
          </p:cNvPicPr>
          <p:nvPr/>
        </p:nvPicPr>
        <p:blipFill>
          <a:blip r:embed="rId12"/>
          <a:srcRect l="14439" t="6844" r="25832" b="33956"/>
          <a:stretch/>
        </p:blipFill>
        <p:spPr>
          <a:xfrm>
            <a:off x="7599794" y="2767089"/>
            <a:ext cx="1332291" cy="1925710"/>
          </a:xfrm>
          <a:prstGeom prst="rect">
            <a:avLst/>
          </a:prstGeom>
        </p:spPr>
      </p:pic>
    </p:spTree>
    <p:extLst>
      <p:ext uri="{BB962C8B-B14F-4D97-AF65-F5344CB8AC3E}">
        <p14:creationId xmlns:p14="http://schemas.microsoft.com/office/powerpoint/2010/main" val="2517423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7ED92-DA4F-CC17-E79B-1BC4A6149C1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40FD18F-D7DF-1459-3B46-FF56BBF89203}"/>
              </a:ext>
            </a:extLst>
          </p:cNvPr>
          <p:cNvSpPr>
            <a:spLocks noGrp="1"/>
          </p:cNvSpPr>
          <p:nvPr>
            <p:ph type="ctrTitle"/>
          </p:nvPr>
        </p:nvSpPr>
        <p:spPr>
          <a:xfrm>
            <a:off x="121161" y="526194"/>
            <a:ext cx="3311375" cy="34334"/>
          </a:xfrm>
        </p:spPr>
        <p:txBody>
          <a:bodyPr>
            <a:normAutofit fontScale="90000"/>
          </a:bodyPr>
          <a:lstStyle/>
          <a:p>
            <a:pPr algn="ctr"/>
            <a:r>
              <a:rPr lang="es-CO" sz="1350" dirty="0"/>
              <a:t>       </a:t>
            </a:r>
            <a:r>
              <a:rPr lang="es-CO" sz="1200" b="1" dirty="0"/>
              <a:t>COMPRA INSUMOS DE PAPELERIA Y FERRETERIA </a:t>
            </a:r>
            <a:br>
              <a:rPr lang="es-CO" sz="1200" b="1" dirty="0"/>
            </a:br>
            <a:r>
              <a:rPr lang="es-CO" sz="1200" b="1" dirty="0"/>
              <a:t>I.E DOMINGO IRURITA</a:t>
            </a:r>
            <a:endParaRPr lang="es-ES" altLang="es-CO" sz="1200" b="1" dirty="0"/>
          </a:p>
        </p:txBody>
      </p:sp>
      <p:pic>
        <p:nvPicPr>
          <p:cNvPr id="4" name="Imagen 3">
            <a:extLst>
              <a:ext uri="{FF2B5EF4-FFF2-40B4-BE49-F238E27FC236}">
                <a16:creationId xmlns:a16="http://schemas.microsoft.com/office/drawing/2014/main" id="{5154DF40-7787-BD7E-3C8B-6B136AA09E82}"/>
              </a:ext>
            </a:extLst>
          </p:cNvPr>
          <p:cNvPicPr>
            <a:picLocks noChangeAspect="1"/>
          </p:cNvPicPr>
          <p:nvPr/>
        </p:nvPicPr>
        <p:blipFill>
          <a:blip r:embed="rId2"/>
          <a:stretch>
            <a:fillRect/>
          </a:stretch>
        </p:blipFill>
        <p:spPr>
          <a:xfrm>
            <a:off x="5799779" y="791268"/>
            <a:ext cx="2466161" cy="346502"/>
          </a:xfrm>
          <a:prstGeom prst="rect">
            <a:avLst/>
          </a:prstGeom>
        </p:spPr>
      </p:pic>
      <p:pic>
        <p:nvPicPr>
          <p:cNvPr id="5" name="Imagen 4">
            <a:extLst>
              <a:ext uri="{FF2B5EF4-FFF2-40B4-BE49-F238E27FC236}">
                <a16:creationId xmlns:a16="http://schemas.microsoft.com/office/drawing/2014/main" id="{3A9317C7-477A-F23E-4ACF-0C85E7A2D13A}"/>
              </a:ext>
            </a:extLst>
          </p:cNvPr>
          <p:cNvPicPr>
            <a:picLocks noChangeAspect="1"/>
          </p:cNvPicPr>
          <p:nvPr/>
        </p:nvPicPr>
        <p:blipFill>
          <a:blip r:embed="rId3"/>
          <a:stretch>
            <a:fillRect/>
          </a:stretch>
        </p:blipFill>
        <p:spPr>
          <a:xfrm>
            <a:off x="-625978" y="1565338"/>
            <a:ext cx="5825233" cy="1239119"/>
          </a:xfrm>
          <a:prstGeom prst="rect">
            <a:avLst/>
          </a:prstGeom>
        </p:spPr>
      </p:pic>
      <p:sp>
        <p:nvSpPr>
          <p:cNvPr id="6" name="Subtítulo 2">
            <a:extLst>
              <a:ext uri="{FF2B5EF4-FFF2-40B4-BE49-F238E27FC236}">
                <a16:creationId xmlns:a16="http://schemas.microsoft.com/office/drawing/2014/main" id="{338FA5D2-7D92-E5AC-3B4D-DF6F49C53FB5}"/>
              </a:ext>
            </a:extLst>
          </p:cNvPr>
          <p:cNvSpPr txBox="1"/>
          <p:nvPr/>
        </p:nvSpPr>
        <p:spPr>
          <a:xfrm>
            <a:off x="6833946" y="4730155"/>
            <a:ext cx="2310054" cy="346047"/>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675" b="1" dirty="0">
                <a:solidFill>
                  <a:schemeClr val="tx1"/>
                </a:solidFill>
              </a:rPr>
              <a:t>CONTRATO 1151,20,03,01-2024  COMPRA DE MATERIALES  DE FERETERIA PARA LA I.E DOMINGO IRURITA</a:t>
            </a:r>
          </a:p>
        </p:txBody>
      </p:sp>
      <p:sp>
        <p:nvSpPr>
          <p:cNvPr id="10" name="Subtítulo 2">
            <a:extLst>
              <a:ext uri="{FF2B5EF4-FFF2-40B4-BE49-F238E27FC236}">
                <a16:creationId xmlns:a16="http://schemas.microsoft.com/office/drawing/2014/main" id="{D7423E0F-E57A-9BD6-CFF4-4E853C85FD7A}"/>
              </a:ext>
            </a:extLst>
          </p:cNvPr>
          <p:cNvSpPr txBox="1"/>
          <p:nvPr/>
        </p:nvSpPr>
        <p:spPr>
          <a:xfrm>
            <a:off x="204483" y="560529"/>
            <a:ext cx="3661661" cy="346501"/>
          </a:xfrm>
          <a:prstGeom prst="rect">
            <a:avLst/>
          </a:prstGeom>
        </p:spPr>
        <p:txBody>
          <a:bodyPr vert="horz" lIns="68580" tIns="34290" rIns="68580" bIns="34290" rtlCol="0" anchor="t"/>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1050" b="1" dirty="0">
                <a:solidFill>
                  <a:schemeClr val="tx1"/>
                </a:solidFill>
              </a:rPr>
              <a:t>INSUMOS DE PAPELERIA</a:t>
            </a:r>
            <a:endParaRPr lang="es-ES" altLang="es-CO" sz="1350" b="1" dirty="0">
              <a:solidFill>
                <a:schemeClr val="tx1"/>
              </a:solidFill>
            </a:endParaRPr>
          </a:p>
        </p:txBody>
      </p:sp>
      <p:sp>
        <p:nvSpPr>
          <p:cNvPr id="21" name="Subtítulo 2">
            <a:extLst>
              <a:ext uri="{FF2B5EF4-FFF2-40B4-BE49-F238E27FC236}">
                <a16:creationId xmlns:a16="http://schemas.microsoft.com/office/drawing/2014/main" id="{52D02DF5-7E2E-A1C4-BF47-97A8C366577F}"/>
              </a:ext>
            </a:extLst>
          </p:cNvPr>
          <p:cNvSpPr txBox="1"/>
          <p:nvPr/>
        </p:nvSpPr>
        <p:spPr>
          <a:xfrm>
            <a:off x="5482339" y="323721"/>
            <a:ext cx="3661661" cy="346501"/>
          </a:xfrm>
          <a:prstGeom prst="rect">
            <a:avLst/>
          </a:prstGeom>
        </p:spPr>
        <p:txBody>
          <a:bodyPr vert="horz" lIns="68580" tIns="34290" rIns="68580" bIns="34290" rtlCol="0" anchor="t"/>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altLang="es-CO" sz="1050" b="1" dirty="0">
                <a:solidFill>
                  <a:schemeClr val="tx1"/>
                </a:solidFill>
              </a:rPr>
              <a:t>MATERIALES</a:t>
            </a:r>
            <a:r>
              <a:rPr lang="es-CO" altLang="es-CO" sz="825" b="1" dirty="0">
                <a:solidFill>
                  <a:schemeClr val="tx1"/>
                </a:solidFill>
              </a:rPr>
              <a:t> </a:t>
            </a:r>
            <a:r>
              <a:rPr lang="es-CO" altLang="es-CO" sz="1050" b="1" dirty="0">
                <a:solidFill>
                  <a:schemeClr val="tx1"/>
                </a:solidFill>
              </a:rPr>
              <a:t>DE FERRETERIA</a:t>
            </a:r>
            <a:endParaRPr lang="es-ES" altLang="es-CO" sz="1050" b="1" dirty="0">
              <a:solidFill>
                <a:schemeClr val="tx1"/>
              </a:solidFill>
            </a:endParaRPr>
          </a:p>
        </p:txBody>
      </p:sp>
      <p:sp>
        <p:nvSpPr>
          <p:cNvPr id="3" name="Subtítulo 2">
            <a:extLst>
              <a:ext uri="{FF2B5EF4-FFF2-40B4-BE49-F238E27FC236}">
                <a16:creationId xmlns:a16="http://schemas.microsoft.com/office/drawing/2014/main" id="{DB0777F0-2BC7-108F-D84B-93B186B5ABF3}"/>
              </a:ext>
            </a:extLst>
          </p:cNvPr>
          <p:cNvSpPr txBox="1"/>
          <p:nvPr/>
        </p:nvSpPr>
        <p:spPr>
          <a:xfrm>
            <a:off x="1" y="4762729"/>
            <a:ext cx="2215490" cy="346047"/>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675" b="1" dirty="0">
                <a:solidFill>
                  <a:schemeClr val="tx1"/>
                </a:solidFill>
              </a:rPr>
              <a:t>CONTRATO 1151,20,03,03-2024  PAPELERIA</a:t>
            </a:r>
          </a:p>
        </p:txBody>
      </p:sp>
      <p:pic>
        <p:nvPicPr>
          <p:cNvPr id="9" name="Imagen 8">
            <a:extLst>
              <a:ext uri="{FF2B5EF4-FFF2-40B4-BE49-F238E27FC236}">
                <a16:creationId xmlns:a16="http://schemas.microsoft.com/office/drawing/2014/main" id="{34FEC7F5-19FA-CEBB-F78D-32D76F6855F6}"/>
              </a:ext>
            </a:extLst>
          </p:cNvPr>
          <p:cNvPicPr>
            <a:picLocks noChangeAspect="1"/>
          </p:cNvPicPr>
          <p:nvPr/>
        </p:nvPicPr>
        <p:blipFill>
          <a:blip r:embed="rId4"/>
          <a:stretch>
            <a:fillRect/>
          </a:stretch>
        </p:blipFill>
        <p:spPr>
          <a:xfrm>
            <a:off x="121160" y="907029"/>
            <a:ext cx="1269668" cy="2119552"/>
          </a:xfrm>
          <a:prstGeom prst="rect">
            <a:avLst/>
          </a:prstGeom>
        </p:spPr>
      </p:pic>
      <p:pic>
        <p:nvPicPr>
          <p:cNvPr id="13" name="Imagen 12">
            <a:extLst>
              <a:ext uri="{FF2B5EF4-FFF2-40B4-BE49-F238E27FC236}">
                <a16:creationId xmlns:a16="http://schemas.microsoft.com/office/drawing/2014/main" id="{2F0E1A24-20B8-2388-BA1A-136D12F25CAE}"/>
              </a:ext>
            </a:extLst>
          </p:cNvPr>
          <p:cNvPicPr>
            <a:picLocks noChangeAspect="1"/>
          </p:cNvPicPr>
          <p:nvPr/>
        </p:nvPicPr>
        <p:blipFill>
          <a:blip r:embed="rId5"/>
          <a:stretch>
            <a:fillRect/>
          </a:stretch>
        </p:blipFill>
        <p:spPr>
          <a:xfrm>
            <a:off x="3045460" y="895062"/>
            <a:ext cx="1191668" cy="2119552"/>
          </a:xfrm>
          <a:prstGeom prst="rect">
            <a:avLst/>
          </a:prstGeom>
        </p:spPr>
      </p:pic>
      <p:pic>
        <p:nvPicPr>
          <p:cNvPr id="16" name="Imagen 15">
            <a:extLst>
              <a:ext uri="{FF2B5EF4-FFF2-40B4-BE49-F238E27FC236}">
                <a16:creationId xmlns:a16="http://schemas.microsoft.com/office/drawing/2014/main" id="{6A726884-7F7B-0168-58DE-426E18568262}"/>
              </a:ext>
            </a:extLst>
          </p:cNvPr>
          <p:cNvPicPr>
            <a:picLocks noChangeAspect="1"/>
          </p:cNvPicPr>
          <p:nvPr/>
        </p:nvPicPr>
        <p:blipFill>
          <a:blip r:embed="rId6"/>
          <a:stretch>
            <a:fillRect/>
          </a:stretch>
        </p:blipFill>
        <p:spPr>
          <a:xfrm>
            <a:off x="1474151" y="907029"/>
            <a:ext cx="1479329" cy="2119552"/>
          </a:xfrm>
          <a:prstGeom prst="rect">
            <a:avLst/>
          </a:prstGeom>
        </p:spPr>
      </p:pic>
      <p:pic>
        <p:nvPicPr>
          <p:cNvPr id="20" name="Imagen 19">
            <a:extLst>
              <a:ext uri="{FF2B5EF4-FFF2-40B4-BE49-F238E27FC236}">
                <a16:creationId xmlns:a16="http://schemas.microsoft.com/office/drawing/2014/main" id="{644177C1-168E-4EA3-3A29-4BAF154C6918}"/>
              </a:ext>
            </a:extLst>
          </p:cNvPr>
          <p:cNvPicPr>
            <a:picLocks noChangeAspect="1"/>
          </p:cNvPicPr>
          <p:nvPr/>
        </p:nvPicPr>
        <p:blipFill>
          <a:blip r:embed="rId7"/>
          <a:srcRect l="19556" r="25263"/>
          <a:stretch/>
        </p:blipFill>
        <p:spPr>
          <a:xfrm>
            <a:off x="40423" y="3058549"/>
            <a:ext cx="1994891" cy="1669763"/>
          </a:xfrm>
          <a:prstGeom prst="rect">
            <a:avLst/>
          </a:prstGeom>
        </p:spPr>
      </p:pic>
      <p:pic>
        <p:nvPicPr>
          <p:cNvPr id="24" name="Imagen 23">
            <a:extLst>
              <a:ext uri="{FF2B5EF4-FFF2-40B4-BE49-F238E27FC236}">
                <a16:creationId xmlns:a16="http://schemas.microsoft.com/office/drawing/2014/main" id="{E42189B4-1A54-EB66-37E6-BA4B63DB6689}"/>
              </a:ext>
            </a:extLst>
          </p:cNvPr>
          <p:cNvPicPr>
            <a:picLocks noChangeAspect="1"/>
          </p:cNvPicPr>
          <p:nvPr/>
        </p:nvPicPr>
        <p:blipFill>
          <a:blip r:embed="rId8"/>
          <a:stretch>
            <a:fillRect/>
          </a:stretch>
        </p:blipFill>
        <p:spPr>
          <a:xfrm>
            <a:off x="2082045" y="3058548"/>
            <a:ext cx="3282578" cy="1669763"/>
          </a:xfrm>
          <a:prstGeom prst="rect">
            <a:avLst/>
          </a:prstGeom>
        </p:spPr>
      </p:pic>
      <p:pic>
        <p:nvPicPr>
          <p:cNvPr id="27" name="Imagen 26">
            <a:extLst>
              <a:ext uri="{FF2B5EF4-FFF2-40B4-BE49-F238E27FC236}">
                <a16:creationId xmlns:a16="http://schemas.microsoft.com/office/drawing/2014/main" id="{53697592-4529-B5CC-C746-DAC1B523A7B5}"/>
              </a:ext>
            </a:extLst>
          </p:cNvPr>
          <p:cNvPicPr>
            <a:picLocks noChangeAspect="1"/>
          </p:cNvPicPr>
          <p:nvPr/>
        </p:nvPicPr>
        <p:blipFill>
          <a:blip r:embed="rId9"/>
          <a:srcRect l="6302" r="7697" b="16655"/>
          <a:stretch/>
        </p:blipFill>
        <p:spPr>
          <a:xfrm>
            <a:off x="4578883" y="578984"/>
            <a:ext cx="2128237" cy="1159604"/>
          </a:xfrm>
          <a:prstGeom prst="rect">
            <a:avLst/>
          </a:prstGeom>
        </p:spPr>
      </p:pic>
      <p:pic>
        <p:nvPicPr>
          <p:cNvPr id="30" name="Imagen 29">
            <a:extLst>
              <a:ext uri="{FF2B5EF4-FFF2-40B4-BE49-F238E27FC236}">
                <a16:creationId xmlns:a16="http://schemas.microsoft.com/office/drawing/2014/main" id="{B84467D8-8A7A-1763-C2D9-0B319C0604E5}"/>
              </a:ext>
            </a:extLst>
          </p:cNvPr>
          <p:cNvPicPr>
            <a:picLocks noChangeAspect="1"/>
          </p:cNvPicPr>
          <p:nvPr/>
        </p:nvPicPr>
        <p:blipFill>
          <a:blip r:embed="rId10"/>
          <a:srcRect l="12213" b="29889"/>
          <a:stretch/>
        </p:blipFill>
        <p:spPr>
          <a:xfrm>
            <a:off x="5608890" y="3040273"/>
            <a:ext cx="1098230" cy="1669763"/>
          </a:xfrm>
          <a:prstGeom prst="rect">
            <a:avLst/>
          </a:prstGeom>
        </p:spPr>
      </p:pic>
      <p:pic>
        <p:nvPicPr>
          <p:cNvPr id="33" name="Imagen 32">
            <a:extLst>
              <a:ext uri="{FF2B5EF4-FFF2-40B4-BE49-F238E27FC236}">
                <a16:creationId xmlns:a16="http://schemas.microsoft.com/office/drawing/2014/main" id="{F3E61B3A-32FB-605B-7905-DF3F55329B60}"/>
              </a:ext>
            </a:extLst>
          </p:cNvPr>
          <p:cNvPicPr>
            <a:picLocks noChangeAspect="1"/>
          </p:cNvPicPr>
          <p:nvPr/>
        </p:nvPicPr>
        <p:blipFill>
          <a:blip r:embed="rId11"/>
          <a:stretch>
            <a:fillRect/>
          </a:stretch>
        </p:blipFill>
        <p:spPr>
          <a:xfrm>
            <a:off x="6762253" y="3047198"/>
            <a:ext cx="1044119" cy="1692462"/>
          </a:xfrm>
          <a:prstGeom prst="rect">
            <a:avLst/>
          </a:prstGeom>
        </p:spPr>
      </p:pic>
      <p:pic>
        <p:nvPicPr>
          <p:cNvPr id="36" name="Imagen 35">
            <a:extLst>
              <a:ext uri="{FF2B5EF4-FFF2-40B4-BE49-F238E27FC236}">
                <a16:creationId xmlns:a16="http://schemas.microsoft.com/office/drawing/2014/main" id="{3AE53039-A1C3-39E0-CA0F-52F1627D2845}"/>
              </a:ext>
            </a:extLst>
          </p:cNvPr>
          <p:cNvPicPr>
            <a:picLocks noChangeAspect="1"/>
          </p:cNvPicPr>
          <p:nvPr/>
        </p:nvPicPr>
        <p:blipFill>
          <a:blip r:embed="rId12"/>
          <a:stretch>
            <a:fillRect/>
          </a:stretch>
        </p:blipFill>
        <p:spPr>
          <a:xfrm>
            <a:off x="6788903" y="560528"/>
            <a:ext cx="2095348" cy="1178060"/>
          </a:xfrm>
          <a:prstGeom prst="rect">
            <a:avLst/>
          </a:prstGeom>
        </p:spPr>
      </p:pic>
      <p:pic>
        <p:nvPicPr>
          <p:cNvPr id="38" name="Imagen 37">
            <a:extLst>
              <a:ext uri="{FF2B5EF4-FFF2-40B4-BE49-F238E27FC236}">
                <a16:creationId xmlns:a16="http://schemas.microsoft.com/office/drawing/2014/main" id="{663D48E1-9E1D-0772-93B0-BEC049D75F38}"/>
              </a:ext>
            </a:extLst>
          </p:cNvPr>
          <p:cNvPicPr>
            <a:picLocks noChangeAspect="1"/>
          </p:cNvPicPr>
          <p:nvPr/>
        </p:nvPicPr>
        <p:blipFill>
          <a:blip r:embed="rId13"/>
          <a:srcRect t="13030" b="11257"/>
          <a:stretch/>
        </p:blipFill>
        <p:spPr>
          <a:xfrm>
            <a:off x="7846795" y="3035848"/>
            <a:ext cx="1256783" cy="1692463"/>
          </a:xfrm>
          <a:prstGeom prst="rect">
            <a:avLst/>
          </a:prstGeom>
        </p:spPr>
      </p:pic>
      <p:pic>
        <p:nvPicPr>
          <p:cNvPr id="40" name="Imagen 39">
            <a:extLst>
              <a:ext uri="{FF2B5EF4-FFF2-40B4-BE49-F238E27FC236}">
                <a16:creationId xmlns:a16="http://schemas.microsoft.com/office/drawing/2014/main" id="{203EB769-32AC-3A82-170B-EF5457C33785}"/>
              </a:ext>
            </a:extLst>
          </p:cNvPr>
          <p:cNvPicPr>
            <a:picLocks noChangeAspect="1"/>
          </p:cNvPicPr>
          <p:nvPr/>
        </p:nvPicPr>
        <p:blipFill>
          <a:blip r:embed="rId14"/>
          <a:srcRect t="25595"/>
          <a:stretch/>
        </p:blipFill>
        <p:spPr>
          <a:xfrm>
            <a:off x="4572000" y="1815465"/>
            <a:ext cx="2364172" cy="1159604"/>
          </a:xfrm>
          <a:prstGeom prst="rect">
            <a:avLst/>
          </a:prstGeom>
        </p:spPr>
      </p:pic>
      <p:pic>
        <p:nvPicPr>
          <p:cNvPr id="42" name="Imagen 41">
            <a:extLst>
              <a:ext uri="{FF2B5EF4-FFF2-40B4-BE49-F238E27FC236}">
                <a16:creationId xmlns:a16="http://schemas.microsoft.com/office/drawing/2014/main" id="{79FC1678-8AA4-1ED3-7BBC-0689DD2A3458}"/>
              </a:ext>
            </a:extLst>
          </p:cNvPr>
          <p:cNvPicPr>
            <a:picLocks noChangeAspect="1"/>
          </p:cNvPicPr>
          <p:nvPr/>
        </p:nvPicPr>
        <p:blipFill>
          <a:blip r:embed="rId15"/>
          <a:stretch>
            <a:fillRect/>
          </a:stretch>
        </p:blipFill>
        <p:spPr>
          <a:xfrm rot="5400000">
            <a:off x="7442422" y="1359760"/>
            <a:ext cx="1159604" cy="2061517"/>
          </a:xfrm>
          <a:prstGeom prst="rect">
            <a:avLst/>
          </a:prstGeom>
        </p:spPr>
      </p:pic>
    </p:spTree>
    <p:extLst>
      <p:ext uri="{BB962C8B-B14F-4D97-AF65-F5344CB8AC3E}">
        <p14:creationId xmlns:p14="http://schemas.microsoft.com/office/powerpoint/2010/main" val="2434611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3113" y="467811"/>
            <a:ext cx="2466161" cy="68669"/>
          </a:xfrm>
        </p:spPr>
        <p:txBody>
          <a:bodyPr>
            <a:normAutofit fontScale="90000"/>
          </a:bodyPr>
          <a:lstStyle/>
          <a:p>
            <a:r>
              <a:rPr lang="es-CO" sz="1350" dirty="0"/>
              <a:t>       </a:t>
            </a:r>
            <a:r>
              <a:rPr lang="es-CO" sz="1200" b="1" dirty="0"/>
              <a:t>INSTITUCION EDUCATIVA DOMINGO IRURITA</a:t>
            </a:r>
            <a:endParaRPr lang="es-CO" sz="1350" b="1" dirty="0"/>
          </a:p>
        </p:txBody>
      </p:sp>
      <p:sp>
        <p:nvSpPr>
          <p:cNvPr id="3" name="Subtítulo 2"/>
          <p:cNvSpPr>
            <a:spLocks noGrp="1"/>
          </p:cNvSpPr>
          <p:nvPr>
            <p:ph type="subTitle" idx="1"/>
          </p:nvPr>
        </p:nvSpPr>
        <p:spPr>
          <a:xfrm>
            <a:off x="2863605" y="629395"/>
            <a:ext cx="2979738" cy="376919"/>
          </a:xfrm>
        </p:spPr>
        <p:txBody>
          <a:bodyPr>
            <a:normAutofit/>
          </a:bodyPr>
          <a:lstStyle/>
          <a:p>
            <a:pPr algn="ctr"/>
            <a:r>
              <a:rPr lang="es-CO" sz="900" b="1" dirty="0"/>
              <a:t>INFORME DE GESTIÓN CONVENIOS Y/O DONACIONES 2024</a:t>
            </a:r>
          </a:p>
        </p:txBody>
      </p:sp>
      <p:pic>
        <p:nvPicPr>
          <p:cNvPr id="4" name="Imagen 3"/>
          <p:cNvPicPr>
            <a:picLocks noChangeAspect="1"/>
          </p:cNvPicPr>
          <p:nvPr/>
        </p:nvPicPr>
        <p:blipFill>
          <a:blip r:embed="rId2"/>
          <a:stretch>
            <a:fillRect/>
          </a:stretch>
        </p:blipFill>
        <p:spPr>
          <a:xfrm>
            <a:off x="3540085" y="311951"/>
            <a:ext cx="2466161" cy="346502"/>
          </a:xfrm>
          <a:prstGeom prst="rect">
            <a:avLst/>
          </a:prstGeom>
        </p:spPr>
      </p:pic>
      <p:sp>
        <p:nvSpPr>
          <p:cNvPr id="26" name="Subtítulo 2"/>
          <p:cNvSpPr txBox="1"/>
          <p:nvPr/>
        </p:nvSpPr>
        <p:spPr>
          <a:xfrm>
            <a:off x="453317" y="1779438"/>
            <a:ext cx="3430747" cy="515673"/>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900" b="1" dirty="0">
                <a:solidFill>
                  <a:schemeClr val="tx1"/>
                </a:solidFill>
              </a:rPr>
              <a:t>- 23 COMPUTADORES USADOS DONADOS POR LA UNIVERSIDAD NACIONAL</a:t>
            </a:r>
          </a:p>
        </p:txBody>
      </p:sp>
      <p:sp>
        <p:nvSpPr>
          <p:cNvPr id="6" name="Subtítulo 2">
            <a:extLst>
              <a:ext uri="{FF2B5EF4-FFF2-40B4-BE49-F238E27FC236}">
                <a16:creationId xmlns:a16="http://schemas.microsoft.com/office/drawing/2014/main" id="{5F749B76-F2F2-FA80-2E1B-E4C2105D85AA}"/>
              </a:ext>
            </a:extLst>
          </p:cNvPr>
          <p:cNvSpPr txBox="1">
            <a:spLocks/>
          </p:cNvSpPr>
          <p:nvPr/>
        </p:nvSpPr>
        <p:spPr>
          <a:xfrm>
            <a:off x="516341" y="1223862"/>
            <a:ext cx="2979738" cy="376919"/>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900" b="1" dirty="0">
                <a:solidFill>
                  <a:schemeClr val="tx1"/>
                </a:solidFill>
              </a:rPr>
              <a:t>-  INTERNET GRATUITO SUMINISTRADO POR CELSIA PARA LAS 4 SEDES </a:t>
            </a:r>
          </a:p>
        </p:txBody>
      </p:sp>
      <p:sp>
        <p:nvSpPr>
          <p:cNvPr id="7" name="Subtítulo 2">
            <a:extLst>
              <a:ext uri="{FF2B5EF4-FFF2-40B4-BE49-F238E27FC236}">
                <a16:creationId xmlns:a16="http://schemas.microsoft.com/office/drawing/2014/main" id="{F17954A4-5E25-6749-57B3-2F6FC74EAEA9}"/>
              </a:ext>
            </a:extLst>
          </p:cNvPr>
          <p:cNvSpPr txBox="1"/>
          <p:nvPr/>
        </p:nvSpPr>
        <p:spPr>
          <a:xfrm>
            <a:off x="372904" y="2352370"/>
            <a:ext cx="2490701" cy="258013"/>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endParaRPr lang="es-CO" sz="675" b="1" dirty="0">
              <a:solidFill>
                <a:schemeClr val="tx1"/>
              </a:solidFill>
            </a:endParaRPr>
          </a:p>
        </p:txBody>
      </p:sp>
      <p:sp>
        <p:nvSpPr>
          <p:cNvPr id="9" name="Subtítulo 2">
            <a:extLst>
              <a:ext uri="{FF2B5EF4-FFF2-40B4-BE49-F238E27FC236}">
                <a16:creationId xmlns:a16="http://schemas.microsoft.com/office/drawing/2014/main" id="{D54CA889-1B7C-BAEE-CBE2-44B29979EDB2}"/>
              </a:ext>
            </a:extLst>
          </p:cNvPr>
          <p:cNvSpPr txBox="1"/>
          <p:nvPr/>
        </p:nvSpPr>
        <p:spPr>
          <a:xfrm>
            <a:off x="477456" y="2350778"/>
            <a:ext cx="3430747" cy="515673"/>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900" b="1" dirty="0">
                <a:solidFill>
                  <a:schemeClr val="tx1"/>
                </a:solidFill>
              </a:rPr>
              <a:t>- 3 COMPUTADORES USADOS DONADOS POR  EL CIAT (CENTRO INTERNACIONAL DE AGRICULTURA TROPICAL</a:t>
            </a:r>
          </a:p>
        </p:txBody>
      </p:sp>
      <p:sp>
        <p:nvSpPr>
          <p:cNvPr id="10" name="Subtítulo 2">
            <a:extLst>
              <a:ext uri="{FF2B5EF4-FFF2-40B4-BE49-F238E27FC236}">
                <a16:creationId xmlns:a16="http://schemas.microsoft.com/office/drawing/2014/main" id="{B79611B4-563E-C6A8-1748-216E38975EFC}"/>
              </a:ext>
            </a:extLst>
          </p:cNvPr>
          <p:cNvSpPr txBox="1"/>
          <p:nvPr/>
        </p:nvSpPr>
        <p:spPr>
          <a:xfrm>
            <a:off x="453317" y="2966730"/>
            <a:ext cx="3430747" cy="515673"/>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900" b="1" dirty="0">
                <a:solidFill>
                  <a:schemeClr val="tx1"/>
                </a:solidFill>
              </a:rPr>
              <a:t>- 27 COMPUTADORES USADOS DONADOS POR  LA UNIVERSIDAD PONTIFICIA BOLIVARIANA</a:t>
            </a:r>
          </a:p>
        </p:txBody>
      </p:sp>
      <p:sp>
        <p:nvSpPr>
          <p:cNvPr id="12" name="Subtítulo 2">
            <a:extLst>
              <a:ext uri="{FF2B5EF4-FFF2-40B4-BE49-F238E27FC236}">
                <a16:creationId xmlns:a16="http://schemas.microsoft.com/office/drawing/2014/main" id="{E3D5A8DE-C9AD-B649-B7D6-EBFE5F42B109}"/>
              </a:ext>
            </a:extLst>
          </p:cNvPr>
          <p:cNvSpPr txBox="1"/>
          <p:nvPr/>
        </p:nvSpPr>
        <p:spPr>
          <a:xfrm>
            <a:off x="516341" y="3580914"/>
            <a:ext cx="3430747" cy="515673"/>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900" b="1" dirty="0">
                <a:solidFill>
                  <a:schemeClr val="tx1"/>
                </a:solidFill>
              </a:rPr>
              <a:t>- 113 PUPITRES USADOS DONADOS POR  LA UNIVERSIDAD ANTONIO NARIÑO</a:t>
            </a:r>
          </a:p>
        </p:txBody>
      </p:sp>
      <p:sp>
        <p:nvSpPr>
          <p:cNvPr id="14" name="Subtítulo 2">
            <a:extLst>
              <a:ext uri="{FF2B5EF4-FFF2-40B4-BE49-F238E27FC236}">
                <a16:creationId xmlns:a16="http://schemas.microsoft.com/office/drawing/2014/main" id="{4CD35310-0FC6-768F-85EB-28807CD4F6C2}"/>
              </a:ext>
            </a:extLst>
          </p:cNvPr>
          <p:cNvSpPr txBox="1"/>
          <p:nvPr/>
        </p:nvSpPr>
        <p:spPr>
          <a:xfrm>
            <a:off x="516341" y="4154764"/>
            <a:ext cx="3430747" cy="515673"/>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900" b="1" dirty="0">
                <a:solidFill>
                  <a:schemeClr val="tx1"/>
                </a:solidFill>
              </a:rPr>
              <a:t>- ESCRITORIOS, MESAS Y SILLAS DE OFICINA USADOS DONADOS POR LA UNIVERSIDAD NACIONAL</a:t>
            </a:r>
          </a:p>
        </p:txBody>
      </p:sp>
      <p:sp>
        <p:nvSpPr>
          <p:cNvPr id="15" name="Subtítulo 2">
            <a:extLst>
              <a:ext uri="{FF2B5EF4-FFF2-40B4-BE49-F238E27FC236}">
                <a16:creationId xmlns:a16="http://schemas.microsoft.com/office/drawing/2014/main" id="{433F33AF-DC8A-C9EA-7378-DF0DD7147E77}"/>
              </a:ext>
            </a:extLst>
          </p:cNvPr>
          <p:cNvSpPr txBox="1"/>
          <p:nvPr/>
        </p:nvSpPr>
        <p:spPr>
          <a:xfrm>
            <a:off x="5196914" y="1223862"/>
            <a:ext cx="2250747" cy="275926"/>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900" b="1" dirty="0">
                <a:solidFill>
                  <a:schemeClr val="tx1"/>
                </a:solidFill>
              </a:rPr>
              <a:t>- CONVENIO CON EL INSTITUTO IDEC </a:t>
            </a:r>
          </a:p>
          <a:p>
            <a:pPr algn="l"/>
            <a:endParaRPr lang="es-CO" sz="900" b="1" dirty="0">
              <a:solidFill>
                <a:schemeClr val="tx1"/>
              </a:solidFill>
            </a:endParaRPr>
          </a:p>
        </p:txBody>
      </p:sp>
      <p:sp>
        <p:nvSpPr>
          <p:cNvPr id="19" name="Subtítulo 2">
            <a:extLst>
              <a:ext uri="{FF2B5EF4-FFF2-40B4-BE49-F238E27FC236}">
                <a16:creationId xmlns:a16="http://schemas.microsoft.com/office/drawing/2014/main" id="{9D54D81C-7906-0B9F-B898-338BAB1372C0}"/>
              </a:ext>
            </a:extLst>
          </p:cNvPr>
          <p:cNvSpPr txBox="1"/>
          <p:nvPr/>
        </p:nvSpPr>
        <p:spPr>
          <a:xfrm>
            <a:off x="5225223" y="1669827"/>
            <a:ext cx="2250747" cy="275926"/>
          </a:xfrm>
          <a:prstGeom prst="rect">
            <a:avLst/>
          </a:prstGeom>
        </p:spPr>
        <p:txBody>
          <a:bodyPr vert="horz" lIns="68580" tIns="34290" rIns="68580" bIns="34290" rtlCol="0" anchor="t">
            <a:normAutofit fontScale="92500" lnSpcReduction="20000"/>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900" b="1" dirty="0">
                <a:solidFill>
                  <a:schemeClr val="tx1"/>
                </a:solidFill>
              </a:rPr>
              <a:t>- CONVENIO CON LA INSTITUCION LAURA VERGARA</a:t>
            </a:r>
          </a:p>
          <a:p>
            <a:pPr algn="l"/>
            <a:endParaRPr lang="es-CO" sz="900" b="1" dirty="0">
              <a:solidFill>
                <a:schemeClr val="tx1"/>
              </a:solidFill>
            </a:endParaRPr>
          </a:p>
        </p:txBody>
      </p:sp>
      <p:sp>
        <p:nvSpPr>
          <p:cNvPr id="20" name="Subtítulo 2">
            <a:extLst>
              <a:ext uri="{FF2B5EF4-FFF2-40B4-BE49-F238E27FC236}">
                <a16:creationId xmlns:a16="http://schemas.microsoft.com/office/drawing/2014/main" id="{01DD3377-05DA-5852-13EE-CD264CCE2A77}"/>
              </a:ext>
            </a:extLst>
          </p:cNvPr>
          <p:cNvSpPr txBox="1"/>
          <p:nvPr/>
        </p:nvSpPr>
        <p:spPr>
          <a:xfrm>
            <a:off x="5259938" y="2212815"/>
            <a:ext cx="2250747" cy="275926"/>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900" b="1" dirty="0">
                <a:solidFill>
                  <a:schemeClr val="tx1"/>
                </a:solidFill>
              </a:rPr>
              <a:t>- CONVENIO WORDS MARKER SAS</a:t>
            </a:r>
          </a:p>
          <a:p>
            <a:pPr algn="l"/>
            <a:endParaRPr lang="es-CO" sz="900" b="1" dirty="0">
              <a:solidFill>
                <a:schemeClr val="tx1"/>
              </a:solidFill>
            </a:endParaRPr>
          </a:p>
        </p:txBody>
      </p:sp>
      <p:sp>
        <p:nvSpPr>
          <p:cNvPr id="8" name="Subtítulo 2">
            <a:extLst>
              <a:ext uri="{FF2B5EF4-FFF2-40B4-BE49-F238E27FC236}">
                <a16:creationId xmlns:a16="http://schemas.microsoft.com/office/drawing/2014/main" id="{D864593C-6D5C-E79F-57A1-CDBC3F47F370}"/>
              </a:ext>
            </a:extLst>
          </p:cNvPr>
          <p:cNvSpPr txBox="1"/>
          <p:nvPr/>
        </p:nvSpPr>
        <p:spPr>
          <a:xfrm>
            <a:off x="5225222" y="2690804"/>
            <a:ext cx="2250747" cy="275926"/>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900" b="1" dirty="0">
                <a:solidFill>
                  <a:schemeClr val="tx1"/>
                </a:solidFill>
              </a:rPr>
              <a:t>- CONVENIO FUNDACION FITEG (ROBOTICA)</a:t>
            </a:r>
          </a:p>
          <a:p>
            <a:pPr algn="l"/>
            <a:endParaRPr lang="es-CO" sz="900" b="1" dirty="0">
              <a:solidFill>
                <a:schemeClr val="tx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72C9D-0448-F5FB-F263-8D9C78790BB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C19D2DD-9098-B876-74CB-1716F12AAE9D}"/>
              </a:ext>
            </a:extLst>
          </p:cNvPr>
          <p:cNvSpPr>
            <a:spLocks noGrp="1"/>
          </p:cNvSpPr>
          <p:nvPr>
            <p:ph type="ctrTitle"/>
          </p:nvPr>
        </p:nvSpPr>
        <p:spPr>
          <a:xfrm>
            <a:off x="-173113" y="467811"/>
            <a:ext cx="2466161" cy="68669"/>
          </a:xfrm>
        </p:spPr>
        <p:txBody>
          <a:bodyPr>
            <a:normAutofit fontScale="90000"/>
          </a:bodyPr>
          <a:lstStyle/>
          <a:p>
            <a:r>
              <a:rPr lang="es-CO" sz="1350" dirty="0"/>
              <a:t>       </a:t>
            </a:r>
            <a:r>
              <a:rPr lang="es-CO" sz="1200" b="1" dirty="0"/>
              <a:t>SEDE MARIA AUXILIADORA</a:t>
            </a:r>
            <a:endParaRPr lang="es-CO" sz="1350" b="1" dirty="0"/>
          </a:p>
        </p:txBody>
      </p:sp>
      <p:sp>
        <p:nvSpPr>
          <p:cNvPr id="3" name="Subtítulo 2">
            <a:extLst>
              <a:ext uri="{FF2B5EF4-FFF2-40B4-BE49-F238E27FC236}">
                <a16:creationId xmlns:a16="http://schemas.microsoft.com/office/drawing/2014/main" id="{115E5974-E4CE-A46C-84E2-3ED66DC2FA94}"/>
              </a:ext>
            </a:extLst>
          </p:cNvPr>
          <p:cNvSpPr>
            <a:spLocks noGrp="1"/>
          </p:cNvSpPr>
          <p:nvPr>
            <p:ph type="subTitle" idx="1"/>
          </p:nvPr>
        </p:nvSpPr>
        <p:spPr>
          <a:xfrm>
            <a:off x="2575880" y="203207"/>
            <a:ext cx="2979738" cy="376919"/>
          </a:xfrm>
        </p:spPr>
        <p:txBody>
          <a:bodyPr>
            <a:normAutofit fontScale="92500" lnSpcReduction="20000"/>
          </a:bodyPr>
          <a:lstStyle/>
          <a:p>
            <a:pPr algn="ctr"/>
            <a:r>
              <a:rPr lang="es-CO" sz="900" b="1" dirty="0"/>
              <a:t>INSTALACION DE INTERNET GRATUITO CELSIA Y ACONDICONAMIENTO NUEVA  SALA DE SISTEMAS CON DONACION DE COMPUTADORES UNIVERSIDAD NACIONAL</a:t>
            </a:r>
          </a:p>
        </p:txBody>
      </p:sp>
      <p:pic>
        <p:nvPicPr>
          <p:cNvPr id="4" name="Imagen 3">
            <a:extLst>
              <a:ext uri="{FF2B5EF4-FFF2-40B4-BE49-F238E27FC236}">
                <a16:creationId xmlns:a16="http://schemas.microsoft.com/office/drawing/2014/main" id="{FF9F577C-31FF-E241-A653-A16C3507D2DA}"/>
              </a:ext>
            </a:extLst>
          </p:cNvPr>
          <p:cNvPicPr>
            <a:picLocks noChangeAspect="1"/>
          </p:cNvPicPr>
          <p:nvPr/>
        </p:nvPicPr>
        <p:blipFill>
          <a:blip r:embed="rId2"/>
          <a:stretch>
            <a:fillRect/>
          </a:stretch>
        </p:blipFill>
        <p:spPr>
          <a:xfrm>
            <a:off x="3540085" y="311951"/>
            <a:ext cx="2466161" cy="346502"/>
          </a:xfrm>
          <a:prstGeom prst="rect">
            <a:avLst/>
          </a:prstGeom>
        </p:spPr>
      </p:pic>
      <p:pic>
        <p:nvPicPr>
          <p:cNvPr id="5" name="Imagen 4">
            <a:extLst>
              <a:ext uri="{FF2B5EF4-FFF2-40B4-BE49-F238E27FC236}">
                <a16:creationId xmlns:a16="http://schemas.microsoft.com/office/drawing/2014/main" id="{683D7756-7985-C790-BA1A-06780A4C471B}"/>
              </a:ext>
            </a:extLst>
          </p:cNvPr>
          <p:cNvPicPr>
            <a:picLocks noChangeAspect="1"/>
          </p:cNvPicPr>
          <p:nvPr/>
        </p:nvPicPr>
        <p:blipFill>
          <a:blip r:embed="rId3"/>
          <a:stretch>
            <a:fillRect/>
          </a:stretch>
        </p:blipFill>
        <p:spPr>
          <a:xfrm>
            <a:off x="-619568" y="1546111"/>
            <a:ext cx="5825233" cy="1239119"/>
          </a:xfrm>
          <a:prstGeom prst="rect">
            <a:avLst/>
          </a:prstGeom>
        </p:spPr>
      </p:pic>
      <p:sp>
        <p:nvSpPr>
          <p:cNvPr id="16" name="Subtítulo 2">
            <a:extLst>
              <a:ext uri="{FF2B5EF4-FFF2-40B4-BE49-F238E27FC236}">
                <a16:creationId xmlns:a16="http://schemas.microsoft.com/office/drawing/2014/main" id="{57CD0C12-9D38-5EBF-67FC-AC50D5144930}"/>
              </a:ext>
            </a:extLst>
          </p:cNvPr>
          <p:cNvSpPr txBox="1"/>
          <p:nvPr/>
        </p:nvSpPr>
        <p:spPr>
          <a:xfrm>
            <a:off x="1161398" y="467810"/>
            <a:ext cx="684494" cy="301311"/>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r>
              <a:rPr lang="es-CO" sz="900" b="1" dirty="0">
                <a:solidFill>
                  <a:schemeClr val="tx1"/>
                </a:solidFill>
              </a:rPr>
              <a:t>antes</a:t>
            </a:r>
          </a:p>
        </p:txBody>
      </p:sp>
      <p:sp>
        <p:nvSpPr>
          <p:cNvPr id="17" name="Subtítulo 2">
            <a:extLst>
              <a:ext uri="{FF2B5EF4-FFF2-40B4-BE49-F238E27FC236}">
                <a16:creationId xmlns:a16="http://schemas.microsoft.com/office/drawing/2014/main" id="{CF7F8494-3795-5F89-9D8E-E74C8A5F9E41}"/>
              </a:ext>
            </a:extLst>
          </p:cNvPr>
          <p:cNvSpPr txBox="1"/>
          <p:nvPr/>
        </p:nvSpPr>
        <p:spPr>
          <a:xfrm>
            <a:off x="6947123" y="223939"/>
            <a:ext cx="567628" cy="243872"/>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750" b="1" dirty="0">
                <a:solidFill>
                  <a:schemeClr val="tx1"/>
                </a:solidFill>
              </a:rPr>
              <a:t>después</a:t>
            </a:r>
            <a:endParaRPr lang="es-ES" altLang="es-CO" sz="750" b="1" dirty="0">
              <a:solidFill>
                <a:schemeClr val="tx1"/>
              </a:solidFill>
            </a:endParaRPr>
          </a:p>
        </p:txBody>
      </p:sp>
      <p:sp>
        <p:nvSpPr>
          <p:cNvPr id="26" name="Subtítulo 2">
            <a:extLst>
              <a:ext uri="{FF2B5EF4-FFF2-40B4-BE49-F238E27FC236}">
                <a16:creationId xmlns:a16="http://schemas.microsoft.com/office/drawing/2014/main" id="{0391BB67-1CEA-DAB5-62B9-7D1405E34ADB}"/>
              </a:ext>
            </a:extLst>
          </p:cNvPr>
          <p:cNvSpPr txBox="1"/>
          <p:nvPr/>
        </p:nvSpPr>
        <p:spPr>
          <a:xfrm>
            <a:off x="6168021" y="4751836"/>
            <a:ext cx="2490701" cy="258013"/>
          </a:xfrm>
          <a:prstGeom prst="rect">
            <a:avLst/>
          </a:prstGeom>
        </p:spPr>
        <p:txBody>
          <a:bodyPr vert="horz" lIns="68580" tIns="34290" rIns="68580" bIns="34290" rtlCol="0" anchor="t">
            <a:normAutofit lnSpcReduction="10000"/>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675" b="1" dirty="0">
                <a:solidFill>
                  <a:schemeClr val="tx1"/>
                </a:solidFill>
              </a:rPr>
              <a:t>* 23 COMPUTADORES USADOS DONADOS POR LA UNIVERSIDAD NACIONAL</a:t>
            </a:r>
          </a:p>
        </p:txBody>
      </p:sp>
      <p:pic>
        <p:nvPicPr>
          <p:cNvPr id="8" name="Imagen 7">
            <a:extLst>
              <a:ext uri="{FF2B5EF4-FFF2-40B4-BE49-F238E27FC236}">
                <a16:creationId xmlns:a16="http://schemas.microsoft.com/office/drawing/2014/main" id="{35C72CA7-F252-4CCF-E0F2-829A6D60F724}"/>
              </a:ext>
            </a:extLst>
          </p:cNvPr>
          <p:cNvPicPr>
            <a:picLocks noChangeAspect="1"/>
          </p:cNvPicPr>
          <p:nvPr/>
        </p:nvPicPr>
        <p:blipFill>
          <a:blip r:embed="rId4"/>
          <a:stretch>
            <a:fillRect/>
          </a:stretch>
        </p:blipFill>
        <p:spPr>
          <a:xfrm>
            <a:off x="5499220" y="391665"/>
            <a:ext cx="3570005" cy="1999021"/>
          </a:xfrm>
          <a:prstGeom prst="rect">
            <a:avLst/>
          </a:prstGeom>
        </p:spPr>
      </p:pic>
      <p:pic>
        <p:nvPicPr>
          <p:cNvPr id="11" name="Imagen 10">
            <a:extLst>
              <a:ext uri="{FF2B5EF4-FFF2-40B4-BE49-F238E27FC236}">
                <a16:creationId xmlns:a16="http://schemas.microsoft.com/office/drawing/2014/main" id="{8929928B-66BA-BD8B-F3DE-24F828166DC8}"/>
              </a:ext>
            </a:extLst>
          </p:cNvPr>
          <p:cNvPicPr>
            <a:picLocks noChangeAspect="1"/>
          </p:cNvPicPr>
          <p:nvPr/>
        </p:nvPicPr>
        <p:blipFill>
          <a:blip r:embed="rId5"/>
          <a:stretch>
            <a:fillRect/>
          </a:stretch>
        </p:blipFill>
        <p:spPr>
          <a:xfrm>
            <a:off x="5499220" y="2456135"/>
            <a:ext cx="3570005" cy="1999020"/>
          </a:xfrm>
          <a:prstGeom prst="rect">
            <a:avLst/>
          </a:prstGeom>
        </p:spPr>
      </p:pic>
      <p:sp>
        <p:nvSpPr>
          <p:cNvPr id="13" name="Subtítulo 2">
            <a:extLst>
              <a:ext uri="{FF2B5EF4-FFF2-40B4-BE49-F238E27FC236}">
                <a16:creationId xmlns:a16="http://schemas.microsoft.com/office/drawing/2014/main" id="{32E38FE2-FF75-8ACC-9324-8546FEAA0AB4}"/>
              </a:ext>
            </a:extLst>
          </p:cNvPr>
          <p:cNvSpPr txBox="1"/>
          <p:nvPr/>
        </p:nvSpPr>
        <p:spPr>
          <a:xfrm>
            <a:off x="6168022" y="4582040"/>
            <a:ext cx="2490701" cy="258013"/>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675" b="1" dirty="0">
                <a:solidFill>
                  <a:schemeClr val="tx1"/>
                </a:solidFill>
              </a:rPr>
              <a:t>* INTERNET GRATUITO SUMINISTRADO POR CELSIA</a:t>
            </a:r>
          </a:p>
        </p:txBody>
      </p:sp>
      <p:pic>
        <p:nvPicPr>
          <p:cNvPr id="18" name="Imagen 17">
            <a:extLst>
              <a:ext uri="{FF2B5EF4-FFF2-40B4-BE49-F238E27FC236}">
                <a16:creationId xmlns:a16="http://schemas.microsoft.com/office/drawing/2014/main" id="{E4CDCA76-1E8A-3E74-DE25-1C49F26F3792}"/>
              </a:ext>
            </a:extLst>
          </p:cNvPr>
          <p:cNvPicPr>
            <a:picLocks noChangeAspect="1"/>
          </p:cNvPicPr>
          <p:nvPr/>
        </p:nvPicPr>
        <p:blipFill>
          <a:blip r:embed="rId6"/>
          <a:stretch>
            <a:fillRect/>
          </a:stretch>
        </p:blipFill>
        <p:spPr>
          <a:xfrm>
            <a:off x="74776" y="689076"/>
            <a:ext cx="1566947" cy="1959234"/>
          </a:xfrm>
          <a:prstGeom prst="rect">
            <a:avLst/>
          </a:prstGeom>
        </p:spPr>
      </p:pic>
      <p:pic>
        <p:nvPicPr>
          <p:cNvPr id="21" name="Imagen 20">
            <a:extLst>
              <a:ext uri="{FF2B5EF4-FFF2-40B4-BE49-F238E27FC236}">
                <a16:creationId xmlns:a16="http://schemas.microsoft.com/office/drawing/2014/main" id="{73C16638-818B-EC2A-1F2C-28733700DAF2}"/>
              </a:ext>
            </a:extLst>
          </p:cNvPr>
          <p:cNvPicPr>
            <a:picLocks noChangeAspect="1"/>
          </p:cNvPicPr>
          <p:nvPr/>
        </p:nvPicPr>
        <p:blipFill>
          <a:blip r:embed="rId7"/>
          <a:stretch>
            <a:fillRect/>
          </a:stretch>
        </p:blipFill>
        <p:spPr>
          <a:xfrm>
            <a:off x="1732579" y="689077"/>
            <a:ext cx="1686602" cy="1939610"/>
          </a:xfrm>
          <a:prstGeom prst="rect">
            <a:avLst/>
          </a:prstGeom>
        </p:spPr>
      </p:pic>
      <p:pic>
        <p:nvPicPr>
          <p:cNvPr id="23" name="Imagen 22">
            <a:extLst>
              <a:ext uri="{FF2B5EF4-FFF2-40B4-BE49-F238E27FC236}">
                <a16:creationId xmlns:a16="http://schemas.microsoft.com/office/drawing/2014/main" id="{9E32DC31-A086-68B8-C2CD-18508AC8C413}"/>
              </a:ext>
            </a:extLst>
          </p:cNvPr>
          <p:cNvPicPr>
            <a:picLocks noChangeAspect="1"/>
          </p:cNvPicPr>
          <p:nvPr/>
        </p:nvPicPr>
        <p:blipFill>
          <a:blip r:embed="rId8"/>
          <a:stretch>
            <a:fillRect/>
          </a:stretch>
        </p:blipFill>
        <p:spPr>
          <a:xfrm>
            <a:off x="74776" y="2737636"/>
            <a:ext cx="2952985" cy="1789213"/>
          </a:xfrm>
          <a:prstGeom prst="rect">
            <a:avLst/>
          </a:prstGeom>
        </p:spPr>
      </p:pic>
      <p:pic>
        <p:nvPicPr>
          <p:cNvPr id="27" name="Imagen 26">
            <a:extLst>
              <a:ext uri="{FF2B5EF4-FFF2-40B4-BE49-F238E27FC236}">
                <a16:creationId xmlns:a16="http://schemas.microsoft.com/office/drawing/2014/main" id="{C4B5C659-A818-691D-D7D5-BC38A7ADE700}"/>
              </a:ext>
            </a:extLst>
          </p:cNvPr>
          <p:cNvPicPr>
            <a:picLocks noChangeAspect="1"/>
          </p:cNvPicPr>
          <p:nvPr/>
        </p:nvPicPr>
        <p:blipFill>
          <a:blip r:embed="rId9"/>
          <a:stretch>
            <a:fillRect/>
          </a:stretch>
        </p:blipFill>
        <p:spPr>
          <a:xfrm>
            <a:off x="3510037" y="688871"/>
            <a:ext cx="1777422" cy="2178284"/>
          </a:xfrm>
          <a:prstGeom prst="rect">
            <a:avLst/>
          </a:prstGeom>
        </p:spPr>
      </p:pic>
      <p:pic>
        <p:nvPicPr>
          <p:cNvPr id="29" name="Imagen 28">
            <a:extLst>
              <a:ext uri="{FF2B5EF4-FFF2-40B4-BE49-F238E27FC236}">
                <a16:creationId xmlns:a16="http://schemas.microsoft.com/office/drawing/2014/main" id="{3903F37F-BA5F-BF94-F87B-101E601D26E5}"/>
              </a:ext>
            </a:extLst>
          </p:cNvPr>
          <p:cNvPicPr>
            <a:picLocks noChangeAspect="1"/>
          </p:cNvPicPr>
          <p:nvPr/>
        </p:nvPicPr>
        <p:blipFill>
          <a:blip r:embed="rId10"/>
          <a:stretch>
            <a:fillRect/>
          </a:stretch>
        </p:blipFill>
        <p:spPr>
          <a:xfrm>
            <a:off x="3101179" y="2958902"/>
            <a:ext cx="2216413" cy="1567947"/>
          </a:xfrm>
          <a:prstGeom prst="rect">
            <a:avLst/>
          </a:prstGeom>
        </p:spPr>
      </p:pic>
    </p:spTree>
    <p:extLst>
      <p:ext uri="{BB962C8B-B14F-4D97-AF65-F5344CB8AC3E}">
        <p14:creationId xmlns:p14="http://schemas.microsoft.com/office/powerpoint/2010/main" val="3645760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82D28-09C1-C054-4CFD-D10E3140DE1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32A6F17-22F6-5F5E-316E-1822B7E30E3C}"/>
              </a:ext>
            </a:extLst>
          </p:cNvPr>
          <p:cNvSpPr>
            <a:spLocks noGrp="1"/>
          </p:cNvSpPr>
          <p:nvPr>
            <p:ph type="ctrTitle"/>
          </p:nvPr>
        </p:nvSpPr>
        <p:spPr>
          <a:xfrm>
            <a:off x="85577" y="290192"/>
            <a:ext cx="2466161" cy="68669"/>
          </a:xfrm>
        </p:spPr>
        <p:txBody>
          <a:bodyPr>
            <a:normAutofit fontScale="90000"/>
          </a:bodyPr>
          <a:lstStyle/>
          <a:p>
            <a:r>
              <a:rPr lang="es-CO" sz="1350" dirty="0"/>
              <a:t>       </a:t>
            </a:r>
            <a:r>
              <a:rPr lang="es-CO" sz="1200" b="1" dirty="0"/>
              <a:t>INSTITUCIÓN EDUCATIVA DOMINGO IRURITA</a:t>
            </a:r>
            <a:endParaRPr lang="es-CO" sz="1350" b="1" dirty="0"/>
          </a:p>
        </p:txBody>
      </p:sp>
      <p:sp>
        <p:nvSpPr>
          <p:cNvPr id="3" name="Subtítulo 2">
            <a:extLst>
              <a:ext uri="{FF2B5EF4-FFF2-40B4-BE49-F238E27FC236}">
                <a16:creationId xmlns:a16="http://schemas.microsoft.com/office/drawing/2014/main" id="{7936ACCF-D1CF-40E2-82FA-F8FA955716B1}"/>
              </a:ext>
            </a:extLst>
          </p:cNvPr>
          <p:cNvSpPr>
            <a:spLocks noGrp="1"/>
          </p:cNvSpPr>
          <p:nvPr>
            <p:ph type="subTitle" idx="1"/>
          </p:nvPr>
        </p:nvSpPr>
        <p:spPr>
          <a:xfrm>
            <a:off x="2704744" y="304644"/>
            <a:ext cx="2979738" cy="376919"/>
          </a:xfrm>
        </p:spPr>
        <p:txBody>
          <a:bodyPr>
            <a:normAutofit/>
          </a:bodyPr>
          <a:lstStyle/>
          <a:p>
            <a:pPr algn="ctr"/>
            <a:r>
              <a:rPr lang="es-CO" sz="900" b="1" dirty="0"/>
              <a:t>ACONDICIONAMIENTO DONACIÓN 3 COMPUTADORES ESCRITORIO DONADOS POR EL CIAT</a:t>
            </a:r>
          </a:p>
        </p:txBody>
      </p:sp>
      <p:pic>
        <p:nvPicPr>
          <p:cNvPr id="5" name="Imagen 4">
            <a:extLst>
              <a:ext uri="{FF2B5EF4-FFF2-40B4-BE49-F238E27FC236}">
                <a16:creationId xmlns:a16="http://schemas.microsoft.com/office/drawing/2014/main" id="{1C6BF1C6-820C-6E20-7FA2-5F45ED9CC87D}"/>
              </a:ext>
            </a:extLst>
          </p:cNvPr>
          <p:cNvPicPr>
            <a:picLocks noChangeAspect="1"/>
          </p:cNvPicPr>
          <p:nvPr/>
        </p:nvPicPr>
        <p:blipFill>
          <a:blip r:embed="rId2"/>
          <a:stretch>
            <a:fillRect/>
          </a:stretch>
        </p:blipFill>
        <p:spPr>
          <a:xfrm>
            <a:off x="-619568" y="1546111"/>
            <a:ext cx="5825233" cy="1239119"/>
          </a:xfrm>
          <a:prstGeom prst="rect">
            <a:avLst/>
          </a:prstGeom>
        </p:spPr>
      </p:pic>
      <p:sp>
        <p:nvSpPr>
          <p:cNvPr id="16" name="Subtítulo 2">
            <a:extLst>
              <a:ext uri="{FF2B5EF4-FFF2-40B4-BE49-F238E27FC236}">
                <a16:creationId xmlns:a16="http://schemas.microsoft.com/office/drawing/2014/main" id="{263CB3EB-04BC-38E8-245E-F8F4BCECC6B3}"/>
              </a:ext>
            </a:extLst>
          </p:cNvPr>
          <p:cNvSpPr txBox="1"/>
          <p:nvPr/>
        </p:nvSpPr>
        <p:spPr>
          <a:xfrm>
            <a:off x="372768" y="765510"/>
            <a:ext cx="1870920" cy="262542"/>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r>
              <a:rPr lang="es-CO" sz="900" b="1" dirty="0">
                <a:solidFill>
                  <a:schemeClr val="tx1"/>
                </a:solidFill>
              </a:rPr>
              <a:t>Coordinación Sede Domingo Irurita</a:t>
            </a:r>
          </a:p>
        </p:txBody>
      </p:sp>
      <p:sp>
        <p:nvSpPr>
          <p:cNvPr id="26" name="Subtítulo 2">
            <a:extLst>
              <a:ext uri="{FF2B5EF4-FFF2-40B4-BE49-F238E27FC236}">
                <a16:creationId xmlns:a16="http://schemas.microsoft.com/office/drawing/2014/main" id="{FAF92680-B0FF-E483-A9CE-6732A7C21C8C}"/>
              </a:ext>
            </a:extLst>
          </p:cNvPr>
          <p:cNvSpPr txBox="1"/>
          <p:nvPr/>
        </p:nvSpPr>
        <p:spPr>
          <a:xfrm>
            <a:off x="6154619" y="4723686"/>
            <a:ext cx="2975978" cy="419814"/>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900" b="1" dirty="0">
                <a:solidFill>
                  <a:schemeClr val="tx1"/>
                </a:solidFill>
              </a:rPr>
              <a:t>* DONACIÓN DE 3 EQUIPOS DE ESCRITORIO POR PARTE DEL CIAT</a:t>
            </a:r>
          </a:p>
        </p:txBody>
      </p:sp>
      <p:sp>
        <p:nvSpPr>
          <p:cNvPr id="23" name="AutoShape 2">
            <a:extLst>
              <a:ext uri="{FF2B5EF4-FFF2-40B4-BE49-F238E27FC236}">
                <a16:creationId xmlns:a16="http://schemas.microsoft.com/office/drawing/2014/main" id="{C696CAFD-BA37-3EA7-9DB8-AB5AE2456912}"/>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050"/>
          </a:p>
        </p:txBody>
      </p:sp>
      <p:pic>
        <p:nvPicPr>
          <p:cNvPr id="6" name="Imagen 5">
            <a:extLst>
              <a:ext uri="{FF2B5EF4-FFF2-40B4-BE49-F238E27FC236}">
                <a16:creationId xmlns:a16="http://schemas.microsoft.com/office/drawing/2014/main" id="{C9BD6D66-CD6A-2C7B-44CE-E2C3108EB50A}"/>
              </a:ext>
            </a:extLst>
          </p:cNvPr>
          <p:cNvPicPr>
            <a:picLocks noChangeAspect="1"/>
          </p:cNvPicPr>
          <p:nvPr/>
        </p:nvPicPr>
        <p:blipFill>
          <a:blip r:embed="rId3"/>
          <a:stretch>
            <a:fillRect/>
          </a:stretch>
        </p:blipFill>
        <p:spPr>
          <a:xfrm>
            <a:off x="244165" y="1008189"/>
            <a:ext cx="2521730" cy="3715498"/>
          </a:xfrm>
          <a:prstGeom prst="rect">
            <a:avLst/>
          </a:prstGeom>
        </p:spPr>
      </p:pic>
      <p:sp>
        <p:nvSpPr>
          <p:cNvPr id="7" name="Subtítulo 2">
            <a:extLst>
              <a:ext uri="{FF2B5EF4-FFF2-40B4-BE49-F238E27FC236}">
                <a16:creationId xmlns:a16="http://schemas.microsoft.com/office/drawing/2014/main" id="{B7E793F3-7C45-F1AE-67A0-303799F94016}"/>
              </a:ext>
            </a:extLst>
          </p:cNvPr>
          <p:cNvSpPr txBox="1"/>
          <p:nvPr/>
        </p:nvSpPr>
        <p:spPr>
          <a:xfrm>
            <a:off x="3404838" y="745648"/>
            <a:ext cx="1870920" cy="262542"/>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r>
              <a:rPr lang="es-CO" sz="900" b="1" dirty="0">
                <a:solidFill>
                  <a:schemeClr val="tx1"/>
                </a:solidFill>
              </a:rPr>
              <a:t>Oficina de Rectoría</a:t>
            </a:r>
          </a:p>
        </p:txBody>
      </p:sp>
      <p:pic>
        <p:nvPicPr>
          <p:cNvPr id="10" name="Imagen 9">
            <a:extLst>
              <a:ext uri="{FF2B5EF4-FFF2-40B4-BE49-F238E27FC236}">
                <a16:creationId xmlns:a16="http://schemas.microsoft.com/office/drawing/2014/main" id="{447969ED-9B64-7561-F5B5-0BE112FB4C29}"/>
              </a:ext>
            </a:extLst>
          </p:cNvPr>
          <p:cNvPicPr>
            <a:picLocks noChangeAspect="1"/>
          </p:cNvPicPr>
          <p:nvPr/>
        </p:nvPicPr>
        <p:blipFill>
          <a:blip r:embed="rId4"/>
          <a:stretch>
            <a:fillRect/>
          </a:stretch>
        </p:blipFill>
        <p:spPr>
          <a:xfrm>
            <a:off x="3404838" y="1008189"/>
            <a:ext cx="2478247" cy="3715498"/>
          </a:xfrm>
          <a:prstGeom prst="rect">
            <a:avLst/>
          </a:prstGeom>
        </p:spPr>
      </p:pic>
      <p:sp>
        <p:nvSpPr>
          <p:cNvPr id="12" name="Subtítulo 2">
            <a:extLst>
              <a:ext uri="{FF2B5EF4-FFF2-40B4-BE49-F238E27FC236}">
                <a16:creationId xmlns:a16="http://schemas.microsoft.com/office/drawing/2014/main" id="{B760FD28-A421-C9D7-E64B-E7D38A761B57}"/>
              </a:ext>
            </a:extLst>
          </p:cNvPr>
          <p:cNvSpPr txBox="1"/>
          <p:nvPr/>
        </p:nvSpPr>
        <p:spPr>
          <a:xfrm>
            <a:off x="6623196" y="745648"/>
            <a:ext cx="1870920" cy="262542"/>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r>
              <a:rPr lang="es-CO" sz="900" b="1" dirty="0">
                <a:solidFill>
                  <a:schemeClr val="tx1"/>
                </a:solidFill>
              </a:rPr>
              <a:t>Oficina de Tesorería</a:t>
            </a:r>
          </a:p>
        </p:txBody>
      </p:sp>
      <p:pic>
        <p:nvPicPr>
          <p:cNvPr id="15" name="Imagen 14">
            <a:extLst>
              <a:ext uri="{FF2B5EF4-FFF2-40B4-BE49-F238E27FC236}">
                <a16:creationId xmlns:a16="http://schemas.microsoft.com/office/drawing/2014/main" id="{64931102-4634-D427-65A9-314E830E686C}"/>
              </a:ext>
            </a:extLst>
          </p:cNvPr>
          <p:cNvPicPr>
            <a:picLocks noChangeAspect="1"/>
          </p:cNvPicPr>
          <p:nvPr/>
        </p:nvPicPr>
        <p:blipFill>
          <a:blip r:embed="rId5"/>
          <a:stretch>
            <a:fillRect/>
          </a:stretch>
        </p:blipFill>
        <p:spPr>
          <a:xfrm>
            <a:off x="6473440" y="1008190"/>
            <a:ext cx="2498477" cy="3715498"/>
          </a:xfrm>
          <a:prstGeom prst="rect">
            <a:avLst/>
          </a:prstGeom>
        </p:spPr>
      </p:pic>
    </p:spTree>
    <p:extLst>
      <p:ext uri="{BB962C8B-B14F-4D97-AF65-F5344CB8AC3E}">
        <p14:creationId xmlns:p14="http://schemas.microsoft.com/office/powerpoint/2010/main" val="1852329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3"/>
        <p:cNvGrpSpPr/>
        <p:nvPr/>
      </p:nvGrpSpPr>
      <p:grpSpPr>
        <a:xfrm>
          <a:off x="0" y="0"/>
          <a:ext cx="0" cy="0"/>
          <a:chOff x="0" y="0"/>
          <a:chExt cx="0" cy="0"/>
        </a:xfrm>
      </p:grpSpPr>
      <p:sp>
        <p:nvSpPr>
          <p:cNvPr id="2" name="AutoShape 2"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6"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rot="6466775">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CuadroTexto 5"/>
          <p:cNvSpPr txBox="1"/>
          <p:nvPr/>
        </p:nvSpPr>
        <p:spPr>
          <a:xfrm>
            <a:off x="3307468" y="435424"/>
            <a:ext cx="2942725" cy="369332"/>
          </a:xfrm>
          <a:prstGeom prst="rect">
            <a:avLst/>
          </a:prstGeom>
          <a:noFill/>
        </p:spPr>
        <p:txBody>
          <a:bodyPr wrap="square" rtlCol="0">
            <a:spAutoFit/>
          </a:bodyPr>
          <a:lstStyle/>
          <a:p>
            <a:r>
              <a:rPr lang="es-CO" sz="1800" dirty="0">
                <a:latin typeface="+mn-lt"/>
              </a:rPr>
              <a:t>INGRESOS 2024</a:t>
            </a:r>
          </a:p>
        </p:txBody>
      </p:sp>
      <p:graphicFrame>
        <p:nvGraphicFramePr>
          <p:cNvPr id="3" name="Chart 1">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734962618"/>
              </p:ext>
            </p:extLst>
          </p:nvPr>
        </p:nvGraphicFramePr>
        <p:xfrm>
          <a:off x="892098" y="892098"/>
          <a:ext cx="7553092" cy="38159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00459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E2BEE-5878-CA5A-2D32-FE37B1D3061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2088103-1688-7A18-AABC-203D5CAB6F6D}"/>
              </a:ext>
            </a:extLst>
          </p:cNvPr>
          <p:cNvSpPr>
            <a:spLocks noGrp="1"/>
          </p:cNvSpPr>
          <p:nvPr>
            <p:ph type="ctrTitle"/>
          </p:nvPr>
        </p:nvSpPr>
        <p:spPr>
          <a:xfrm>
            <a:off x="-82460" y="290127"/>
            <a:ext cx="2466161" cy="68669"/>
          </a:xfrm>
        </p:spPr>
        <p:txBody>
          <a:bodyPr>
            <a:normAutofit fontScale="90000"/>
          </a:bodyPr>
          <a:lstStyle/>
          <a:p>
            <a:r>
              <a:rPr lang="es-CO" sz="1350" dirty="0"/>
              <a:t>       </a:t>
            </a:r>
            <a:r>
              <a:rPr lang="es-CO" sz="1200" b="1" dirty="0"/>
              <a:t>INSTITUCIÓN EDUCATIVA DOMINGO IRURITA</a:t>
            </a:r>
            <a:endParaRPr lang="es-CO" sz="1350" b="1" dirty="0"/>
          </a:p>
        </p:txBody>
      </p:sp>
      <p:sp>
        <p:nvSpPr>
          <p:cNvPr id="3" name="Subtítulo 2">
            <a:extLst>
              <a:ext uri="{FF2B5EF4-FFF2-40B4-BE49-F238E27FC236}">
                <a16:creationId xmlns:a16="http://schemas.microsoft.com/office/drawing/2014/main" id="{22D6B38D-458E-B25B-6D7A-EA2B8BF1C592}"/>
              </a:ext>
            </a:extLst>
          </p:cNvPr>
          <p:cNvSpPr>
            <a:spLocks noGrp="1"/>
          </p:cNvSpPr>
          <p:nvPr>
            <p:ph type="subTitle" idx="1"/>
          </p:nvPr>
        </p:nvSpPr>
        <p:spPr>
          <a:xfrm>
            <a:off x="2551738" y="291940"/>
            <a:ext cx="2979738" cy="376919"/>
          </a:xfrm>
        </p:spPr>
        <p:txBody>
          <a:bodyPr>
            <a:normAutofit fontScale="92500" lnSpcReduction="20000"/>
          </a:bodyPr>
          <a:lstStyle/>
          <a:p>
            <a:pPr algn="ctr"/>
            <a:r>
              <a:rPr lang="es-CO" sz="900" b="1" dirty="0"/>
              <a:t>DONACIÓN MOBILIARIO USADO</a:t>
            </a:r>
          </a:p>
          <a:p>
            <a:pPr algn="ctr"/>
            <a:r>
              <a:rPr lang="es-CO" sz="900" b="1" dirty="0"/>
              <a:t>SILLAS DE OFICINA Y ESCRITORIO</a:t>
            </a:r>
          </a:p>
        </p:txBody>
      </p:sp>
      <p:pic>
        <p:nvPicPr>
          <p:cNvPr id="5" name="Imagen 4">
            <a:extLst>
              <a:ext uri="{FF2B5EF4-FFF2-40B4-BE49-F238E27FC236}">
                <a16:creationId xmlns:a16="http://schemas.microsoft.com/office/drawing/2014/main" id="{F3C3FA73-7A86-2652-B9FE-FBA811ED8A31}"/>
              </a:ext>
            </a:extLst>
          </p:cNvPr>
          <p:cNvPicPr>
            <a:picLocks noChangeAspect="1"/>
          </p:cNvPicPr>
          <p:nvPr/>
        </p:nvPicPr>
        <p:blipFill>
          <a:blip r:embed="rId2"/>
          <a:stretch>
            <a:fillRect/>
          </a:stretch>
        </p:blipFill>
        <p:spPr>
          <a:xfrm>
            <a:off x="-619568" y="1546111"/>
            <a:ext cx="5825233" cy="1239119"/>
          </a:xfrm>
          <a:prstGeom prst="rect">
            <a:avLst/>
          </a:prstGeom>
        </p:spPr>
      </p:pic>
      <p:sp>
        <p:nvSpPr>
          <p:cNvPr id="16" name="Subtítulo 2">
            <a:extLst>
              <a:ext uri="{FF2B5EF4-FFF2-40B4-BE49-F238E27FC236}">
                <a16:creationId xmlns:a16="http://schemas.microsoft.com/office/drawing/2014/main" id="{B5EED8AE-AFC6-A737-1BC9-91EC55D7022B}"/>
              </a:ext>
            </a:extLst>
          </p:cNvPr>
          <p:cNvSpPr txBox="1"/>
          <p:nvPr/>
        </p:nvSpPr>
        <p:spPr>
          <a:xfrm>
            <a:off x="769939" y="689943"/>
            <a:ext cx="2020262" cy="262542"/>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r>
              <a:rPr lang="es-CO" sz="1050" b="1" dirty="0">
                <a:solidFill>
                  <a:schemeClr val="tx1"/>
                </a:solidFill>
              </a:rPr>
              <a:t>Auditorio de Audiovisuales </a:t>
            </a:r>
          </a:p>
        </p:txBody>
      </p:sp>
      <p:sp>
        <p:nvSpPr>
          <p:cNvPr id="26" name="Subtítulo 2">
            <a:extLst>
              <a:ext uri="{FF2B5EF4-FFF2-40B4-BE49-F238E27FC236}">
                <a16:creationId xmlns:a16="http://schemas.microsoft.com/office/drawing/2014/main" id="{DB6905BD-DAF3-ABD9-799C-96D42D9742BC}"/>
              </a:ext>
            </a:extLst>
          </p:cNvPr>
          <p:cNvSpPr txBox="1"/>
          <p:nvPr/>
        </p:nvSpPr>
        <p:spPr>
          <a:xfrm>
            <a:off x="6154619" y="4723686"/>
            <a:ext cx="2975978" cy="419814"/>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900" b="1" dirty="0">
                <a:solidFill>
                  <a:schemeClr val="tx1"/>
                </a:solidFill>
              </a:rPr>
              <a:t>* DONACIÓN DE LA UNIVERSIDAD NACIONAL</a:t>
            </a:r>
          </a:p>
        </p:txBody>
      </p:sp>
      <p:sp>
        <p:nvSpPr>
          <p:cNvPr id="23" name="AutoShape 2">
            <a:extLst>
              <a:ext uri="{FF2B5EF4-FFF2-40B4-BE49-F238E27FC236}">
                <a16:creationId xmlns:a16="http://schemas.microsoft.com/office/drawing/2014/main" id="{B016646A-656E-9A17-AEE0-FFFB89FF594D}"/>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050"/>
          </a:p>
        </p:txBody>
      </p:sp>
      <p:pic>
        <p:nvPicPr>
          <p:cNvPr id="6" name="Imagen 5">
            <a:extLst>
              <a:ext uri="{FF2B5EF4-FFF2-40B4-BE49-F238E27FC236}">
                <a16:creationId xmlns:a16="http://schemas.microsoft.com/office/drawing/2014/main" id="{FAD70622-B3EA-91D7-070B-59254CB5951E}"/>
              </a:ext>
            </a:extLst>
          </p:cNvPr>
          <p:cNvPicPr>
            <a:picLocks noChangeAspect="1"/>
          </p:cNvPicPr>
          <p:nvPr/>
        </p:nvPicPr>
        <p:blipFill>
          <a:blip r:embed="rId3"/>
          <a:stretch>
            <a:fillRect/>
          </a:stretch>
        </p:blipFill>
        <p:spPr>
          <a:xfrm>
            <a:off x="140490" y="3181671"/>
            <a:ext cx="4054123" cy="1780009"/>
          </a:xfrm>
          <a:prstGeom prst="rect">
            <a:avLst/>
          </a:prstGeom>
        </p:spPr>
      </p:pic>
      <p:pic>
        <p:nvPicPr>
          <p:cNvPr id="8" name="Imagen 7">
            <a:extLst>
              <a:ext uri="{FF2B5EF4-FFF2-40B4-BE49-F238E27FC236}">
                <a16:creationId xmlns:a16="http://schemas.microsoft.com/office/drawing/2014/main" id="{0D44E232-7E49-3ABA-DEDF-06ADE3CFB11C}"/>
              </a:ext>
            </a:extLst>
          </p:cNvPr>
          <p:cNvPicPr>
            <a:picLocks noChangeAspect="1"/>
          </p:cNvPicPr>
          <p:nvPr/>
        </p:nvPicPr>
        <p:blipFill>
          <a:blip r:embed="rId4"/>
          <a:stretch>
            <a:fillRect/>
          </a:stretch>
        </p:blipFill>
        <p:spPr>
          <a:xfrm>
            <a:off x="140491" y="904086"/>
            <a:ext cx="2020262" cy="2169733"/>
          </a:xfrm>
          <a:prstGeom prst="rect">
            <a:avLst/>
          </a:prstGeom>
        </p:spPr>
      </p:pic>
      <p:pic>
        <p:nvPicPr>
          <p:cNvPr id="10" name="Imagen 9">
            <a:extLst>
              <a:ext uri="{FF2B5EF4-FFF2-40B4-BE49-F238E27FC236}">
                <a16:creationId xmlns:a16="http://schemas.microsoft.com/office/drawing/2014/main" id="{F714C5B5-03C3-29ED-05B4-3B1C4456EB17}"/>
              </a:ext>
            </a:extLst>
          </p:cNvPr>
          <p:cNvPicPr>
            <a:picLocks noChangeAspect="1"/>
          </p:cNvPicPr>
          <p:nvPr/>
        </p:nvPicPr>
        <p:blipFill>
          <a:blip r:embed="rId5"/>
          <a:stretch>
            <a:fillRect/>
          </a:stretch>
        </p:blipFill>
        <p:spPr>
          <a:xfrm>
            <a:off x="2217770" y="904085"/>
            <a:ext cx="1976843" cy="2169734"/>
          </a:xfrm>
          <a:prstGeom prst="rect">
            <a:avLst/>
          </a:prstGeom>
        </p:spPr>
      </p:pic>
      <p:pic>
        <p:nvPicPr>
          <p:cNvPr id="12" name="Imagen 11">
            <a:extLst>
              <a:ext uri="{FF2B5EF4-FFF2-40B4-BE49-F238E27FC236}">
                <a16:creationId xmlns:a16="http://schemas.microsoft.com/office/drawing/2014/main" id="{AD060CBC-E9F6-60D6-2381-4103DCE49C0B}"/>
              </a:ext>
            </a:extLst>
          </p:cNvPr>
          <p:cNvPicPr>
            <a:picLocks noChangeAspect="1"/>
          </p:cNvPicPr>
          <p:nvPr/>
        </p:nvPicPr>
        <p:blipFill>
          <a:blip r:embed="rId6"/>
          <a:stretch>
            <a:fillRect/>
          </a:stretch>
        </p:blipFill>
        <p:spPr>
          <a:xfrm>
            <a:off x="4572000" y="952485"/>
            <a:ext cx="4096779" cy="3072584"/>
          </a:xfrm>
          <a:prstGeom prst="rect">
            <a:avLst/>
          </a:prstGeom>
        </p:spPr>
      </p:pic>
      <p:sp>
        <p:nvSpPr>
          <p:cNvPr id="13" name="Subtítulo 2">
            <a:extLst>
              <a:ext uri="{FF2B5EF4-FFF2-40B4-BE49-F238E27FC236}">
                <a16:creationId xmlns:a16="http://schemas.microsoft.com/office/drawing/2014/main" id="{C8782441-1213-9012-0628-E5450F2A5207}"/>
              </a:ext>
            </a:extLst>
          </p:cNvPr>
          <p:cNvSpPr txBox="1"/>
          <p:nvPr/>
        </p:nvSpPr>
        <p:spPr>
          <a:xfrm>
            <a:off x="5343670" y="717196"/>
            <a:ext cx="2020262" cy="262542"/>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r>
              <a:rPr lang="es-CO" sz="1050" b="1" dirty="0">
                <a:solidFill>
                  <a:schemeClr val="tx1"/>
                </a:solidFill>
              </a:rPr>
              <a:t>Coordinación  Jornada nocturna</a:t>
            </a:r>
          </a:p>
        </p:txBody>
      </p:sp>
    </p:spTree>
    <p:extLst>
      <p:ext uri="{BB962C8B-B14F-4D97-AF65-F5344CB8AC3E}">
        <p14:creationId xmlns:p14="http://schemas.microsoft.com/office/powerpoint/2010/main" val="16472023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EC105-FC36-092A-51FA-DA03923A634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DDBF594-F234-D5C1-77DE-8103B51D715A}"/>
              </a:ext>
            </a:extLst>
          </p:cNvPr>
          <p:cNvSpPr>
            <a:spLocks noGrp="1"/>
          </p:cNvSpPr>
          <p:nvPr>
            <p:ph type="ctrTitle"/>
          </p:nvPr>
        </p:nvSpPr>
        <p:spPr>
          <a:xfrm>
            <a:off x="0" y="509015"/>
            <a:ext cx="2466161" cy="68669"/>
          </a:xfrm>
        </p:spPr>
        <p:txBody>
          <a:bodyPr>
            <a:normAutofit fontScale="90000"/>
          </a:bodyPr>
          <a:lstStyle/>
          <a:p>
            <a:r>
              <a:rPr lang="es-CO" sz="1350" dirty="0"/>
              <a:t>       </a:t>
            </a:r>
            <a:r>
              <a:rPr lang="es-CO" sz="1200" b="1" dirty="0"/>
              <a:t>INSTITUCIÓN EDUCATIVA DOMINGO IRURITA</a:t>
            </a:r>
            <a:endParaRPr lang="es-CO" sz="1350" b="1" dirty="0"/>
          </a:p>
        </p:txBody>
      </p:sp>
      <p:sp>
        <p:nvSpPr>
          <p:cNvPr id="3" name="Subtítulo 2">
            <a:extLst>
              <a:ext uri="{FF2B5EF4-FFF2-40B4-BE49-F238E27FC236}">
                <a16:creationId xmlns:a16="http://schemas.microsoft.com/office/drawing/2014/main" id="{4AF208CD-49C5-B0F6-BD7E-D39D7494707E}"/>
              </a:ext>
            </a:extLst>
          </p:cNvPr>
          <p:cNvSpPr>
            <a:spLocks noGrp="1"/>
          </p:cNvSpPr>
          <p:nvPr>
            <p:ph type="subTitle" idx="1"/>
          </p:nvPr>
        </p:nvSpPr>
        <p:spPr>
          <a:xfrm>
            <a:off x="2551738" y="291940"/>
            <a:ext cx="3152580" cy="502820"/>
          </a:xfrm>
        </p:spPr>
        <p:txBody>
          <a:bodyPr>
            <a:normAutofit/>
          </a:bodyPr>
          <a:lstStyle/>
          <a:p>
            <a:pPr algn="ctr"/>
            <a:r>
              <a:rPr lang="es-CO" sz="900" b="1" dirty="0"/>
              <a:t>DONACIÓN MOBILIARIO USADO</a:t>
            </a:r>
          </a:p>
          <a:p>
            <a:pPr algn="ctr"/>
            <a:r>
              <a:rPr lang="es-CO" sz="900" b="1" dirty="0"/>
              <a:t> PUPITRES Y MESAS</a:t>
            </a:r>
          </a:p>
        </p:txBody>
      </p:sp>
      <p:pic>
        <p:nvPicPr>
          <p:cNvPr id="5" name="Imagen 4">
            <a:extLst>
              <a:ext uri="{FF2B5EF4-FFF2-40B4-BE49-F238E27FC236}">
                <a16:creationId xmlns:a16="http://schemas.microsoft.com/office/drawing/2014/main" id="{B2C2F5C8-C8D5-F7E2-AB71-FC6DD9FADBB4}"/>
              </a:ext>
            </a:extLst>
          </p:cNvPr>
          <p:cNvPicPr>
            <a:picLocks noChangeAspect="1"/>
          </p:cNvPicPr>
          <p:nvPr/>
        </p:nvPicPr>
        <p:blipFill>
          <a:blip r:embed="rId2"/>
          <a:stretch>
            <a:fillRect/>
          </a:stretch>
        </p:blipFill>
        <p:spPr>
          <a:xfrm>
            <a:off x="-619568" y="1546111"/>
            <a:ext cx="5825233" cy="1239119"/>
          </a:xfrm>
          <a:prstGeom prst="rect">
            <a:avLst/>
          </a:prstGeom>
        </p:spPr>
      </p:pic>
      <p:sp>
        <p:nvSpPr>
          <p:cNvPr id="26" name="Subtítulo 2">
            <a:extLst>
              <a:ext uri="{FF2B5EF4-FFF2-40B4-BE49-F238E27FC236}">
                <a16:creationId xmlns:a16="http://schemas.microsoft.com/office/drawing/2014/main" id="{2A263AF6-A196-5BAF-62EB-35AE4C8C8DAF}"/>
              </a:ext>
            </a:extLst>
          </p:cNvPr>
          <p:cNvSpPr txBox="1"/>
          <p:nvPr/>
        </p:nvSpPr>
        <p:spPr>
          <a:xfrm>
            <a:off x="661810" y="4847522"/>
            <a:ext cx="2975978" cy="419814"/>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900" b="1" dirty="0">
                <a:solidFill>
                  <a:schemeClr val="tx1"/>
                </a:solidFill>
              </a:rPr>
              <a:t>* DONACIÓN DE LA UNIVERSIDAD ANTONIO NARIÑO</a:t>
            </a:r>
          </a:p>
        </p:txBody>
      </p:sp>
      <p:sp>
        <p:nvSpPr>
          <p:cNvPr id="23" name="AutoShape 2">
            <a:extLst>
              <a:ext uri="{FF2B5EF4-FFF2-40B4-BE49-F238E27FC236}">
                <a16:creationId xmlns:a16="http://schemas.microsoft.com/office/drawing/2014/main" id="{6E2FDFEC-28AF-34EC-22AC-B551F02231A6}"/>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050"/>
          </a:p>
        </p:txBody>
      </p:sp>
      <p:pic>
        <p:nvPicPr>
          <p:cNvPr id="7" name="Imagen 6">
            <a:extLst>
              <a:ext uri="{FF2B5EF4-FFF2-40B4-BE49-F238E27FC236}">
                <a16:creationId xmlns:a16="http://schemas.microsoft.com/office/drawing/2014/main" id="{166A2F0D-4733-D13C-F128-78CD93E728C3}"/>
              </a:ext>
            </a:extLst>
          </p:cNvPr>
          <p:cNvPicPr>
            <a:picLocks noChangeAspect="1"/>
          </p:cNvPicPr>
          <p:nvPr/>
        </p:nvPicPr>
        <p:blipFill>
          <a:blip r:embed="rId3"/>
          <a:stretch>
            <a:fillRect/>
          </a:stretch>
        </p:blipFill>
        <p:spPr>
          <a:xfrm>
            <a:off x="176071" y="941601"/>
            <a:ext cx="2538101" cy="3805090"/>
          </a:xfrm>
          <a:prstGeom prst="rect">
            <a:avLst/>
          </a:prstGeom>
        </p:spPr>
      </p:pic>
      <p:pic>
        <p:nvPicPr>
          <p:cNvPr id="11" name="Imagen 10">
            <a:extLst>
              <a:ext uri="{FF2B5EF4-FFF2-40B4-BE49-F238E27FC236}">
                <a16:creationId xmlns:a16="http://schemas.microsoft.com/office/drawing/2014/main" id="{730DA5B6-BD75-C2EE-408C-9B299FC3D478}"/>
              </a:ext>
            </a:extLst>
          </p:cNvPr>
          <p:cNvPicPr>
            <a:picLocks noChangeAspect="1"/>
          </p:cNvPicPr>
          <p:nvPr/>
        </p:nvPicPr>
        <p:blipFill>
          <a:blip r:embed="rId4"/>
          <a:stretch>
            <a:fillRect/>
          </a:stretch>
        </p:blipFill>
        <p:spPr>
          <a:xfrm>
            <a:off x="2837132" y="941601"/>
            <a:ext cx="2216282" cy="3759080"/>
          </a:xfrm>
          <a:prstGeom prst="rect">
            <a:avLst/>
          </a:prstGeom>
        </p:spPr>
      </p:pic>
      <p:sp>
        <p:nvSpPr>
          <p:cNvPr id="14" name="Subtítulo 2">
            <a:extLst>
              <a:ext uri="{FF2B5EF4-FFF2-40B4-BE49-F238E27FC236}">
                <a16:creationId xmlns:a16="http://schemas.microsoft.com/office/drawing/2014/main" id="{ECCDFD9F-BA17-6448-D5D4-131877FCFEE8}"/>
              </a:ext>
            </a:extLst>
          </p:cNvPr>
          <p:cNvSpPr txBox="1"/>
          <p:nvPr/>
        </p:nvSpPr>
        <p:spPr>
          <a:xfrm>
            <a:off x="5807446" y="4847522"/>
            <a:ext cx="2975978" cy="419814"/>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900" b="1" dirty="0">
                <a:solidFill>
                  <a:schemeClr val="tx1"/>
                </a:solidFill>
              </a:rPr>
              <a:t>* DONACIÓN DE LA UNIVERSIDAD NACIONAL</a:t>
            </a:r>
          </a:p>
        </p:txBody>
      </p:sp>
      <p:pic>
        <p:nvPicPr>
          <p:cNvPr id="17" name="Imagen 16">
            <a:extLst>
              <a:ext uri="{FF2B5EF4-FFF2-40B4-BE49-F238E27FC236}">
                <a16:creationId xmlns:a16="http://schemas.microsoft.com/office/drawing/2014/main" id="{2EC3AC9E-C983-C4D7-48DE-9F0C9BF72C21}"/>
              </a:ext>
            </a:extLst>
          </p:cNvPr>
          <p:cNvPicPr>
            <a:picLocks noChangeAspect="1"/>
          </p:cNvPicPr>
          <p:nvPr/>
        </p:nvPicPr>
        <p:blipFill>
          <a:blip r:embed="rId5"/>
          <a:srcRect l="9167" r="13073"/>
          <a:stretch/>
        </p:blipFill>
        <p:spPr>
          <a:xfrm>
            <a:off x="5493628" y="358796"/>
            <a:ext cx="3152580" cy="1833074"/>
          </a:xfrm>
          <a:prstGeom prst="rect">
            <a:avLst/>
          </a:prstGeom>
        </p:spPr>
      </p:pic>
      <p:pic>
        <p:nvPicPr>
          <p:cNvPr id="19" name="Imagen 18">
            <a:extLst>
              <a:ext uri="{FF2B5EF4-FFF2-40B4-BE49-F238E27FC236}">
                <a16:creationId xmlns:a16="http://schemas.microsoft.com/office/drawing/2014/main" id="{09F53BE5-428A-0877-5833-8EAEB1D2C7D5}"/>
              </a:ext>
            </a:extLst>
          </p:cNvPr>
          <p:cNvPicPr>
            <a:picLocks noChangeAspect="1"/>
          </p:cNvPicPr>
          <p:nvPr/>
        </p:nvPicPr>
        <p:blipFill>
          <a:blip r:embed="rId6"/>
          <a:srcRect t="35439"/>
          <a:stretch/>
        </p:blipFill>
        <p:spPr>
          <a:xfrm>
            <a:off x="5176374" y="2320185"/>
            <a:ext cx="1566259" cy="2380496"/>
          </a:xfrm>
          <a:prstGeom prst="rect">
            <a:avLst/>
          </a:prstGeom>
        </p:spPr>
      </p:pic>
      <p:pic>
        <p:nvPicPr>
          <p:cNvPr id="21" name="Imagen 20">
            <a:extLst>
              <a:ext uri="{FF2B5EF4-FFF2-40B4-BE49-F238E27FC236}">
                <a16:creationId xmlns:a16="http://schemas.microsoft.com/office/drawing/2014/main" id="{E663B4F9-088A-0CA0-15A2-A9FF82758749}"/>
              </a:ext>
            </a:extLst>
          </p:cNvPr>
          <p:cNvPicPr>
            <a:picLocks noChangeAspect="1"/>
          </p:cNvPicPr>
          <p:nvPr/>
        </p:nvPicPr>
        <p:blipFill>
          <a:blip r:embed="rId7"/>
          <a:srcRect l="25094" r="10141"/>
          <a:stretch/>
        </p:blipFill>
        <p:spPr>
          <a:xfrm>
            <a:off x="6826233" y="2336500"/>
            <a:ext cx="2246855" cy="2364181"/>
          </a:xfrm>
          <a:prstGeom prst="rect">
            <a:avLst/>
          </a:prstGeom>
        </p:spPr>
      </p:pic>
    </p:spTree>
    <p:extLst>
      <p:ext uri="{BB962C8B-B14F-4D97-AF65-F5344CB8AC3E}">
        <p14:creationId xmlns:p14="http://schemas.microsoft.com/office/powerpoint/2010/main" val="3382112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A7359-B8B0-E445-6A80-C375022525D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2D369B6-2021-3998-A173-1EC79F60B2E7}"/>
              </a:ext>
            </a:extLst>
          </p:cNvPr>
          <p:cNvSpPr>
            <a:spLocks noGrp="1"/>
          </p:cNvSpPr>
          <p:nvPr>
            <p:ph type="ctrTitle"/>
          </p:nvPr>
        </p:nvSpPr>
        <p:spPr>
          <a:xfrm>
            <a:off x="0" y="509015"/>
            <a:ext cx="2466161" cy="68669"/>
          </a:xfrm>
        </p:spPr>
        <p:txBody>
          <a:bodyPr>
            <a:normAutofit fontScale="90000"/>
          </a:bodyPr>
          <a:lstStyle/>
          <a:p>
            <a:r>
              <a:rPr lang="es-CO" sz="1350" dirty="0"/>
              <a:t>       </a:t>
            </a:r>
            <a:r>
              <a:rPr lang="es-CO" sz="1200" b="1" dirty="0"/>
              <a:t>INSTITUCIÓN EDUCATIVA DOMINGO IRURITA</a:t>
            </a:r>
            <a:endParaRPr lang="es-CO" sz="1350" b="1" dirty="0"/>
          </a:p>
        </p:txBody>
      </p:sp>
      <p:sp>
        <p:nvSpPr>
          <p:cNvPr id="3" name="Subtítulo 2">
            <a:extLst>
              <a:ext uri="{FF2B5EF4-FFF2-40B4-BE49-F238E27FC236}">
                <a16:creationId xmlns:a16="http://schemas.microsoft.com/office/drawing/2014/main" id="{F2C85A10-965E-545A-BC9C-D8C6CC51414E}"/>
              </a:ext>
            </a:extLst>
          </p:cNvPr>
          <p:cNvSpPr>
            <a:spLocks noGrp="1"/>
          </p:cNvSpPr>
          <p:nvPr>
            <p:ph type="subTitle" idx="1"/>
          </p:nvPr>
        </p:nvSpPr>
        <p:spPr>
          <a:xfrm>
            <a:off x="2551738" y="291940"/>
            <a:ext cx="3152580" cy="502820"/>
          </a:xfrm>
        </p:spPr>
        <p:txBody>
          <a:bodyPr>
            <a:normAutofit/>
          </a:bodyPr>
          <a:lstStyle/>
          <a:p>
            <a:pPr algn="ctr"/>
            <a:r>
              <a:rPr lang="es-CO" sz="900" b="1" dirty="0"/>
              <a:t>APROVECHAMIENTO DONACIÓN MOBILIARIO USADO</a:t>
            </a:r>
          </a:p>
          <a:p>
            <a:pPr algn="ctr"/>
            <a:r>
              <a:rPr lang="es-CO" sz="900" b="1" dirty="0"/>
              <a:t> PUPITRES Y MESAS</a:t>
            </a:r>
          </a:p>
        </p:txBody>
      </p:sp>
      <p:pic>
        <p:nvPicPr>
          <p:cNvPr id="5" name="Imagen 4">
            <a:extLst>
              <a:ext uri="{FF2B5EF4-FFF2-40B4-BE49-F238E27FC236}">
                <a16:creationId xmlns:a16="http://schemas.microsoft.com/office/drawing/2014/main" id="{38EAC33D-9AE0-430D-76C9-EAD35B703443}"/>
              </a:ext>
            </a:extLst>
          </p:cNvPr>
          <p:cNvPicPr>
            <a:picLocks noChangeAspect="1"/>
          </p:cNvPicPr>
          <p:nvPr/>
        </p:nvPicPr>
        <p:blipFill>
          <a:blip r:embed="rId2"/>
          <a:stretch>
            <a:fillRect/>
          </a:stretch>
        </p:blipFill>
        <p:spPr>
          <a:xfrm>
            <a:off x="-619568" y="1546111"/>
            <a:ext cx="5825233" cy="1239119"/>
          </a:xfrm>
          <a:prstGeom prst="rect">
            <a:avLst/>
          </a:prstGeom>
        </p:spPr>
      </p:pic>
      <p:sp>
        <p:nvSpPr>
          <p:cNvPr id="23" name="AutoShape 2">
            <a:extLst>
              <a:ext uri="{FF2B5EF4-FFF2-40B4-BE49-F238E27FC236}">
                <a16:creationId xmlns:a16="http://schemas.microsoft.com/office/drawing/2014/main" id="{516B9D99-FC23-3677-3AA7-3CD7D24ADCC3}"/>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050"/>
          </a:p>
        </p:txBody>
      </p:sp>
      <p:sp>
        <p:nvSpPr>
          <p:cNvPr id="14" name="Subtítulo 2">
            <a:extLst>
              <a:ext uri="{FF2B5EF4-FFF2-40B4-BE49-F238E27FC236}">
                <a16:creationId xmlns:a16="http://schemas.microsoft.com/office/drawing/2014/main" id="{5863510B-79C5-8D67-A9BF-3D1274BF50B4}"/>
              </a:ext>
            </a:extLst>
          </p:cNvPr>
          <p:cNvSpPr txBox="1"/>
          <p:nvPr/>
        </p:nvSpPr>
        <p:spPr>
          <a:xfrm>
            <a:off x="3084011" y="4851560"/>
            <a:ext cx="2975978" cy="419814"/>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900" b="1" dirty="0">
                <a:solidFill>
                  <a:schemeClr val="tx1"/>
                </a:solidFill>
              </a:rPr>
              <a:t>* DONACIÓN DE LA UNIVERSIDAD NACIONAL</a:t>
            </a:r>
          </a:p>
        </p:txBody>
      </p:sp>
      <p:pic>
        <p:nvPicPr>
          <p:cNvPr id="6" name="Imagen 5">
            <a:extLst>
              <a:ext uri="{FF2B5EF4-FFF2-40B4-BE49-F238E27FC236}">
                <a16:creationId xmlns:a16="http://schemas.microsoft.com/office/drawing/2014/main" id="{30BC11DB-0B45-FC8C-1660-64E8A840C321}"/>
              </a:ext>
            </a:extLst>
          </p:cNvPr>
          <p:cNvPicPr>
            <a:picLocks noChangeAspect="1"/>
          </p:cNvPicPr>
          <p:nvPr/>
        </p:nvPicPr>
        <p:blipFill>
          <a:blip r:embed="rId3"/>
          <a:stretch>
            <a:fillRect/>
          </a:stretch>
        </p:blipFill>
        <p:spPr>
          <a:xfrm>
            <a:off x="224327" y="1025495"/>
            <a:ext cx="4069935" cy="3121352"/>
          </a:xfrm>
          <a:prstGeom prst="rect">
            <a:avLst/>
          </a:prstGeom>
        </p:spPr>
      </p:pic>
      <p:sp>
        <p:nvSpPr>
          <p:cNvPr id="8" name="Subtítulo 2">
            <a:extLst>
              <a:ext uri="{FF2B5EF4-FFF2-40B4-BE49-F238E27FC236}">
                <a16:creationId xmlns:a16="http://schemas.microsoft.com/office/drawing/2014/main" id="{F60FAC3D-6BDD-8A42-C8FA-72F488C2FFFF}"/>
              </a:ext>
            </a:extLst>
          </p:cNvPr>
          <p:cNvSpPr txBox="1"/>
          <p:nvPr/>
        </p:nvSpPr>
        <p:spPr>
          <a:xfrm>
            <a:off x="6833947" y="4730155"/>
            <a:ext cx="2215490" cy="346047"/>
          </a:xfrm>
          <a:prstGeom prst="rect">
            <a:avLst/>
          </a:prstGeom>
        </p:spPr>
        <p:txBody>
          <a:bodyPr vert="horz" lIns="68580" tIns="34290" rIns="68580" bIns="34290" rtlCol="0" anchor="t">
            <a:normAutofit fontScale="92500"/>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675" b="1" dirty="0">
                <a:solidFill>
                  <a:schemeClr val="tx1"/>
                </a:solidFill>
              </a:rPr>
              <a:t>CONTRATO 1151,20,06,07-2024  MANTENIMIENTO ELECTRICO PARA TODAS LAS SEDES DE LA I.E DOMINGO IRURITA</a:t>
            </a:r>
          </a:p>
        </p:txBody>
      </p:sp>
      <p:pic>
        <p:nvPicPr>
          <p:cNvPr id="10" name="Imagen 9">
            <a:extLst>
              <a:ext uri="{FF2B5EF4-FFF2-40B4-BE49-F238E27FC236}">
                <a16:creationId xmlns:a16="http://schemas.microsoft.com/office/drawing/2014/main" id="{544DE37F-6465-3CA9-F452-E20D492C9F7A}"/>
              </a:ext>
            </a:extLst>
          </p:cNvPr>
          <p:cNvPicPr>
            <a:picLocks noChangeAspect="1"/>
          </p:cNvPicPr>
          <p:nvPr/>
        </p:nvPicPr>
        <p:blipFill>
          <a:blip r:embed="rId4"/>
          <a:stretch>
            <a:fillRect/>
          </a:stretch>
        </p:blipFill>
        <p:spPr>
          <a:xfrm>
            <a:off x="4686300" y="1025495"/>
            <a:ext cx="4161803" cy="3121352"/>
          </a:xfrm>
          <a:prstGeom prst="rect">
            <a:avLst/>
          </a:prstGeom>
        </p:spPr>
      </p:pic>
    </p:spTree>
    <p:extLst>
      <p:ext uri="{BB962C8B-B14F-4D97-AF65-F5344CB8AC3E}">
        <p14:creationId xmlns:p14="http://schemas.microsoft.com/office/powerpoint/2010/main" val="22848862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D5CCE-B5E4-50EB-24EA-730BFC25935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4DBE94E-7A1A-1FE2-83F3-660977D57114}"/>
              </a:ext>
            </a:extLst>
          </p:cNvPr>
          <p:cNvSpPr>
            <a:spLocks noGrp="1"/>
          </p:cNvSpPr>
          <p:nvPr>
            <p:ph type="ctrTitle"/>
          </p:nvPr>
        </p:nvSpPr>
        <p:spPr>
          <a:xfrm>
            <a:off x="85577" y="290192"/>
            <a:ext cx="2466161" cy="68669"/>
          </a:xfrm>
        </p:spPr>
        <p:txBody>
          <a:bodyPr>
            <a:normAutofit fontScale="90000"/>
          </a:bodyPr>
          <a:lstStyle/>
          <a:p>
            <a:r>
              <a:rPr lang="es-CO" sz="1350" dirty="0"/>
              <a:t>       </a:t>
            </a:r>
            <a:r>
              <a:rPr lang="es-CO" sz="1200" b="1" dirty="0"/>
              <a:t>SEDE MARIA AUXILIADORA</a:t>
            </a:r>
            <a:endParaRPr lang="es-CO" sz="1350" b="1" dirty="0"/>
          </a:p>
        </p:txBody>
      </p:sp>
      <p:sp>
        <p:nvSpPr>
          <p:cNvPr id="3" name="Subtítulo 2">
            <a:extLst>
              <a:ext uri="{FF2B5EF4-FFF2-40B4-BE49-F238E27FC236}">
                <a16:creationId xmlns:a16="http://schemas.microsoft.com/office/drawing/2014/main" id="{389DE125-650D-233F-4716-125177033A9A}"/>
              </a:ext>
            </a:extLst>
          </p:cNvPr>
          <p:cNvSpPr>
            <a:spLocks noGrp="1"/>
          </p:cNvSpPr>
          <p:nvPr>
            <p:ph type="subTitle" idx="1"/>
          </p:nvPr>
        </p:nvSpPr>
        <p:spPr>
          <a:xfrm>
            <a:off x="2352838" y="344677"/>
            <a:ext cx="2979738" cy="376919"/>
          </a:xfrm>
        </p:spPr>
        <p:txBody>
          <a:bodyPr>
            <a:normAutofit/>
          </a:bodyPr>
          <a:lstStyle/>
          <a:p>
            <a:pPr algn="ctr"/>
            <a:r>
              <a:rPr lang="es-CO" sz="900" b="1" dirty="0"/>
              <a:t>RESANE Y CAMBIO DE COLOR  AUDITORIO  AUDIOVISUALES</a:t>
            </a:r>
          </a:p>
        </p:txBody>
      </p:sp>
      <p:pic>
        <p:nvPicPr>
          <p:cNvPr id="4" name="Imagen 3">
            <a:extLst>
              <a:ext uri="{FF2B5EF4-FFF2-40B4-BE49-F238E27FC236}">
                <a16:creationId xmlns:a16="http://schemas.microsoft.com/office/drawing/2014/main" id="{3628CD6D-CF4E-9082-AC47-8E37F03F69EC}"/>
              </a:ext>
            </a:extLst>
          </p:cNvPr>
          <p:cNvPicPr>
            <a:picLocks noChangeAspect="1"/>
          </p:cNvPicPr>
          <p:nvPr/>
        </p:nvPicPr>
        <p:blipFill>
          <a:blip r:embed="rId2"/>
          <a:stretch>
            <a:fillRect/>
          </a:stretch>
        </p:blipFill>
        <p:spPr>
          <a:xfrm>
            <a:off x="3474749" y="293743"/>
            <a:ext cx="2466161" cy="346502"/>
          </a:xfrm>
          <a:prstGeom prst="rect">
            <a:avLst/>
          </a:prstGeom>
        </p:spPr>
      </p:pic>
      <p:pic>
        <p:nvPicPr>
          <p:cNvPr id="5" name="Imagen 4">
            <a:extLst>
              <a:ext uri="{FF2B5EF4-FFF2-40B4-BE49-F238E27FC236}">
                <a16:creationId xmlns:a16="http://schemas.microsoft.com/office/drawing/2014/main" id="{53AD21F7-5456-0F4B-A02D-9953E40ABFE4}"/>
              </a:ext>
            </a:extLst>
          </p:cNvPr>
          <p:cNvPicPr>
            <a:picLocks noChangeAspect="1"/>
          </p:cNvPicPr>
          <p:nvPr/>
        </p:nvPicPr>
        <p:blipFill>
          <a:blip r:embed="rId3"/>
          <a:stretch>
            <a:fillRect/>
          </a:stretch>
        </p:blipFill>
        <p:spPr>
          <a:xfrm>
            <a:off x="-619568" y="1546111"/>
            <a:ext cx="5825233" cy="1239119"/>
          </a:xfrm>
          <a:prstGeom prst="rect">
            <a:avLst/>
          </a:prstGeom>
        </p:spPr>
      </p:pic>
      <p:sp>
        <p:nvSpPr>
          <p:cNvPr id="16" name="Subtítulo 2">
            <a:extLst>
              <a:ext uri="{FF2B5EF4-FFF2-40B4-BE49-F238E27FC236}">
                <a16:creationId xmlns:a16="http://schemas.microsoft.com/office/drawing/2014/main" id="{242F1072-040F-A11F-DD73-E03081C6E415}"/>
              </a:ext>
            </a:extLst>
          </p:cNvPr>
          <p:cNvSpPr txBox="1"/>
          <p:nvPr/>
        </p:nvSpPr>
        <p:spPr>
          <a:xfrm>
            <a:off x="1161399" y="485526"/>
            <a:ext cx="528497" cy="172820"/>
          </a:xfrm>
          <a:prstGeom prst="rect">
            <a:avLst/>
          </a:prstGeom>
        </p:spPr>
        <p:txBody>
          <a:bodyPr vert="horz" lIns="68580" tIns="34290" rIns="68580" bIns="34290" rtlCol="0" anchor="t">
            <a:normAutofit fontScale="92500" lnSpcReduction="20000"/>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r>
              <a:rPr lang="es-CO" sz="900" b="1" dirty="0">
                <a:solidFill>
                  <a:schemeClr val="tx1"/>
                </a:solidFill>
              </a:rPr>
              <a:t>antes</a:t>
            </a:r>
          </a:p>
        </p:txBody>
      </p:sp>
      <p:sp>
        <p:nvSpPr>
          <p:cNvPr id="17" name="Subtítulo 2">
            <a:extLst>
              <a:ext uri="{FF2B5EF4-FFF2-40B4-BE49-F238E27FC236}">
                <a16:creationId xmlns:a16="http://schemas.microsoft.com/office/drawing/2014/main" id="{57AC02AE-B6AD-6045-7320-C4C2046BE275}"/>
              </a:ext>
            </a:extLst>
          </p:cNvPr>
          <p:cNvSpPr txBox="1"/>
          <p:nvPr/>
        </p:nvSpPr>
        <p:spPr>
          <a:xfrm>
            <a:off x="6575381" y="555548"/>
            <a:ext cx="543680" cy="167728"/>
          </a:xfrm>
          <a:prstGeom prst="rect">
            <a:avLst/>
          </a:prstGeom>
        </p:spPr>
        <p:txBody>
          <a:bodyPr vert="horz" lIns="68580" tIns="34290" rIns="68580" bIns="34290" rtlCol="0" anchor="t">
            <a:normAutofit fontScale="92500" lnSpcReduction="10000"/>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750" b="1" dirty="0">
                <a:solidFill>
                  <a:schemeClr val="tx1"/>
                </a:solidFill>
              </a:rPr>
              <a:t>después</a:t>
            </a:r>
            <a:endParaRPr lang="es-ES" altLang="es-CO" sz="750" b="1" dirty="0">
              <a:solidFill>
                <a:schemeClr val="tx1"/>
              </a:solidFill>
            </a:endParaRPr>
          </a:p>
        </p:txBody>
      </p:sp>
      <p:pic>
        <p:nvPicPr>
          <p:cNvPr id="7" name="Imagen 6">
            <a:extLst>
              <a:ext uri="{FF2B5EF4-FFF2-40B4-BE49-F238E27FC236}">
                <a16:creationId xmlns:a16="http://schemas.microsoft.com/office/drawing/2014/main" id="{195F1AE6-0709-C219-CD65-DD31E93A0295}"/>
              </a:ext>
            </a:extLst>
          </p:cNvPr>
          <p:cNvPicPr>
            <a:picLocks noChangeAspect="1"/>
          </p:cNvPicPr>
          <p:nvPr/>
        </p:nvPicPr>
        <p:blipFill>
          <a:blip r:embed="rId4"/>
          <a:stretch>
            <a:fillRect/>
          </a:stretch>
        </p:blipFill>
        <p:spPr>
          <a:xfrm>
            <a:off x="173050" y="639411"/>
            <a:ext cx="2505191" cy="1267249"/>
          </a:xfrm>
          <a:prstGeom prst="rect">
            <a:avLst/>
          </a:prstGeom>
        </p:spPr>
      </p:pic>
      <p:pic>
        <p:nvPicPr>
          <p:cNvPr id="9" name="Imagen 8">
            <a:extLst>
              <a:ext uri="{FF2B5EF4-FFF2-40B4-BE49-F238E27FC236}">
                <a16:creationId xmlns:a16="http://schemas.microsoft.com/office/drawing/2014/main" id="{3D22B363-6586-26D2-89C5-21A1FDDAD02E}"/>
              </a:ext>
            </a:extLst>
          </p:cNvPr>
          <p:cNvPicPr>
            <a:picLocks noChangeAspect="1"/>
          </p:cNvPicPr>
          <p:nvPr/>
        </p:nvPicPr>
        <p:blipFill>
          <a:blip r:embed="rId5"/>
          <a:stretch>
            <a:fillRect/>
          </a:stretch>
        </p:blipFill>
        <p:spPr>
          <a:xfrm>
            <a:off x="173051" y="1949695"/>
            <a:ext cx="2505191" cy="1321218"/>
          </a:xfrm>
          <a:prstGeom prst="rect">
            <a:avLst/>
          </a:prstGeom>
        </p:spPr>
      </p:pic>
      <p:pic>
        <p:nvPicPr>
          <p:cNvPr id="12" name="Imagen 11">
            <a:extLst>
              <a:ext uri="{FF2B5EF4-FFF2-40B4-BE49-F238E27FC236}">
                <a16:creationId xmlns:a16="http://schemas.microsoft.com/office/drawing/2014/main" id="{F725402C-99D8-B6B9-D1BF-695D78C52DE7}"/>
              </a:ext>
            </a:extLst>
          </p:cNvPr>
          <p:cNvPicPr>
            <a:picLocks noChangeAspect="1"/>
          </p:cNvPicPr>
          <p:nvPr/>
        </p:nvPicPr>
        <p:blipFill>
          <a:blip r:embed="rId6"/>
          <a:stretch>
            <a:fillRect/>
          </a:stretch>
        </p:blipFill>
        <p:spPr>
          <a:xfrm>
            <a:off x="2777940" y="691177"/>
            <a:ext cx="1287809" cy="2663297"/>
          </a:xfrm>
          <a:prstGeom prst="rect">
            <a:avLst/>
          </a:prstGeom>
        </p:spPr>
      </p:pic>
      <p:pic>
        <p:nvPicPr>
          <p:cNvPr id="15" name="Imagen 14">
            <a:extLst>
              <a:ext uri="{FF2B5EF4-FFF2-40B4-BE49-F238E27FC236}">
                <a16:creationId xmlns:a16="http://schemas.microsoft.com/office/drawing/2014/main" id="{92702A8D-677A-9350-F0CA-4E5B78CB9041}"/>
              </a:ext>
            </a:extLst>
          </p:cNvPr>
          <p:cNvPicPr>
            <a:picLocks noChangeAspect="1"/>
          </p:cNvPicPr>
          <p:nvPr/>
        </p:nvPicPr>
        <p:blipFill>
          <a:blip r:embed="rId7"/>
          <a:stretch>
            <a:fillRect/>
          </a:stretch>
        </p:blipFill>
        <p:spPr>
          <a:xfrm>
            <a:off x="173052" y="3394214"/>
            <a:ext cx="3892697" cy="1696049"/>
          </a:xfrm>
          <a:prstGeom prst="rect">
            <a:avLst/>
          </a:prstGeom>
        </p:spPr>
      </p:pic>
      <p:pic>
        <p:nvPicPr>
          <p:cNvPr id="19" name="Imagen 18">
            <a:extLst>
              <a:ext uri="{FF2B5EF4-FFF2-40B4-BE49-F238E27FC236}">
                <a16:creationId xmlns:a16="http://schemas.microsoft.com/office/drawing/2014/main" id="{FBD1522D-2892-C686-E727-3A0FCE4AE757}"/>
              </a:ext>
            </a:extLst>
          </p:cNvPr>
          <p:cNvPicPr>
            <a:picLocks noChangeAspect="1"/>
          </p:cNvPicPr>
          <p:nvPr/>
        </p:nvPicPr>
        <p:blipFill>
          <a:blip r:embed="rId8"/>
          <a:stretch>
            <a:fillRect/>
          </a:stretch>
        </p:blipFill>
        <p:spPr>
          <a:xfrm>
            <a:off x="5205665" y="721595"/>
            <a:ext cx="3619687" cy="1921230"/>
          </a:xfrm>
          <a:prstGeom prst="rect">
            <a:avLst/>
          </a:prstGeom>
        </p:spPr>
      </p:pic>
      <p:pic>
        <p:nvPicPr>
          <p:cNvPr id="24" name="Imagen 23">
            <a:extLst>
              <a:ext uri="{FF2B5EF4-FFF2-40B4-BE49-F238E27FC236}">
                <a16:creationId xmlns:a16="http://schemas.microsoft.com/office/drawing/2014/main" id="{839AD2FD-C55B-1CD2-07D8-7D16315441B8}"/>
              </a:ext>
            </a:extLst>
          </p:cNvPr>
          <p:cNvPicPr>
            <a:picLocks noChangeAspect="1"/>
          </p:cNvPicPr>
          <p:nvPr/>
        </p:nvPicPr>
        <p:blipFill>
          <a:blip r:embed="rId9"/>
          <a:stretch>
            <a:fillRect/>
          </a:stretch>
        </p:blipFill>
        <p:spPr>
          <a:xfrm>
            <a:off x="5261216" y="2725855"/>
            <a:ext cx="3564136" cy="2072969"/>
          </a:xfrm>
          <a:prstGeom prst="rect">
            <a:avLst/>
          </a:prstGeom>
        </p:spPr>
      </p:pic>
      <p:sp>
        <p:nvSpPr>
          <p:cNvPr id="26" name="Subtítulo 2">
            <a:extLst>
              <a:ext uri="{FF2B5EF4-FFF2-40B4-BE49-F238E27FC236}">
                <a16:creationId xmlns:a16="http://schemas.microsoft.com/office/drawing/2014/main" id="{4B4B9EA4-07C4-DBE8-8086-4EC767BD85AC}"/>
              </a:ext>
            </a:extLst>
          </p:cNvPr>
          <p:cNvSpPr txBox="1"/>
          <p:nvPr/>
        </p:nvSpPr>
        <p:spPr>
          <a:xfrm>
            <a:off x="6193659" y="4790056"/>
            <a:ext cx="2777290" cy="353444"/>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675" b="1" dirty="0">
                <a:solidFill>
                  <a:schemeClr val="tx1"/>
                </a:solidFill>
              </a:rPr>
              <a:t>* </a:t>
            </a:r>
            <a:r>
              <a:rPr lang="es-CO" sz="825" b="1" dirty="0">
                <a:solidFill>
                  <a:schemeClr val="tx1"/>
                </a:solidFill>
              </a:rPr>
              <a:t>EJECUTADO</a:t>
            </a:r>
            <a:r>
              <a:rPr lang="es-CO" sz="675" b="1" dirty="0">
                <a:solidFill>
                  <a:schemeClr val="tx1"/>
                </a:solidFill>
              </a:rPr>
              <a:t> CON RECURSOS RECAUDADOS DEL CONVENIO CON EL INSTITUTO PRE-UNIVERSITY  OCTUBRE A DICIEMBRE 2024 </a:t>
            </a:r>
          </a:p>
        </p:txBody>
      </p:sp>
    </p:spTree>
    <p:extLst>
      <p:ext uri="{BB962C8B-B14F-4D97-AF65-F5344CB8AC3E}">
        <p14:creationId xmlns:p14="http://schemas.microsoft.com/office/powerpoint/2010/main" val="4028727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052DF-93E9-1927-40F1-C97A3F3E8EB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F862A19-A9FE-C4B4-9392-AE24AD0FF536}"/>
              </a:ext>
            </a:extLst>
          </p:cNvPr>
          <p:cNvSpPr>
            <a:spLocks noGrp="1"/>
          </p:cNvSpPr>
          <p:nvPr>
            <p:ph type="ctrTitle"/>
          </p:nvPr>
        </p:nvSpPr>
        <p:spPr>
          <a:xfrm>
            <a:off x="85577" y="290192"/>
            <a:ext cx="2466161" cy="68669"/>
          </a:xfrm>
        </p:spPr>
        <p:txBody>
          <a:bodyPr>
            <a:normAutofit fontScale="90000"/>
          </a:bodyPr>
          <a:lstStyle/>
          <a:p>
            <a:r>
              <a:rPr lang="es-CO" sz="1350" dirty="0"/>
              <a:t>       </a:t>
            </a:r>
            <a:r>
              <a:rPr lang="es-CO" sz="1200" b="1" dirty="0"/>
              <a:t>SEDE MARIA AUXILIADORA</a:t>
            </a:r>
            <a:endParaRPr lang="es-CO" sz="1350" b="1" dirty="0"/>
          </a:p>
        </p:txBody>
      </p:sp>
      <p:sp>
        <p:nvSpPr>
          <p:cNvPr id="3" name="Subtítulo 2">
            <a:extLst>
              <a:ext uri="{FF2B5EF4-FFF2-40B4-BE49-F238E27FC236}">
                <a16:creationId xmlns:a16="http://schemas.microsoft.com/office/drawing/2014/main" id="{D11ED784-E244-7EA3-817F-EDE6404022FE}"/>
              </a:ext>
            </a:extLst>
          </p:cNvPr>
          <p:cNvSpPr>
            <a:spLocks noGrp="1"/>
          </p:cNvSpPr>
          <p:nvPr>
            <p:ph type="subTitle" idx="1"/>
          </p:nvPr>
        </p:nvSpPr>
        <p:spPr>
          <a:xfrm>
            <a:off x="2704744" y="304644"/>
            <a:ext cx="2979738" cy="376919"/>
          </a:xfrm>
        </p:spPr>
        <p:txBody>
          <a:bodyPr>
            <a:normAutofit/>
          </a:bodyPr>
          <a:lstStyle/>
          <a:p>
            <a:pPr algn="ctr"/>
            <a:r>
              <a:rPr lang="es-CO" sz="900" b="1" dirty="0"/>
              <a:t>PINTURA DE 13  SALONES Y ACONDICIONAMIENTO DE PUERTAS EN MAL ESTADO </a:t>
            </a:r>
          </a:p>
        </p:txBody>
      </p:sp>
      <p:pic>
        <p:nvPicPr>
          <p:cNvPr id="5" name="Imagen 4">
            <a:extLst>
              <a:ext uri="{FF2B5EF4-FFF2-40B4-BE49-F238E27FC236}">
                <a16:creationId xmlns:a16="http://schemas.microsoft.com/office/drawing/2014/main" id="{5C45909E-0306-4894-7B06-DB27FE9B76C3}"/>
              </a:ext>
            </a:extLst>
          </p:cNvPr>
          <p:cNvPicPr>
            <a:picLocks noChangeAspect="1"/>
          </p:cNvPicPr>
          <p:nvPr/>
        </p:nvPicPr>
        <p:blipFill>
          <a:blip r:embed="rId2"/>
          <a:stretch>
            <a:fillRect/>
          </a:stretch>
        </p:blipFill>
        <p:spPr>
          <a:xfrm>
            <a:off x="-619568" y="1546111"/>
            <a:ext cx="5825233" cy="1239119"/>
          </a:xfrm>
          <a:prstGeom prst="rect">
            <a:avLst/>
          </a:prstGeom>
        </p:spPr>
      </p:pic>
      <p:sp>
        <p:nvSpPr>
          <p:cNvPr id="16" name="Subtítulo 2">
            <a:extLst>
              <a:ext uri="{FF2B5EF4-FFF2-40B4-BE49-F238E27FC236}">
                <a16:creationId xmlns:a16="http://schemas.microsoft.com/office/drawing/2014/main" id="{07D5E8A6-6358-E602-1645-4D8F21831805}"/>
              </a:ext>
            </a:extLst>
          </p:cNvPr>
          <p:cNvSpPr txBox="1"/>
          <p:nvPr/>
        </p:nvSpPr>
        <p:spPr>
          <a:xfrm>
            <a:off x="1161399" y="485525"/>
            <a:ext cx="652447" cy="262542"/>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r>
              <a:rPr lang="es-CO" sz="900" b="1" dirty="0">
                <a:solidFill>
                  <a:schemeClr val="tx1"/>
                </a:solidFill>
              </a:rPr>
              <a:t>antes</a:t>
            </a:r>
          </a:p>
        </p:txBody>
      </p:sp>
      <p:sp>
        <p:nvSpPr>
          <p:cNvPr id="17" name="Subtítulo 2">
            <a:extLst>
              <a:ext uri="{FF2B5EF4-FFF2-40B4-BE49-F238E27FC236}">
                <a16:creationId xmlns:a16="http://schemas.microsoft.com/office/drawing/2014/main" id="{4293D7D2-5166-9D39-1187-2A45C5C3D2B2}"/>
              </a:ext>
            </a:extLst>
          </p:cNvPr>
          <p:cNvSpPr txBox="1"/>
          <p:nvPr/>
        </p:nvSpPr>
        <p:spPr>
          <a:xfrm>
            <a:off x="6575381" y="555548"/>
            <a:ext cx="705635" cy="252030"/>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750" b="1" dirty="0">
                <a:solidFill>
                  <a:schemeClr val="tx1"/>
                </a:solidFill>
              </a:rPr>
              <a:t>después</a:t>
            </a:r>
            <a:endParaRPr lang="es-ES" altLang="es-CO" sz="750" b="1" dirty="0">
              <a:solidFill>
                <a:schemeClr val="tx1"/>
              </a:solidFill>
            </a:endParaRPr>
          </a:p>
        </p:txBody>
      </p:sp>
      <p:sp>
        <p:nvSpPr>
          <p:cNvPr id="26" name="Subtítulo 2">
            <a:extLst>
              <a:ext uri="{FF2B5EF4-FFF2-40B4-BE49-F238E27FC236}">
                <a16:creationId xmlns:a16="http://schemas.microsoft.com/office/drawing/2014/main" id="{82C105E0-B3B8-A9A0-E04B-5E07625F3E94}"/>
              </a:ext>
            </a:extLst>
          </p:cNvPr>
          <p:cNvSpPr txBox="1"/>
          <p:nvPr/>
        </p:nvSpPr>
        <p:spPr>
          <a:xfrm>
            <a:off x="6136852" y="4744177"/>
            <a:ext cx="2975978" cy="431599"/>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675" b="1" dirty="0">
                <a:solidFill>
                  <a:schemeClr val="tx1"/>
                </a:solidFill>
              </a:rPr>
              <a:t>* </a:t>
            </a:r>
            <a:r>
              <a:rPr lang="es-CO" sz="900" b="1" dirty="0">
                <a:solidFill>
                  <a:schemeClr val="tx1"/>
                </a:solidFill>
              </a:rPr>
              <a:t>EJECUTADO</a:t>
            </a:r>
            <a:r>
              <a:rPr lang="es-CO" sz="675" b="1" dirty="0">
                <a:solidFill>
                  <a:schemeClr val="tx1"/>
                </a:solidFill>
              </a:rPr>
              <a:t> CON RECURSOS RECAUDADOS DEL CONVENIO CON EL  INSTITUTO PRE-UNIVERSITY  OCTUBRE A DICIEMBRE 2024 Y APORTE DE ALUMNOS FIN DE AÑO</a:t>
            </a:r>
          </a:p>
        </p:txBody>
      </p:sp>
      <p:pic>
        <p:nvPicPr>
          <p:cNvPr id="8" name="Imagen 7">
            <a:extLst>
              <a:ext uri="{FF2B5EF4-FFF2-40B4-BE49-F238E27FC236}">
                <a16:creationId xmlns:a16="http://schemas.microsoft.com/office/drawing/2014/main" id="{4C00CEAA-EEF2-D657-4C10-65D897F28977}"/>
              </a:ext>
            </a:extLst>
          </p:cNvPr>
          <p:cNvPicPr>
            <a:picLocks noChangeAspect="1"/>
          </p:cNvPicPr>
          <p:nvPr/>
        </p:nvPicPr>
        <p:blipFill>
          <a:blip r:embed="rId3"/>
          <a:stretch>
            <a:fillRect/>
          </a:stretch>
        </p:blipFill>
        <p:spPr>
          <a:xfrm>
            <a:off x="85578" y="721595"/>
            <a:ext cx="4029223" cy="1573986"/>
          </a:xfrm>
          <a:prstGeom prst="rect">
            <a:avLst/>
          </a:prstGeom>
        </p:spPr>
      </p:pic>
      <p:pic>
        <p:nvPicPr>
          <p:cNvPr id="14" name="Imagen 13">
            <a:extLst>
              <a:ext uri="{FF2B5EF4-FFF2-40B4-BE49-F238E27FC236}">
                <a16:creationId xmlns:a16="http://schemas.microsoft.com/office/drawing/2014/main" id="{7B79A4E9-598C-CFAB-A537-E288F1D9B3E6}"/>
              </a:ext>
            </a:extLst>
          </p:cNvPr>
          <p:cNvPicPr>
            <a:picLocks noChangeAspect="1"/>
          </p:cNvPicPr>
          <p:nvPr/>
        </p:nvPicPr>
        <p:blipFill>
          <a:blip r:embed="rId4"/>
          <a:stretch>
            <a:fillRect/>
          </a:stretch>
        </p:blipFill>
        <p:spPr>
          <a:xfrm>
            <a:off x="2060362" y="2352145"/>
            <a:ext cx="2054438" cy="1313723"/>
          </a:xfrm>
          <a:prstGeom prst="rect">
            <a:avLst/>
          </a:prstGeom>
        </p:spPr>
      </p:pic>
      <p:pic>
        <p:nvPicPr>
          <p:cNvPr id="20" name="Imagen 19">
            <a:extLst>
              <a:ext uri="{FF2B5EF4-FFF2-40B4-BE49-F238E27FC236}">
                <a16:creationId xmlns:a16="http://schemas.microsoft.com/office/drawing/2014/main" id="{1F042EE6-1667-0FFE-8792-A5A101BBDA68}"/>
              </a:ext>
            </a:extLst>
          </p:cNvPr>
          <p:cNvPicPr>
            <a:picLocks noChangeAspect="1"/>
          </p:cNvPicPr>
          <p:nvPr/>
        </p:nvPicPr>
        <p:blipFill>
          <a:blip r:embed="rId5"/>
          <a:stretch>
            <a:fillRect/>
          </a:stretch>
        </p:blipFill>
        <p:spPr>
          <a:xfrm>
            <a:off x="85577" y="3703780"/>
            <a:ext cx="4029223" cy="1391650"/>
          </a:xfrm>
          <a:prstGeom prst="rect">
            <a:avLst/>
          </a:prstGeom>
        </p:spPr>
      </p:pic>
      <p:pic>
        <p:nvPicPr>
          <p:cNvPr id="22" name="Imagen 21">
            <a:extLst>
              <a:ext uri="{FF2B5EF4-FFF2-40B4-BE49-F238E27FC236}">
                <a16:creationId xmlns:a16="http://schemas.microsoft.com/office/drawing/2014/main" id="{0FC06895-F547-8DAB-82A0-FD70297E563C}"/>
              </a:ext>
            </a:extLst>
          </p:cNvPr>
          <p:cNvPicPr>
            <a:picLocks noChangeAspect="1"/>
          </p:cNvPicPr>
          <p:nvPr/>
        </p:nvPicPr>
        <p:blipFill>
          <a:blip r:embed="rId6"/>
          <a:srcRect l="19766"/>
          <a:stretch/>
        </p:blipFill>
        <p:spPr>
          <a:xfrm>
            <a:off x="4265324" y="748068"/>
            <a:ext cx="2170631" cy="2037161"/>
          </a:xfrm>
          <a:prstGeom prst="rect">
            <a:avLst/>
          </a:prstGeom>
        </p:spPr>
      </p:pic>
      <p:sp>
        <p:nvSpPr>
          <p:cNvPr id="23" name="AutoShape 2">
            <a:extLst>
              <a:ext uri="{FF2B5EF4-FFF2-40B4-BE49-F238E27FC236}">
                <a16:creationId xmlns:a16="http://schemas.microsoft.com/office/drawing/2014/main" id="{B30A7562-EFF4-BDEC-62EA-D99AAFC8CD55}"/>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050"/>
          </a:p>
        </p:txBody>
      </p:sp>
      <p:pic>
        <p:nvPicPr>
          <p:cNvPr id="27" name="Imagen 26">
            <a:extLst>
              <a:ext uri="{FF2B5EF4-FFF2-40B4-BE49-F238E27FC236}">
                <a16:creationId xmlns:a16="http://schemas.microsoft.com/office/drawing/2014/main" id="{B9107704-2D31-EDAD-5EE9-6768B83CD189}"/>
              </a:ext>
            </a:extLst>
          </p:cNvPr>
          <p:cNvPicPr>
            <a:picLocks noChangeAspect="1"/>
          </p:cNvPicPr>
          <p:nvPr/>
        </p:nvPicPr>
        <p:blipFill>
          <a:blip r:embed="rId7"/>
          <a:stretch>
            <a:fillRect/>
          </a:stretch>
        </p:blipFill>
        <p:spPr>
          <a:xfrm>
            <a:off x="6485298" y="748068"/>
            <a:ext cx="2551880" cy="2037161"/>
          </a:xfrm>
          <a:prstGeom prst="rect">
            <a:avLst/>
          </a:prstGeom>
        </p:spPr>
      </p:pic>
      <p:pic>
        <p:nvPicPr>
          <p:cNvPr id="29" name="Imagen 28">
            <a:extLst>
              <a:ext uri="{FF2B5EF4-FFF2-40B4-BE49-F238E27FC236}">
                <a16:creationId xmlns:a16="http://schemas.microsoft.com/office/drawing/2014/main" id="{43103216-8088-52C9-EEC0-2930D4455232}"/>
              </a:ext>
            </a:extLst>
          </p:cNvPr>
          <p:cNvPicPr>
            <a:picLocks noChangeAspect="1"/>
          </p:cNvPicPr>
          <p:nvPr/>
        </p:nvPicPr>
        <p:blipFill>
          <a:blip r:embed="rId8"/>
          <a:stretch>
            <a:fillRect/>
          </a:stretch>
        </p:blipFill>
        <p:spPr>
          <a:xfrm>
            <a:off x="4265323" y="2893052"/>
            <a:ext cx="2178236" cy="1851063"/>
          </a:xfrm>
          <a:prstGeom prst="rect">
            <a:avLst/>
          </a:prstGeom>
        </p:spPr>
      </p:pic>
      <p:pic>
        <p:nvPicPr>
          <p:cNvPr id="31" name="Imagen 30">
            <a:extLst>
              <a:ext uri="{FF2B5EF4-FFF2-40B4-BE49-F238E27FC236}">
                <a16:creationId xmlns:a16="http://schemas.microsoft.com/office/drawing/2014/main" id="{E11C6E7A-27DC-4290-1330-793EC989E765}"/>
              </a:ext>
            </a:extLst>
          </p:cNvPr>
          <p:cNvPicPr>
            <a:picLocks noChangeAspect="1"/>
          </p:cNvPicPr>
          <p:nvPr/>
        </p:nvPicPr>
        <p:blipFill>
          <a:blip r:embed="rId9"/>
          <a:stretch>
            <a:fillRect/>
          </a:stretch>
        </p:blipFill>
        <p:spPr>
          <a:xfrm>
            <a:off x="6485298" y="2893052"/>
            <a:ext cx="2551880" cy="1851063"/>
          </a:xfrm>
          <a:prstGeom prst="rect">
            <a:avLst/>
          </a:prstGeom>
        </p:spPr>
      </p:pic>
      <p:pic>
        <p:nvPicPr>
          <p:cNvPr id="6" name="Imagen 5">
            <a:extLst>
              <a:ext uri="{FF2B5EF4-FFF2-40B4-BE49-F238E27FC236}">
                <a16:creationId xmlns:a16="http://schemas.microsoft.com/office/drawing/2014/main" id="{622149F3-51D9-F3C1-08E8-DE9EF944C025}"/>
              </a:ext>
            </a:extLst>
          </p:cNvPr>
          <p:cNvPicPr>
            <a:picLocks noChangeAspect="1"/>
          </p:cNvPicPr>
          <p:nvPr/>
        </p:nvPicPr>
        <p:blipFill>
          <a:blip r:embed="rId10"/>
          <a:srcRect l="10654" r="33972"/>
          <a:stretch/>
        </p:blipFill>
        <p:spPr>
          <a:xfrm>
            <a:off x="106823" y="2352145"/>
            <a:ext cx="1904196" cy="1313722"/>
          </a:xfrm>
          <a:prstGeom prst="rect">
            <a:avLst/>
          </a:prstGeom>
        </p:spPr>
      </p:pic>
    </p:spTree>
    <p:extLst>
      <p:ext uri="{BB962C8B-B14F-4D97-AF65-F5344CB8AC3E}">
        <p14:creationId xmlns:p14="http://schemas.microsoft.com/office/powerpoint/2010/main" val="3377565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C5D1E-BDDF-F986-843D-06B3193ACC5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9113C77-C372-1D77-8001-9CCDC448385C}"/>
              </a:ext>
            </a:extLst>
          </p:cNvPr>
          <p:cNvSpPr>
            <a:spLocks noGrp="1"/>
          </p:cNvSpPr>
          <p:nvPr>
            <p:ph type="ctrTitle"/>
          </p:nvPr>
        </p:nvSpPr>
        <p:spPr>
          <a:xfrm>
            <a:off x="85577" y="290192"/>
            <a:ext cx="2466161" cy="68669"/>
          </a:xfrm>
        </p:spPr>
        <p:txBody>
          <a:bodyPr>
            <a:normAutofit fontScale="90000"/>
          </a:bodyPr>
          <a:lstStyle/>
          <a:p>
            <a:r>
              <a:rPr lang="es-CO" sz="1350" dirty="0"/>
              <a:t>       </a:t>
            </a:r>
            <a:r>
              <a:rPr lang="es-CO" sz="1200" b="1" dirty="0"/>
              <a:t>INSTITUCIÓN EDUCATIVA DOMINGO IRURITA</a:t>
            </a:r>
            <a:endParaRPr lang="es-CO" sz="1350" b="1" dirty="0"/>
          </a:p>
        </p:txBody>
      </p:sp>
      <p:sp>
        <p:nvSpPr>
          <p:cNvPr id="3" name="Subtítulo 2">
            <a:extLst>
              <a:ext uri="{FF2B5EF4-FFF2-40B4-BE49-F238E27FC236}">
                <a16:creationId xmlns:a16="http://schemas.microsoft.com/office/drawing/2014/main" id="{FD2D4CB9-4C77-6E24-5E8A-83E1230FB425}"/>
              </a:ext>
            </a:extLst>
          </p:cNvPr>
          <p:cNvSpPr>
            <a:spLocks noGrp="1"/>
          </p:cNvSpPr>
          <p:nvPr>
            <p:ph type="subTitle" idx="1"/>
          </p:nvPr>
        </p:nvSpPr>
        <p:spPr>
          <a:xfrm>
            <a:off x="2704744" y="304644"/>
            <a:ext cx="2979738" cy="376919"/>
          </a:xfrm>
        </p:spPr>
        <p:txBody>
          <a:bodyPr>
            <a:normAutofit/>
          </a:bodyPr>
          <a:lstStyle/>
          <a:p>
            <a:pPr algn="ctr"/>
            <a:r>
              <a:rPr lang="es-CO" sz="900" b="1" dirty="0"/>
              <a:t>COMPRA DE GUADAÑA PARA PRE- MANTENIMIENTO DE ZONAS VERDES</a:t>
            </a:r>
          </a:p>
        </p:txBody>
      </p:sp>
      <p:pic>
        <p:nvPicPr>
          <p:cNvPr id="5" name="Imagen 4">
            <a:extLst>
              <a:ext uri="{FF2B5EF4-FFF2-40B4-BE49-F238E27FC236}">
                <a16:creationId xmlns:a16="http://schemas.microsoft.com/office/drawing/2014/main" id="{A4C1D4FE-CE1C-3186-1630-5B1DFBFE2AE0}"/>
              </a:ext>
            </a:extLst>
          </p:cNvPr>
          <p:cNvPicPr>
            <a:picLocks noChangeAspect="1"/>
          </p:cNvPicPr>
          <p:nvPr/>
        </p:nvPicPr>
        <p:blipFill>
          <a:blip r:embed="rId2"/>
          <a:stretch>
            <a:fillRect/>
          </a:stretch>
        </p:blipFill>
        <p:spPr>
          <a:xfrm>
            <a:off x="-619568" y="1546111"/>
            <a:ext cx="5825233" cy="1239119"/>
          </a:xfrm>
          <a:prstGeom prst="rect">
            <a:avLst/>
          </a:prstGeom>
        </p:spPr>
      </p:pic>
      <p:sp>
        <p:nvSpPr>
          <p:cNvPr id="26" name="Subtítulo 2">
            <a:extLst>
              <a:ext uri="{FF2B5EF4-FFF2-40B4-BE49-F238E27FC236}">
                <a16:creationId xmlns:a16="http://schemas.microsoft.com/office/drawing/2014/main" id="{533E1EC7-F490-C2F4-8339-AA3EBFFD0A5D}"/>
              </a:ext>
            </a:extLst>
          </p:cNvPr>
          <p:cNvSpPr txBox="1"/>
          <p:nvPr/>
        </p:nvSpPr>
        <p:spPr>
          <a:xfrm>
            <a:off x="6154619" y="4723686"/>
            <a:ext cx="2975978" cy="419814"/>
          </a:xfrm>
          <a:prstGeom prst="rect">
            <a:avLst/>
          </a:prstGeom>
        </p:spPr>
        <p:txBody>
          <a:bodyPr vert="horz" lIns="68580" tIns="34290" rIns="68580" bIns="34290" rtlCol="0" anchor="t">
            <a:normAutofit fontScale="92500" lnSpcReduction="10000"/>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900" b="1" dirty="0">
                <a:solidFill>
                  <a:schemeClr val="tx1"/>
                </a:solidFill>
              </a:rPr>
              <a:t>* COMPRA DE GUADAÑA ELECTRICA CON RECURSOS RECAUDADOS DEL CONVENIO CON EL INSTITUTO PRE-UNIVERSITY  OCTUBRE A DICIEMBRE 2024 </a:t>
            </a:r>
          </a:p>
        </p:txBody>
      </p:sp>
      <p:sp>
        <p:nvSpPr>
          <p:cNvPr id="23" name="AutoShape 2">
            <a:extLst>
              <a:ext uri="{FF2B5EF4-FFF2-40B4-BE49-F238E27FC236}">
                <a16:creationId xmlns:a16="http://schemas.microsoft.com/office/drawing/2014/main" id="{6EB1639C-E067-F87A-39D4-345D35F9BB2F}"/>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050"/>
          </a:p>
        </p:txBody>
      </p:sp>
      <p:pic>
        <p:nvPicPr>
          <p:cNvPr id="8" name="Imagen 7">
            <a:extLst>
              <a:ext uri="{FF2B5EF4-FFF2-40B4-BE49-F238E27FC236}">
                <a16:creationId xmlns:a16="http://schemas.microsoft.com/office/drawing/2014/main" id="{E8741C5F-0009-92C4-7731-CAD3F7D8DD41}"/>
              </a:ext>
            </a:extLst>
          </p:cNvPr>
          <p:cNvPicPr>
            <a:picLocks noChangeAspect="1"/>
          </p:cNvPicPr>
          <p:nvPr/>
        </p:nvPicPr>
        <p:blipFill>
          <a:blip r:embed="rId3"/>
          <a:srcRect t="23551" b="28598"/>
          <a:stretch/>
        </p:blipFill>
        <p:spPr>
          <a:xfrm>
            <a:off x="85578" y="571889"/>
            <a:ext cx="2019226" cy="1818797"/>
          </a:xfrm>
          <a:prstGeom prst="rect">
            <a:avLst/>
          </a:prstGeom>
        </p:spPr>
      </p:pic>
      <p:pic>
        <p:nvPicPr>
          <p:cNvPr id="11" name="Imagen 10">
            <a:extLst>
              <a:ext uri="{FF2B5EF4-FFF2-40B4-BE49-F238E27FC236}">
                <a16:creationId xmlns:a16="http://schemas.microsoft.com/office/drawing/2014/main" id="{2671B459-C431-A3E6-0259-D494D1748504}"/>
              </a:ext>
            </a:extLst>
          </p:cNvPr>
          <p:cNvPicPr>
            <a:picLocks noChangeAspect="1"/>
          </p:cNvPicPr>
          <p:nvPr/>
        </p:nvPicPr>
        <p:blipFill>
          <a:blip r:embed="rId4"/>
          <a:srcRect t="22804" b="9408"/>
          <a:stretch/>
        </p:blipFill>
        <p:spPr>
          <a:xfrm>
            <a:off x="85577" y="2457451"/>
            <a:ext cx="1734758" cy="2546057"/>
          </a:xfrm>
          <a:prstGeom prst="rect">
            <a:avLst/>
          </a:prstGeom>
        </p:spPr>
      </p:pic>
      <p:pic>
        <p:nvPicPr>
          <p:cNvPr id="14" name="Imagen 13">
            <a:extLst>
              <a:ext uri="{FF2B5EF4-FFF2-40B4-BE49-F238E27FC236}">
                <a16:creationId xmlns:a16="http://schemas.microsoft.com/office/drawing/2014/main" id="{847F6002-C385-09F0-EF8B-8999E53DDF4B}"/>
              </a:ext>
            </a:extLst>
          </p:cNvPr>
          <p:cNvPicPr>
            <a:picLocks noChangeAspect="1"/>
          </p:cNvPicPr>
          <p:nvPr/>
        </p:nvPicPr>
        <p:blipFill>
          <a:blip r:embed="rId5"/>
          <a:stretch>
            <a:fillRect/>
          </a:stretch>
        </p:blipFill>
        <p:spPr>
          <a:xfrm>
            <a:off x="2196207" y="667330"/>
            <a:ext cx="1912184" cy="2117900"/>
          </a:xfrm>
          <a:prstGeom prst="rect">
            <a:avLst/>
          </a:prstGeom>
        </p:spPr>
      </p:pic>
      <p:pic>
        <p:nvPicPr>
          <p:cNvPr id="18" name="Imagen 17">
            <a:extLst>
              <a:ext uri="{FF2B5EF4-FFF2-40B4-BE49-F238E27FC236}">
                <a16:creationId xmlns:a16="http://schemas.microsoft.com/office/drawing/2014/main" id="{C37EDEA6-5EF8-1E7E-BC05-121A447AC7B5}"/>
              </a:ext>
            </a:extLst>
          </p:cNvPr>
          <p:cNvPicPr>
            <a:picLocks noChangeAspect="1"/>
          </p:cNvPicPr>
          <p:nvPr/>
        </p:nvPicPr>
        <p:blipFill>
          <a:blip r:embed="rId6"/>
          <a:stretch>
            <a:fillRect/>
          </a:stretch>
        </p:blipFill>
        <p:spPr>
          <a:xfrm>
            <a:off x="1877568" y="2836249"/>
            <a:ext cx="2525654" cy="2167259"/>
          </a:xfrm>
          <a:prstGeom prst="rect">
            <a:avLst/>
          </a:prstGeom>
        </p:spPr>
      </p:pic>
      <p:pic>
        <p:nvPicPr>
          <p:cNvPr id="20" name="Imagen 19">
            <a:extLst>
              <a:ext uri="{FF2B5EF4-FFF2-40B4-BE49-F238E27FC236}">
                <a16:creationId xmlns:a16="http://schemas.microsoft.com/office/drawing/2014/main" id="{478DDEE5-4111-5B13-3665-730DE21F95FE}"/>
              </a:ext>
            </a:extLst>
          </p:cNvPr>
          <p:cNvPicPr>
            <a:picLocks noChangeAspect="1"/>
          </p:cNvPicPr>
          <p:nvPr/>
        </p:nvPicPr>
        <p:blipFill>
          <a:blip r:embed="rId7"/>
          <a:stretch>
            <a:fillRect/>
          </a:stretch>
        </p:blipFill>
        <p:spPr>
          <a:xfrm>
            <a:off x="6287569" y="2390686"/>
            <a:ext cx="2747333" cy="2307251"/>
          </a:xfrm>
          <a:prstGeom prst="rect">
            <a:avLst/>
          </a:prstGeom>
        </p:spPr>
      </p:pic>
      <p:pic>
        <p:nvPicPr>
          <p:cNvPr id="22" name="Imagen 21">
            <a:extLst>
              <a:ext uri="{FF2B5EF4-FFF2-40B4-BE49-F238E27FC236}">
                <a16:creationId xmlns:a16="http://schemas.microsoft.com/office/drawing/2014/main" id="{50B90F69-4164-0CF1-B5D4-C2853CDD5FA8}"/>
              </a:ext>
            </a:extLst>
          </p:cNvPr>
          <p:cNvPicPr>
            <a:picLocks noChangeAspect="1"/>
          </p:cNvPicPr>
          <p:nvPr/>
        </p:nvPicPr>
        <p:blipFill>
          <a:blip r:embed="rId8"/>
          <a:stretch>
            <a:fillRect/>
          </a:stretch>
        </p:blipFill>
        <p:spPr>
          <a:xfrm>
            <a:off x="4194613" y="667330"/>
            <a:ext cx="1960005" cy="2117900"/>
          </a:xfrm>
          <a:prstGeom prst="rect">
            <a:avLst/>
          </a:prstGeom>
        </p:spPr>
      </p:pic>
      <p:pic>
        <p:nvPicPr>
          <p:cNvPr id="28" name="Imagen 27">
            <a:extLst>
              <a:ext uri="{FF2B5EF4-FFF2-40B4-BE49-F238E27FC236}">
                <a16:creationId xmlns:a16="http://schemas.microsoft.com/office/drawing/2014/main" id="{9D8137E3-5C68-8890-FE50-49C46BEFF987}"/>
              </a:ext>
            </a:extLst>
          </p:cNvPr>
          <p:cNvPicPr>
            <a:picLocks noChangeAspect="1"/>
          </p:cNvPicPr>
          <p:nvPr/>
        </p:nvPicPr>
        <p:blipFill>
          <a:blip r:embed="rId9"/>
          <a:stretch>
            <a:fillRect/>
          </a:stretch>
        </p:blipFill>
        <p:spPr>
          <a:xfrm>
            <a:off x="4457700" y="2835418"/>
            <a:ext cx="1696918" cy="2167258"/>
          </a:xfrm>
          <a:prstGeom prst="rect">
            <a:avLst/>
          </a:prstGeom>
        </p:spPr>
      </p:pic>
      <p:pic>
        <p:nvPicPr>
          <p:cNvPr id="30" name="Imagen 29">
            <a:extLst>
              <a:ext uri="{FF2B5EF4-FFF2-40B4-BE49-F238E27FC236}">
                <a16:creationId xmlns:a16="http://schemas.microsoft.com/office/drawing/2014/main" id="{F49AF06E-7C2E-1AF7-6462-266AD7E23006}"/>
              </a:ext>
            </a:extLst>
          </p:cNvPr>
          <p:cNvPicPr>
            <a:picLocks noChangeAspect="1"/>
          </p:cNvPicPr>
          <p:nvPr/>
        </p:nvPicPr>
        <p:blipFill>
          <a:blip r:embed="rId10"/>
          <a:stretch>
            <a:fillRect/>
          </a:stretch>
        </p:blipFill>
        <p:spPr>
          <a:xfrm>
            <a:off x="6249539" y="493103"/>
            <a:ext cx="2785363" cy="1788625"/>
          </a:xfrm>
          <a:prstGeom prst="rect">
            <a:avLst/>
          </a:prstGeom>
        </p:spPr>
      </p:pic>
    </p:spTree>
    <p:extLst>
      <p:ext uri="{BB962C8B-B14F-4D97-AF65-F5344CB8AC3E}">
        <p14:creationId xmlns:p14="http://schemas.microsoft.com/office/powerpoint/2010/main" val="32803766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4E302-4CF3-DD17-E310-69C96F627B9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34B51C0-F53B-9637-4A92-451985297ECE}"/>
              </a:ext>
            </a:extLst>
          </p:cNvPr>
          <p:cNvSpPr>
            <a:spLocks noGrp="1"/>
          </p:cNvSpPr>
          <p:nvPr>
            <p:ph type="ctrTitle"/>
          </p:nvPr>
        </p:nvSpPr>
        <p:spPr>
          <a:xfrm>
            <a:off x="85577" y="290192"/>
            <a:ext cx="2466161" cy="68669"/>
          </a:xfrm>
        </p:spPr>
        <p:txBody>
          <a:bodyPr>
            <a:normAutofit fontScale="90000"/>
          </a:bodyPr>
          <a:lstStyle/>
          <a:p>
            <a:r>
              <a:rPr lang="es-CO" sz="1350" dirty="0"/>
              <a:t>       </a:t>
            </a:r>
            <a:r>
              <a:rPr lang="es-CO" sz="1200" b="1" dirty="0"/>
              <a:t>INSTITUCIÓN EDUCATIVA DOMINGO IRURITA</a:t>
            </a:r>
            <a:endParaRPr lang="es-CO" sz="1350" b="1" dirty="0"/>
          </a:p>
        </p:txBody>
      </p:sp>
      <p:sp>
        <p:nvSpPr>
          <p:cNvPr id="3" name="Subtítulo 2">
            <a:extLst>
              <a:ext uri="{FF2B5EF4-FFF2-40B4-BE49-F238E27FC236}">
                <a16:creationId xmlns:a16="http://schemas.microsoft.com/office/drawing/2014/main" id="{82D75ED0-4F8C-48A7-F898-7A3022AED50A}"/>
              </a:ext>
            </a:extLst>
          </p:cNvPr>
          <p:cNvSpPr>
            <a:spLocks noGrp="1"/>
          </p:cNvSpPr>
          <p:nvPr>
            <p:ph type="subTitle" idx="1"/>
          </p:nvPr>
        </p:nvSpPr>
        <p:spPr>
          <a:xfrm>
            <a:off x="2739380" y="140172"/>
            <a:ext cx="2979738" cy="376919"/>
          </a:xfrm>
        </p:spPr>
        <p:txBody>
          <a:bodyPr>
            <a:normAutofit fontScale="92500" lnSpcReduction="20000"/>
          </a:bodyPr>
          <a:lstStyle/>
          <a:p>
            <a:pPr algn="ctr"/>
            <a:r>
              <a:rPr lang="es-CO" sz="900" b="1" dirty="0"/>
              <a:t>ARREGLO HUMEDAD VENTANAL DE RESTAURANTE – GOTEO LAVA PLATOS E INSTALACION DE LLAVE DE AGUA PARA LAVADO DE TRAPEROS</a:t>
            </a:r>
          </a:p>
        </p:txBody>
      </p:sp>
      <p:pic>
        <p:nvPicPr>
          <p:cNvPr id="5" name="Imagen 4">
            <a:extLst>
              <a:ext uri="{FF2B5EF4-FFF2-40B4-BE49-F238E27FC236}">
                <a16:creationId xmlns:a16="http://schemas.microsoft.com/office/drawing/2014/main" id="{15B87076-528D-8D3E-6B67-C5DB9AE406E9}"/>
              </a:ext>
            </a:extLst>
          </p:cNvPr>
          <p:cNvPicPr>
            <a:picLocks noChangeAspect="1"/>
          </p:cNvPicPr>
          <p:nvPr/>
        </p:nvPicPr>
        <p:blipFill>
          <a:blip r:embed="rId2"/>
          <a:stretch>
            <a:fillRect/>
          </a:stretch>
        </p:blipFill>
        <p:spPr>
          <a:xfrm>
            <a:off x="-619568" y="1546111"/>
            <a:ext cx="5825233" cy="1239119"/>
          </a:xfrm>
          <a:prstGeom prst="rect">
            <a:avLst/>
          </a:prstGeom>
        </p:spPr>
      </p:pic>
      <p:sp>
        <p:nvSpPr>
          <p:cNvPr id="26" name="Subtítulo 2">
            <a:extLst>
              <a:ext uri="{FF2B5EF4-FFF2-40B4-BE49-F238E27FC236}">
                <a16:creationId xmlns:a16="http://schemas.microsoft.com/office/drawing/2014/main" id="{91115811-32D7-F84A-DED2-3F3F3CF8C6E9}"/>
              </a:ext>
            </a:extLst>
          </p:cNvPr>
          <p:cNvSpPr txBox="1"/>
          <p:nvPr/>
        </p:nvSpPr>
        <p:spPr>
          <a:xfrm>
            <a:off x="6154619" y="4723686"/>
            <a:ext cx="2975978" cy="419814"/>
          </a:xfrm>
          <a:prstGeom prst="rect">
            <a:avLst/>
          </a:prstGeom>
        </p:spPr>
        <p:txBody>
          <a:bodyPr vert="horz" lIns="68580" tIns="34290" rIns="68580" bIns="34290" rtlCol="0" anchor="t">
            <a:normAutofit lnSpcReduction="10000"/>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900" b="1" dirty="0">
                <a:solidFill>
                  <a:schemeClr val="tx1"/>
                </a:solidFill>
              </a:rPr>
              <a:t>* </a:t>
            </a:r>
            <a:r>
              <a:rPr lang="es-CO" sz="1500" b="1" dirty="0">
                <a:solidFill>
                  <a:schemeClr val="tx1"/>
                </a:solidFill>
              </a:rPr>
              <a:t>EJECUTADO</a:t>
            </a:r>
            <a:r>
              <a:rPr lang="es-CO" sz="900" b="1" dirty="0">
                <a:solidFill>
                  <a:schemeClr val="tx1"/>
                </a:solidFill>
              </a:rPr>
              <a:t> CON RECURSOS RECAUDADOS DEL APORTE DE ALUMNOS FIN DE AÑO</a:t>
            </a:r>
          </a:p>
          <a:p>
            <a:pPr algn="l"/>
            <a:endParaRPr lang="es-CO" sz="900" b="1" dirty="0">
              <a:solidFill>
                <a:schemeClr val="tx1"/>
              </a:solidFill>
            </a:endParaRPr>
          </a:p>
        </p:txBody>
      </p:sp>
      <p:sp>
        <p:nvSpPr>
          <p:cNvPr id="23" name="AutoShape 2">
            <a:extLst>
              <a:ext uri="{FF2B5EF4-FFF2-40B4-BE49-F238E27FC236}">
                <a16:creationId xmlns:a16="http://schemas.microsoft.com/office/drawing/2014/main" id="{F4AB8EE9-A3BF-142F-8169-8BDA784FC557}"/>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050"/>
          </a:p>
        </p:txBody>
      </p:sp>
      <p:sp>
        <p:nvSpPr>
          <p:cNvPr id="4" name="Subtítulo 2">
            <a:extLst>
              <a:ext uri="{FF2B5EF4-FFF2-40B4-BE49-F238E27FC236}">
                <a16:creationId xmlns:a16="http://schemas.microsoft.com/office/drawing/2014/main" id="{A116CDDA-4800-A36E-89DE-A9CE98DBE061}"/>
              </a:ext>
            </a:extLst>
          </p:cNvPr>
          <p:cNvSpPr txBox="1">
            <a:spLocks/>
          </p:cNvSpPr>
          <p:nvPr/>
        </p:nvSpPr>
        <p:spPr>
          <a:xfrm>
            <a:off x="-171212" y="342344"/>
            <a:ext cx="2979738" cy="376919"/>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900" b="1" dirty="0">
                <a:solidFill>
                  <a:schemeClr val="tx1"/>
                </a:solidFill>
              </a:rPr>
              <a:t>SEDE MONSEÑOR GUILLERMO BECERRA CABAL</a:t>
            </a:r>
          </a:p>
        </p:txBody>
      </p:sp>
      <p:pic>
        <p:nvPicPr>
          <p:cNvPr id="10" name="Imagen 9">
            <a:extLst>
              <a:ext uri="{FF2B5EF4-FFF2-40B4-BE49-F238E27FC236}">
                <a16:creationId xmlns:a16="http://schemas.microsoft.com/office/drawing/2014/main" id="{63835016-31DA-2A3E-58EE-8A027E6A022C}"/>
              </a:ext>
            </a:extLst>
          </p:cNvPr>
          <p:cNvPicPr>
            <a:picLocks noChangeAspect="1"/>
          </p:cNvPicPr>
          <p:nvPr/>
        </p:nvPicPr>
        <p:blipFill>
          <a:blip r:embed="rId3"/>
          <a:stretch>
            <a:fillRect/>
          </a:stretch>
        </p:blipFill>
        <p:spPr>
          <a:xfrm>
            <a:off x="81618" y="662865"/>
            <a:ext cx="2726909" cy="1699335"/>
          </a:xfrm>
          <a:prstGeom prst="rect">
            <a:avLst/>
          </a:prstGeom>
        </p:spPr>
      </p:pic>
      <p:sp>
        <p:nvSpPr>
          <p:cNvPr id="12" name="Subtítulo 2">
            <a:extLst>
              <a:ext uri="{FF2B5EF4-FFF2-40B4-BE49-F238E27FC236}">
                <a16:creationId xmlns:a16="http://schemas.microsoft.com/office/drawing/2014/main" id="{A0729BF3-C6A5-57BE-F8DE-82E88027C9B3}"/>
              </a:ext>
            </a:extLst>
          </p:cNvPr>
          <p:cNvSpPr txBox="1"/>
          <p:nvPr/>
        </p:nvSpPr>
        <p:spPr>
          <a:xfrm>
            <a:off x="957861" y="504635"/>
            <a:ext cx="652447" cy="262542"/>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r>
              <a:rPr lang="es-CO" sz="900" b="1" dirty="0">
                <a:solidFill>
                  <a:schemeClr val="tx1"/>
                </a:solidFill>
              </a:rPr>
              <a:t>antes</a:t>
            </a:r>
          </a:p>
        </p:txBody>
      </p:sp>
      <p:sp>
        <p:nvSpPr>
          <p:cNvPr id="13" name="Subtítulo 2">
            <a:extLst>
              <a:ext uri="{FF2B5EF4-FFF2-40B4-BE49-F238E27FC236}">
                <a16:creationId xmlns:a16="http://schemas.microsoft.com/office/drawing/2014/main" id="{9C8F1CDD-82DF-6806-F62B-91A18BD5B059}"/>
              </a:ext>
            </a:extLst>
          </p:cNvPr>
          <p:cNvSpPr txBox="1"/>
          <p:nvPr/>
        </p:nvSpPr>
        <p:spPr>
          <a:xfrm>
            <a:off x="6672363" y="287292"/>
            <a:ext cx="705635" cy="252030"/>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750" b="1" dirty="0">
                <a:solidFill>
                  <a:schemeClr val="tx1"/>
                </a:solidFill>
              </a:rPr>
              <a:t>después</a:t>
            </a:r>
            <a:endParaRPr lang="es-ES" altLang="es-CO" sz="750" b="1" dirty="0">
              <a:solidFill>
                <a:schemeClr val="tx1"/>
              </a:solidFill>
            </a:endParaRPr>
          </a:p>
        </p:txBody>
      </p:sp>
      <p:pic>
        <p:nvPicPr>
          <p:cNvPr id="16" name="Imagen 15">
            <a:extLst>
              <a:ext uri="{FF2B5EF4-FFF2-40B4-BE49-F238E27FC236}">
                <a16:creationId xmlns:a16="http://schemas.microsoft.com/office/drawing/2014/main" id="{CD4699EF-F873-F53F-085F-A21E1A8D8FD9}"/>
              </a:ext>
            </a:extLst>
          </p:cNvPr>
          <p:cNvPicPr>
            <a:picLocks noChangeAspect="1"/>
          </p:cNvPicPr>
          <p:nvPr/>
        </p:nvPicPr>
        <p:blipFill>
          <a:blip r:embed="rId4"/>
          <a:stretch>
            <a:fillRect/>
          </a:stretch>
        </p:blipFill>
        <p:spPr>
          <a:xfrm>
            <a:off x="59409" y="2437134"/>
            <a:ext cx="2749118" cy="2653322"/>
          </a:xfrm>
          <a:prstGeom prst="rect">
            <a:avLst/>
          </a:prstGeom>
        </p:spPr>
      </p:pic>
      <p:pic>
        <p:nvPicPr>
          <p:cNvPr id="19" name="Imagen 18">
            <a:extLst>
              <a:ext uri="{FF2B5EF4-FFF2-40B4-BE49-F238E27FC236}">
                <a16:creationId xmlns:a16="http://schemas.microsoft.com/office/drawing/2014/main" id="{81658CEB-AD67-4C6A-0110-BB52766AA489}"/>
              </a:ext>
            </a:extLst>
          </p:cNvPr>
          <p:cNvPicPr>
            <a:picLocks noChangeAspect="1"/>
          </p:cNvPicPr>
          <p:nvPr/>
        </p:nvPicPr>
        <p:blipFill>
          <a:blip r:embed="rId5"/>
          <a:stretch>
            <a:fillRect/>
          </a:stretch>
        </p:blipFill>
        <p:spPr>
          <a:xfrm>
            <a:off x="2864174" y="662865"/>
            <a:ext cx="1827780" cy="4060821"/>
          </a:xfrm>
          <a:prstGeom prst="rect">
            <a:avLst/>
          </a:prstGeom>
        </p:spPr>
      </p:pic>
      <p:pic>
        <p:nvPicPr>
          <p:cNvPr id="24" name="Imagen 23">
            <a:extLst>
              <a:ext uri="{FF2B5EF4-FFF2-40B4-BE49-F238E27FC236}">
                <a16:creationId xmlns:a16="http://schemas.microsoft.com/office/drawing/2014/main" id="{5AABA2CE-7146-AD28-DDE9-12E5777429F8}"/>
              </a:ext>
            </a:extLst>
          </p:cNvPr>
          <p:cNvPicPr>
            <a:picLocks noChangeAspect="1"/>
          </p:cNvPicPr>
          <p:nvPr/>
        </p:nvPicPr>
        <p:blipFill>
          <a:blip r:embed="rId6"/>
          <a:stretch>
            <a:fillRect/>
          </a:stretch>
        </p:blipFill>
        <p:spPr>
          <a:xfrm>
            <a:off x="5507182" y="475770"/>
            <a:ext cx="3255818" cy="1886431"/>
          </a:xfrm>
          <a:prstGeom prst="rect">
            <a:avLst/>
          </a:prstGeom>
        </p:spPr>
      </p:pic>
      <p:pic>
        <p:nvPicPr>
          <p:cNvPr id="27" name="Imagen 26">
            <a:extLst>
              <a:ext uri="{FF2B5EF4-FFF2-40B4-BE49-F238E27FC236}">
                <a16:creationId xmlns:a16="http://schemas.microsoft.com/office/drawing/2014/main" id="{8E77BB25-BF6C-AAAB-2248-7A27B60B1BD9}"/>
              </a:ext>
            </a:extLst>
          </p:cNvPr>
          <p:cNvPicPr>
            <a:picLocks noChangeAspect="1"/>
          </p:cNvPicPr>
          <p:nvPr/>
        </p:nvPicPr>
        <p:blipFill>
          <a:blip r:embed="rId7"/>
          <a:stretch>
            <a:fillRect/>
          </a:stretch>
        </p:blipFill>
        <p:spPr>
          <a:xfrm>
            <a:off x="4818778" y="2437134"/>
            <a:ext cx="1589003" cy="2296458"/>
          </a:xfrm>
          <a:prstGeom prst="rect">
            <a:avLst/>
          </a:prstGeom>
        </p:spPr>
      </p:pic>
      <p:pic>
        <p:nvPicPr>
          <p:cNvPr id="31" name="Imagen 30">
            <a:extLst>
              <a:ext uri="{FF2B5EF4-FFF2-40B4-BE49-F238E27FC236}">
                <a16:creationId xmlns:a16="http://schemas.microsoft.com/office/drawing/2014/main" id="{4ED8A4D8-09B5-F032-D1D1-133092220D39}"/>
              </a:ext>
            </a:extLst>
          </p:cNvPr>
          <p:cNvPicPr>
            <a:picLocks noChangeAspect="1"/>
          </p:cNvPicPr>
          <p:nvPr/>
        </p:nvPicPr>
        <p:blipFill>
          <a:blip r:embed="rId8"/>
          <a:stretch>
            <a:fillRect/>
          </a:stretch>
        </p:blipFill>
        <p:spPr>
          <a:xfrm flipH="1">
            <a:off x="6461955" y="2457450"/>
            <a:ext cx="1248857" cy="2266236"/>
          </a:xfrm>
          <a:prstGeom prst="rect">
            <a:avLst/>
          </a:prstGeom>
        </p:spPr>
      </p:pic>
      <p:pic>
        <p:nvPicPr>
          <p:cNvPr id="35" name="Imagen 34">
            <a:extLst>
              <a:ext uri="{FF2B5EF4-FFF2-40B4-BE49-F238E27FC236}">
                <a16:creationId xmlns:a16="http://schemas.microsoft.com/office/drawing/2014/main" id="{B983C83A-E74B-21A8-7672-639EF46FEB5E}"/>
              </a:ext>
            </a:extLst>
          </p:cNvPr>
          <p:cNvPicPr>
            <a:picLocks noChangeAspect="1"/>
          </p:cNvPicPr>
          <p:nvPr/>
        </p:nvPicPr>
        <p:blipFill>
          <a:blip r:embed="rId9"/>
          <a:stretch>
            <a:fillRect/>
          </a:stretch>
        </p:blipFill>
        <p:spPr>
          <a:xfrm>
            <a:off x="7800215" y="2457450"/>
            <a:ext cx="1284377" cy="2283337"/>
          </a:xfrm>
          <a:prstGeom prst="rect">
            <a:avLst/>
          </a:prstGeom>
        </p:spPr>
      </p:pic>
    </p:spTree>
    <p:extLst>
      <p:ext uri="{BB962C8B-B14F-4D97-AF65-F5344CB8AC3E}">
        <p14:creationId xmlns:p14="http://schemas.microsoft.com/office/powerpoint/2010/main" val="881367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7B109-15BC-1CB2-B3EE-C0D9B8169D3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BD15A6D-76F9-15B6-394D-8DF53186BDC6}"/>
              </a:ext>
            </a:extLst>
          </p:cNvPr>
          <p:cNvSpPr>
            <a:spLocks noGrp="1"/>
          </p:cNvSpPr>
          <p:nvPr>
            <p:ph type="ctrTitle"/>
          </p:nvPr>
        </p:nvSpPr>
        <p:spPr>
          <a:xfrm>
            <a:off x="85577" y="290192"/>
            <a:ext cx="2466161" cy="68669"/>
          </a:xfrm>
        </p:spPr>
        <p:txBody>
          <a:bodyPr>
            <a:normAutofit fontScale="90000"/>
          </a:bodyPr>
          <a:lstStyle/>
          <a:p>
            <a:r>
              <a:rPr lang="es-CO" sz="1350" dirty="0"/>
              <a:t>       </a:t>
            </a:r>
            <a:r>
              <a:rPr lang="es-CO" sz="1200" b="1" dirty="0"/>
              <a:t>INSTITUCIÓN EDUCATIVA DOMINGO IRURITA</a:t>
            </a:r>
            <a:endParaRPr lang="es-CO" sz="1350" b="1" dirty="0"/>
          </a:p>
        </p:txBody>
      </p:sp>
      <p:sp>
        <p:nvSpPr>
          <p:cNvPr id="3" name="Subtítulo 2">
            <a:extLst>
              <a:ext uri="{FF2B5EF4-FFF2-40B4-BE49-F238E27FC236}">
                <a16:creationId xmlns:a16="http://schemas.microsoft.com/office/drawing/2014/main" id="{F3A58579-5005-4CC0-D396-DCB383B31FDD}"/>
              </a:ext>
            </a:extLst>
          </p:cNvPr>
          <p:cNvSpPr>
            <a:spLocks noGrp="1"/>
          </p:cNvSpPr>
          <p:nvPr>
            <p:ph type="subTitle" idx="1"/>
          </p:nvPr>
        </p:nvSpPr>
        <p:spPr>
          <a:xfrm>
            <a:off x="2739380" y="290192"/>
            <a:ext cx="2979738" cy="376919"/>
          </a:xfrm>
        </p:spPr>
        <p:txBody>
          <a:bodyPr>
            <a:normAutofit/>
          </a:bodyPr>
          <a:lstStyle/>
          <a:p>
            <a:pPr algn="ctr"/>
            <a:r>
              <a:rPr lang="es-CO" sz="900" b="1" dirty="0"/>
              <a:t>COMPRA DE IMPLEMENTOS PARA EL BOTIQUIN EN LAS 4 SEDES</a:t>
            </a:r>
          </a:p>
        </p:txBody>
      </p:sp>
      <p:pic>
        <p:nvPicPr>
          <p:cNvPr id="5" name="Imagen 4">
            <a:extLst>
              <a:ext uri="{FF2B5EF4-FFF2-40B4-BE49-F238E27FC236}">
                <a16:creationId xmlns:a16="http://schemas.microsoft.com/office/drawing/2014/main" id="{3457C918-2A74-79EB-32EF-942093922A24}"/>
              </a:ext>
            </a:extLst>
          </p:cNvPr>
          <p:cNvPicPr>
            <a:picLocks noChangeAspect="1"/>
          </p:cNvPicPr>
          <p:nvPr/>
        </p:nvPicPr>
        <p:blipFill>
          <a:blip r:embed="rId2"/>
          <a:stretch>
            <a:fillRect/>
          </a:stretch>
        </p:blipFill>
        <p:spPr>
          <a:xfrm>
            <a:off x="-690070" y="1571748"/>
            <a:ext cx="5825233" cy="1239119"/>
          </a:xfrm>
          <a:prstGeom prst="rect">
            <a:avLst/>
          </a:prstGeom>
        </p:spPr>
      </p:pic>
      <p:sp>
        <p:nvSpPr>
          <p:cNvPr id="26" name="Subtítulo 2">
            <a:extLst>
              <a:ext uri="{FF2B5EF4-FFF2-40B4-BE49-F238E27FC236}">
                <a16:creationId xmlns:a16="http://schemas.microsoft.com/office/drawing/2014/main" id="{33D481D2-7A61-F496-1D40-30955C4AD04B}"/>
              </a:ext>
            </a:extLst>
          </p:cNvPr>
          <p:cNvSpPr txBox="1"/>
          <p:nvPr/>
        </p:nvSpPr>
        <p:spPr>
          <a:xfrm>
            <a:off x="6154619" y="4723686"/>
            <a:ext cx="2975978" cy="419814"/>
          </a:xfrm>
          <a:prstGeom prst="rect">
            <a:avLst/>
          </a:prstGeom>
        </p:spPr>
        <p:txBody>
          <a:bodyPr vert="horz" lIns="68580" tIns="34290" rIns="68580" bIns="34290" rtlCol="0" anchor="t">
            <a:normAutofit lnSpcReduction="10000"/>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l"/>
            <a:r>
              <a:rPr lang="es-CO" sz="900" b="1" dirty="0">
                <a:solidFill>
                  <a:schemeClr val="tx1"/>
                </a:solidFill>
              </a:rPr>
              <a:t>* </a:t>
            </a:r>
            <a:r>
              <a:rPr lang="es-CO" sz="1500" b="1" dirty="0">
                <a:solidFill>
                  <a:schemeClr val="tx1"/>
                </a:solidFill>
              </a:rPr>
              <a:t>EJECUTADO</a:t>
            </a:r>
            <a:r>
              <a:rPr lang="es-CO" sz="900" b="1" dirty="0">
                <a:solidFill>
                  <a:schemeClr val="tx1"/>
                </a:solidFill>
              </a:rPr>
              <a:t> CON RECURSOS VENTA DE JABON Y CONVENIO INGLES</a:t>
            </a:r>
          </a:p>
          <a:p>
            <a:pPr algn="l"/>
            <a:endParaRPr lang="es-CO" sz="900" b="1" dirty="0">
              <a:solidFill>
                <a:schemeClr val="tx1"/>
              </a:solidFill>
            </a:endParaRPr>
          </a:p>
        </p:txBody>
      </p:sp>
      <p:sp>
        <p:nvSpPr>
          <p:cNvPr id="23" name="AutoShape 2">
            <a:extLst>
              <a:ext uri="{FF2B5EF4-FFF2-40B4-BE49-F238E27FC236}">
                <a16:creationId xmlns:a16="http://schemas.microsoft.com/office/drawing/2014/main" id="{9B7747BA-A2DF-FC2B-962D-A88D0163C458}"/>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050"/>
          </a:p>
        </p:txBody>
      </p:sp>
      <p:pic>
        <p:nvPicPr>
          <p:cNvPr id="7" name="Imagen 6">
            <a:extLst>
              <a:ext uri="{FF2B5EF4-FFF2-40B4-BE49-F238E27FC236}">
                <a16:creationId xmlns:a16="http://schemas.microsoft.com/office/drawing/2014/main" id="{D8E7D1D3-90E7-DBEC-353E-A0A0B16196AA}"/>
              </a:ext>
            </a:extLst>
          </p:cNvPr>
          <p:cNvPicPr>
            <a:picLocks noChangeAspect="1"/>
          </p:cNvPicPr>
          <p:nvPr/>
        </p:nvPicPr>
        <p:blipFill>
          <a:blip r:embed="rId3"/>
          <a:srcRect r="3843" b="18184"/>
          <a:stretch/>
        </p:blipFill>
        <p:spPr>
          <a:xfrm>
            <a:off x="278072" y="1047971"/>
            <a:ext cx="1881878" cy="2009793"/>
          </a:xfrm>
          <a:prstGeom prst="rect">
            <a:avLst/>
          </a:prstGeom>
        </p:spPr>
      </p:pic>
      <p:sp>
        <p:nvSpPr>
          <p:cNvPr id="8" name="Subtítulo 2">
            <a:extLst>
              <a:ext uri="{FF2B5EF4-FFF2-40B4-BE49-F238E27FC236}">
                <a16:creationId xmlns:a16="http://schemas.microsoft.com/office/drawing/2014/main" id="{B57BBE54-1BB9-8312-E77B-71016086A80C}"/>
              </a:ext>
            </a:extLst>
          </p:cNvPr>
          <p:cNvSpPr txBox="1"/>
          <p:nvPr/>
        </p:nvSpPr>
        <p:spPr>
          <a:xfrm>
            <a:off x="566564" y="785429"/>
            <a:ext cx="652447" cy="262542"/>
          </a:xfrm>
          <a:prstGeom prst="rect">
            <a:avLst/>
          </a:prstGeom>
        </p:spPr>
        <p:txBody>
          <a:bodyPr vert="horz" lIns="68580" tIns="34290" rIns="68580" bIns="34290" rtlCol="0" anchor="t">
            <a:normAutofit fontScale="70000" lnSpcReduction="20000"/>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r>
              <a:rPr lang="es-CO" sz="900" b="1" dirty="0">
                <a:solidFill>
                  <a:schemeClr val="tx1"/>
                </a:solidFill>
              </a:rPr>
              <a:t>SEDE MARIA AUXILIADORA</a:t>
            </a:r>
          </a:p>
        </p:txBody>
      </p:sp>
      <p:pic>
        <p:nvPicPr>
          <p:cNvPr id="11" name="Imagen 10">
            <a:extLst>
              <a:ext uri="{FF2B5EF4-FFF2-40B4-BE49-F238E27FC236}">
                <a16:creationId xmlns:a16="http://schemas.microsoft.com/office/drawing/2014/main" id="{C1B9AC6C-91CE-D930-9C52-8B5C806313E9}"/>
              </a:ext>
            </a:extLst>
          </p:cNvPr>
          <p:cNvPicPr>
            <a:picLocks noChangeAspect="1"/>
          </p:cNvPicPr>
          <p:nvPr/>
        </p:nvPicPr>
        <p:blipFill>
          <a:blip r:embed="rId4"/>
          <a:srcRect t="16216" b="26479"/>
          <a:stretch/>
        </p:blipFill>
        <p:spPr>
          <a:xfrm>
            <a:off x="2254927" y="1065083"/>
            <a:ext cx="1802189" cy="2009794"/>
          </a:xfrm>
          <a:prstGeom prst="rect">
            <a:avLst/>
          </a:prstGeom>
        </p:spPr>
      </p:pic>
      <p:sp>
        <p:nvSpPr>
          <p:cNvPr id="14" name="Subtítulo 2">
            <a:extLst>
              <a:ext uri="{FF2B5EF4-FFF2-40B4-BE49-F238E27FC236}">
                <a16:creationId xmlns:a16="http://schemas.microsoft.com/office/drawing/2014/main" id="{18170BFA-F95D-B002-E52A-883914E4B010}"/>
              </a:ext>
            </a:extLst>
          </p:cNvPr>
          <p:cNvSpPr txBox="1"/>
          <p:nvPr/>
        </p:nvSpPr>
        <p:spPr>
          <a:xfrm>
            <a:off x="2453616" y="785429"/>
            <a:ext cx="652447" cy="262542"/>
          </a:xfrm>
          <a:prstGeom prst="rect">
            <a:avLst/>
          </a:prstGeom>
        </p:spPr>
        <p:txBody>
          <a:bodyPr vert="horz" lIns="68580" tIns="34290" rIns="68580" bIns="34290" rtlCol="0" anchor="t">
            <a:normAutofit fontScale="77500" lnSpcReduction="20000"/>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900" b="1" dirty="0">
                <a:solidFill>
                  <a:schemeClr val="tx1"/>
                </a:solidFill>
              </a:rPr>
              <a:t>SEDE SANTA TERESITA</a:t>
            </a:r>
          </a:p>
        </p:txBody>
      </p:sp>
      <p:sp>
        <p:nvSpPr>
          <p:cNvPr id="15" name="Subtítulo 2">
            <a:extLst>
              <a:ext uri="{FF2B5EF4-FFF2-40B4-BE49-F238E27FC236}">
                <a16:creationId xmlns:a16="http://schemas.microsoft.com/office/drawing/2014/main" id="{30A9FE13-DDE7-C39A-5A1A-4D78996DB9DC}"/>
              </a:ext>
            </a:extLst>
          </p:cNvPr>
          <p:cNvSpPr txBox="1"/>
          <p:nvPr/>
        </p:nvSpPr>
        <p:spPr>
          <a:xfrm>
            <a:off x="666211" y="3090633"/>
            <a:ext cx="718208" cy="262542"/>
          </a:xfrm>
          <a:prstGeom prst="rect">
            <a:avLst/>
          </a:prstGeom>
        </p:spPr>
        <p:txBody>
          <a:bodyPr vert="horz" lIns="68580" tIns="34290" rIns="68580" bIns="34290" rtlCol="0" anchor="t">
            <a:normAutofit fontScale="70000" lnSpcReduction="20000"/>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900" b="1" dirty="0">
                <a:solidFill>
                  <a:schemeClr val="tx1"/>
                </a:solidFill>
              </a:rPr>
              <a:t>SEDE DOMINGO IRURITA</a:t>
            </a:r>
          </a:p>
        </p:txBody>
      </p:sp>
      <p:sp>
        <p:nvSpPr>
          <p:cNvPr id="17" name="Subtítulo 2">
            <a:extLst>
              <a:ext uri="{FF2B5EF4-FFF2-40B4-BE49-F238E27FC236}">
                <a16:creationId xmlns:a16="http://schemas.microsoft.com/office/drawing/2014/main" id="{32353226-C504-AAD1-52C1-A04F31A06BD4}"/>
              </a:ext>
            </a:extLst>
          </p:cNvPr>
          <p:cNvSpPr txBox="1"/>
          <p:nvPr/>
        </p:nvSpPr>
        <p:spPr>
          <a:xfrm>
            <a:off x="2534991" y="3074876"/>
            <a:ext cx="958103" cy="262542"/>
          </a:xfrm>
          <a:prstGeom prst="rect">
            <a:avLst/>
          </a:prstGeom>
        </p:spPr>
        <p:txBody>
          <a:bodyPr vert="horz" lIns="68580" tIns="34290" rIns="68580" bIns="34290" rtlCol="0" anchor="t">
            <a:normAutofit fontScale="70000" lnSpcReduction="20000"/>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s-CO" sz="900" b="1" dirty="0">
                <a:solidFill>
                  <a:schemeClr val="tx1"/>
                </a:solidFill>
              </a:rPr>
              <a:t>SEDE MONSEÑOR GUILLERMO  BECERRA</a:t>
            </a:r>
          </a:p>
        </p:txBody>
      </p:sp>
      <p:pic>
        <p:nvPicPr>
          <p:cNvPr id="20" name="Imagen 19">
            <a:extLst>
              <a:ext uri="{FF2B5EF4-FFF2-40B4-BE49-F238E27FC236}">
                <a16:creationId xmlns:a16="http://schemas.microsoft.com/office/drawing/2014/main" id="{97FE1416-52E0-BBA9-2A08-655E9F7AFD56}"/>
              </a:ext>
            </a:extLst>
          </p:cNvPr>
          <p:cNvPicPr>
            <a:picLocks noChangeAspect="1"/>
          </p:cNvPicPr>
          <p:nvPr/>
        </p:nvPicPr>
        <p:blipFill>
          <a:blip r:embed="rId5"/>
          <a:stretch>
            <a:fillRect/>
          </a:stretch>
        </p:blipFill>
        <p:spPr>
          <a:xfrm>
            <a:off x="2254927" y="3283072"/>
            <a:ext cx="1802189" cy="1815272"/>
          </a:xfrm>
          <a:prstGeom prst="rect">
            <a:avLst/>
          </a:prstGeom>
        </p:spPr>
      </p:pic>
      <p:pic>
        <p:nvPicPr>
          <p:cNvPr id="22" name="Imagen 21">
            <a:extLst>
              <a:ext uri="{FF2B5EF4-FFF2-40B4-BE49-F238E27FC236}">
                <a16:creationId xmlns:a16="http://schemas.microsoft.com/office/drawing/2014/main" id="{39C757E5-0E5A-4A0E-CC26-2BD8BE334BB3}"/>
              </a:ext>
            </a:extLst>
          </p:cNvPr>
          <p:cNvPicPr>
            <a:picLocks noChangeAspect="1"/>
          </p:cNvPicPr>
          <p:nvPr/>
        </p:nvPicPr>
        <p:blipFill>
          <a:blip r:embed="rId6"/>
          <a:srcRect t="12969" b="21371"/>
          <a:stretch/>
        </p:blipFill>
        <p:spPr>
          <a:xfrm>
            <a:off x="278071" y="3278025"/>
            <a:ext cx="1881878" cy="1835805"/>
          </a:xfrm>
          <a:prstGeom prst="rect">
            <a:avLst/>
          </a:prstGeom>
        </p:spPr>
      </p:pic>
      <p:pic>
        <p:nvPicPr>
          <p:cNvPr id="28" name="Imagen 27">
            <a:extLst>
              <a:ext uri="{FF2B5EF4-FFF2-40B4-BE49-F238E27FC236}">
                <a16:creationId xmlns:a16="http://schemas.microsoft.com/office/drawing/2014/main" id="{9383504F-DCC5-61C4-B05F-64B4D58AA382}"/>
              </a:ext>
            </a:extLst>
          </p:cNvPr>
          <p:cNvPicPr>
            <a:picLocks noChangeAspect="1"/>
          </p:cNvPicPr>
          <p:nvPr/>
        </p:nvPicPr>
        <p:blipFill>
          <a:blip r:embed="rId7"/>
          <a:stretch>
            <a:fillRect/>
          </a:stretch>
        </p:blipFill>
        <p:spPr>
          <a:xfrm>
            <a:off x="5005699" y="717847"/>
            <a:ext cx="3860229" cy="3864835"/>
          </a:xfrm>
          <a:prstGeom prst="rect">
            <a:avLst/>
          </a:prstGeom>
        </p:spPr>
      </p:pic>
    </p:spTree>
    <p:extLst>
      <p:ext uri="{BB962C8B-B14F-4D97-AF65-F5344CB8AC3E}">
        <p14:creationId xmlns:p14="http://schemas.microsoft.com/office/powerpoint/2010/main" val="22808685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3"/>
        <p:cNvGrpSpPr/>
        <p:nvPr/>
      </p:nvGrpSpPr>
      <p:grpSpPr>
        <a:xfrm>
          <a:off x="0" y="0"/>
          <a:ext cx="0" cy="0"/>
          <a:chOff x="0" y="0"/>
          <a:chExt cx="0" cy="0"/>
        </a:xfrm>
      </p:grpSpPr>
      <p:sp>
        <p:nvSpPr>
          <p:cNvPr id="2" name="AutoShape 2"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rot="6466775">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CuadroTexto 5"/>
          <p:cNvSpPr txBox="1"/>
          <p:nvPr/>
        </p:nvSpPr>
        <p:spPr>
          <a:xfrm>
            <a:off x="3307468" y="435424"/>
            <a:ext cx="2942725" cy="369332"/>
          </a:xfrm>
          <a:prstGeom prst="rect">
            <a:avLst/>
          </a:prstGeom>
          <a:noFill/>
        </p:spPr>
        <p:txBody>
          <a:bodyPr wrap="square" rtlCol="0">
            <a:spAutoFit/>
          </a:bodyPr>
          <a:lstStyle/>
          <a:p>
            <a:r>
              <a:rPr lang="es-CO" sz="1800" dirty="0">
                <a:latin typeface="+mn-lt"/>
              </a:rPr>
              <a:t>GESTIÓN DIRECTIVA</a:t>
            </a:r>
          </a:p>
        </p:txBody>
      </p:sp>
      <p:graphicFrame>
        <p:nvGraphicFramePr>
          <p:cNvPr id="3" name="Tabla 2"/>
          <p:cNvGraphicFramePr>
            <a:graphicFrameLocks noGrp="1"/>
          </p:cNvGraphicFramePr>
          <p:nvPr/>
        </p:nvGraphicFramePr>
        <p:xfrm>
          <a:off x="2244725" y="-13420725"/>
          <a:ext cx="4655094" cy="3790646"/>
        </p:xfrm>
        <a:graphic>
          <a:graphicData uri="http://schemas.openxmlformats.org/drawingml/2006/table">
            <a:tbl>
              <a:tblPr>
                <a:tableStyleId>{ED9F09B1-C631-44D9-8952-87297EE674E3}</a:tableStyleId>
              </a:tblPr>
              <a:tblGrid>
                <a:gridCol w="336455">
                  <a:extLst>
                    <a:ext uri="{9D8B030D-6E8A-4147-A177-3AD203B41FA5}">
                      <a16:colId xmlns:a16="http://schemas.microsoft.com/office/drawing/2014/main" val="686957780"/>
                    </a:ext>
                  </a:extLst>
                </a:gridCol>
                <a:gridCol w="336455">
                  <a:extLst>
                    <a:ext uri="{9D8B030D-6E8A-4147-A177-3AD203B41FA5}">
                      <a16:colId xmlns:a16="http://schemas.microsoft.com/office/drawing/2014/main" val="2945494325"/>
                    </a:ext>
                  </a:extLst>
                </a:gridCol>
                <a:gridCol w="341261">
                  <a:extLst>
                    <a:ext uri="{9D8B030D-6E8A-4147-A177-3AD203B41FA5}">
                      <a16:colId xmlns:a16="http://schemas.microsoft.com/office/drawing/2014/main" val="3824007251"/>
                    </a:ext>
                  </a:extLst>
                </a:gridCol>
                <a:gridCol w="937267">
                  <a:extLst>
                    <a:ext uri="{9D8B030D-6E8A-4147-A177-3AD203B41FA5}">
                      <a16:colId xmlns:a16="http://schemas.microsoft.com/office/drawing/2014/main" val="1653058650"/>
                    </a:ext>
                  </a:extLst>
                </a:gridCol>
                <a:gridCol w="326842">
                  <a:extLst>
                    <a:ext uri="{9D8B030D-6E8A-4147-A177-3AD203B41FA5}">
                      <a16:colId xmlns:a16="http://schemas.microsoft.com/office/drawing/2014/main" val="1184284870"/>
                    </a:ext>
                  </a:extLst>
                </a:gridCol>
                <a:gridCol w="288390">
                  <a:extLst>
                    <a:ext uri="{9D8B030D-6E8A-4147-A177-3AD203B41FA5}">
                      <a16:colId xmlns:a16="http://schemas.microsoft.com/office/drawing/2014/main" val="2016822378"/>
                    </a:ext>
                  </a:extLst>
                </a:gridCol>
                <a:gridCol w="365294">
                  <a:extLst>
                    <a:ext uri="{9D8B030D-6E8A-4147-A177-3AD203B41FA5}">
                      <a16:colId xmlns:a16="http://schemas.microsoft.com/office/drawing/2014/main" val="646147530"/>
                    </a:ext>
                  </a:extLst>
                </a:gridCol>
                <a:gridCol w="365294">
                  <a:extLst>
                    <a:ext uri="{9D8B030D-6E8A-4147-A177-3AD203B41FA5}">
                      <a16:colId xmlns:a16="http://schemas.microsoft.com/office/drawing/2014/main" val="2463858596"/>
                    </a:ext>
                  </a:extLst>
                </a:gridCol>
                <a:gridCol w="326842">
                  <a:extLst>
                    <a:ext uri="{9D8B030D-6E8A-4147-A177-3AD203B41FA5}">
                      <a16:colId xmlns:a16="http://schemas.microsoft.com/office/drawing/2014/main" val="4109979519"/>
                    </a:ext>
                  </a:extLst>
                </a:gridCol>
                <a:gridCol w="230712">
                  <a:extLst>
                    <a:ext uri="{9D8B030D-6E8A-4147-A177-3AD203B41FA5}">
                      <a16:colId xmlns:a16="http://schemas.microsoft.com/office/drawing/2014/main" val="1496943718"/>
                    </a:ext>
                  </a:extLst>
                </a:gridCol>
                <a:gridCol w="371302">
                  <a:extLst>
                    <a:ext uri="{9D8B030D-6E8A-4147-A177-3AD203B41FA5}">
                      <a16:colId xmlns:a16="http://schemas.microsoft.com/office/drawing/2014/main" val="254898883"/>
                    </a:ext>
                  </a:extLst>
                </a:gridCol>
                <a:gridCol w="428980">
                  <a:extLst>
                    <a:ext uri="{9D8B030D-6E8A-4147-A177-3AD203B41FA5}">
                      <a16:colId xmlns:a16="http://schemas.microsoft.com/office/drawing/2014/main" val="4289461448"/>
                    </a:ext>
                  </a:extLst>
                </a:gridCol>
              </a:tblGrid>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69110562"/>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gridSpan="11">
                  <a:txBody>
                    <a:bodyPr/>
                    <a:lstStyle/>
                    <a:p>
                      <a:pPr algn="ctr" fontAlgn="b"/>
                      <a:r>
                        <a:rPr lang="en-US" sz="400" u="none" strike="noStrike">
                          <a:effectLst/>
                        </a:rPr>
                        <a:t>INSTITUCION EDUCATIVA DOMINGO IRURITA</a:t>
                      </a:r>
                      <a:endParaRPr lang="en-US" sz="400" b="0"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3205573"/>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gridSpan="11">
                  <a:txBody>
                    <a:bodyPr/>
                    <a:lstStyle/>
                    <a:p>
                      <a:pPr algn="ctr" fontAlgn="b"/>
                      <a:r>
                        <a:rPr lang="es-ES" sz="400" u="none" strike="noStrike">
                          <a:effectLst/>
                        </a:rPr>
                        <a:t>RELACION DE GASTOS DETALLADOS DE DICIEMBRE  DEL 2023</a:t>
                      </a:r>
                      <a:endParaRPr lang="es-ES" sz="400" b="1"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48506449"/>
                  </a:ext>
                </a:extLst>
              </a:tr>
              <a:tr h="216404">
                <a:tc>
                  <a:txBody>
                    <a:bodyPr/>
                    <a:lstStyle/>
                    <a:p>
                      <a:pPr algn="l" fontAlgn="ctr"/>
                      <a:r>
                        <a:rPr lang="es-ES" sz="400" u="none" strike="noStrike">
                          <a:effectLst/>
                        </a:rPr>
                        <a:t>Fecha de inicio de contrato</a:t>
                      </a:r>
                      <a:endParaRPr lang="es-ES" sz="400" b="1" i="0" u="none" strike="noStrike">
                        <a:solidFill>
                          <a:srgbClr val="000000"/>
                        </a:solidFill>
                        <a:effectLst/>
                        <a:latin typeface="Arial" panose="020B0604020202020204" pitchFamily="34" charset="0"/>
                      </a:endParaRPr>
                    </a:p>
                  </a:txBody>
                  <a:tcPr marL="0" marR="0" marT="0" marB="0" anchor="ctr"/>
                </a:tc>
                <a:tc>
                  <a:txBody>
                    <a:bodyPr/>
                    <a:lstStyle/>
                    <a:p>
                      <a:pPr algn="l" fontAlgn="ctr"/>
                      <a:r>
                        <a:rPr lang="es-ES" sz="400" u="none" strike="noStrike">
                          <a:effectLst/>
                        </a:rPr>
                        <a:t>Fecha de terminacion de contrato</a:t>
                      </a:r>
                      <a:endParaRPr lang="es-ES" sz="400" b="1" i="0" u="none" strike="noStrike">
                        <a:solidFill>
                          <a:srgbClr val="000000"/>
                        </a:solidFill>
                        <a:effectLst/>
                        <a:latin typeface="Arial" panose="020B0604020202020204" pitchFamily="34" charset="0"/>
                      </a:endParaRPr>
                    </a:p>
                  </a:txBody>
                  <a:tcPr marL="0" marR="0" marT="0" marB="0" anchor="ctr"/>
                </a:tc>
                <a:tc>
                  <a:txBody>
                    <a:bodyPr/>
                    <a:lstStyle/>
                    <a:p>
                      <a:pPr algn="l" fontAlgn="ctr"/>
                      <a:r>
                        <a:rPr lang="en-US" sz="400" u="none" strike="noStrike" dirty="0" err="1">
                          <a:effectLst/>
                        </a:rPr>
                        <a:t>Fecha</a:t>
                      </a:r>
                      <a:r>
                        <a:rPr lang="en-US" sz="400" u="none" strike="noStrike" dirty="0">
                          <a:effectLst/>
                        </a:rPr>
                        <a:t> de mess</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PROVEEDOR</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NIT</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OBJETO</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 Vr.Contrato inicial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Valor </a:t>
                      </a:r>
                      <a:r>
                        <a:rPr lang="en-US" sz="400" u="none" strike="noStrike" dirty="0" err="1">
                          <a:effectLst/>
                        </a:rPr>
                        <a:t>cancelado</a:t>
                      </a:r>
                      <a:r>
                        <a:rPr lang="en-US" sz="400" u="none" strike="noStrike" dirty="0">
                          <a:effectLst/>
                        </a:rPr>
                        <a:t> </a:t>
                      </a:r>
                      <a:r>
                        <a:rPr lang="en-US" sz="400" u="none" strike="noStrike" dirty="0" err="1">
                          <a:effectLst/>
                        </a:rPr>
                        <a:t>por</a:t>
                      </a:r>
                      <a:r>
                        <a:rPr lang="en-US" sz="400" u="none" strike="noStrike" dirty="0">
                          <a:effectLst/>
                        </a:rPr>
                        <a:t> mess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 Valor ACUMULADO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Saldo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Observaciones</a:t>
                      </a:r>
                      <a:endParaRPr lang="en-US" sz="400" b="1"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846721315"/>
                  </a:ext>
                </a:extLst>
              </a:tr>
              <a:tr h="173123">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5/12/2023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UNE EPM TELECOMUNICACIONES S.A.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900092385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SERVICIO DE INTERNET</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225735539"/>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12/12/2023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MERA DIAZ JUAN GILLERMO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14704822</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PAGO DE ESTAMPILLAS DE INPEC</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57496961"/>
                  </a:ext>
                </a:extLst>
              </a:tr>
              <a:tr h="346247">
                <a:tc>
                  <a:txBody>
                    <a:bodyPr/>
                    <a:lstStyle/>
                    <a:p>
                      <a:pPr algn="ctr" fontAlgn="ctr"/>
                      <a:r>
                        <a:rPr lang="en-US" sz="400" u="none" strike="noStrike">
                          <a:effectLst/>
                        </a:rPr>
                        <a:t>17/11/2023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VELASQUEZ LEONEL CHRISTIAN ALEXANDER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1113629741</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Mantenimiento de techo  goteras  e instalaciones de ventiladore</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3734681"/>
                  </a:ext>
                </a:extLst>
              </a:tr>
              <a:tr h="230831">
                <a:tc>
                  <a:txBody>
                    <a:bodyPr/>
                    <a:lstStyle/>
                    <a:p>
                      <a:pPr algn="ctr" fontAlgn="ctr"/>
                      <a:r>
                        <a:rPr lang="en-US" sz="400" u="none" strike="noStrike">
                          <a:effectLst/>
                        </a:rPr>
                        <a:t>15/03/2023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30/03/2024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PATIÑO VIVAS MARIA DEL SOCORRO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31171579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RENOVACION DE PROGRAMA DE NOTAS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1.402.500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160083118"/>
                  </a:ext>
                </a:extLst>
              </a:tr>
              <a:tr h="346247">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FERRETERIA VILLA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16251080</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MATERIALES Y SUMINISTROS</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874.150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005316493"/>
                  </a:ext>
                </a:extLst>
              </a:tr>
              <a:tr h="115416">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SENDOYA MUÑOZ WILLIAM JAVIER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1012357944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Otrosi del contrato  No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674023466"/>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INTERGROUP SAS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900941915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elementos de papeleria y aseo</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121927534"/>
                  </a:ext>
                </a:extLst>
              </a:tr>
              <a:tr h="403954">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GOMEZ  ADALBERTO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1113619639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Servivios de Mantenimiento  preventivo y curativo de sistemas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1.309.000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70536813"/>
                  </a:ext>
                </a:extLst>
              </a:tr>
              <a:tr h="173123">
                <a:tc>
                  <a:txBody>
                    <a:bodyPr/>
                    <a:lstStyle/>
                    <a:p>
                      <a:pPr algn="ctr" fontAlgn="ctr"/>
                      <a:r>
                        <a:rPr lang="en-US" sz="400" u="none" strike="noStrike">
                          <a:effectLst/>
                        </a:rPr>
                        <a:t>18/01/2023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ERASO ROSERO LILIAM MERCEDES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30731878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ASESORAMIENTO CONTABLE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2848889"/>
                  </a:ext>
                </a:extLst>
              </a:tr>
              <a:tr h="461662">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HERNANDEZ RAMIREZ OSCAR JESSY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700246398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SERVICIOS PARA MANTENIMIENTO DE PLANTA LOCATIVA</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80393198"/>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TOTAL DEL MES</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17.510.396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38520317"/>
                  </a:ext>
                </a:extLst>
              </a:tr>
              <a:tr h="126957">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ANTERIOR</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101.303.523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85799624"/>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TOTAL</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117.973.919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245393"/>
                  </a:ext>
                </a:extLst>
              </a:tr>
            </a:tbl>
          </a:graphicData>
        </a:graphic>
      </p:graphicFrame>
      <p:pic>
        <p:nvPicPr>
          <p:cNvPr id="8" name="Imagen 7"/>
          <p:cNvPicPr/>
          <p:nvPr/>
        </p:nvPicPr>
        <p:blipFill>
          <a:blip r:embed="rId3" cstate="print">
            <a:extLst>
              <a:ext uri="{28A0092B-C50C-407E-A947-70E740481C1C}">
                <a14:useLocalDpi xmlns:a14="http://schemas.microsoft.com/office/drawing/2010/main" val="0"/>
              </a:ext>
            </a:extLst>
          </a:blip>
          <a:stretch>
            <a:fillRect/>
          </a:stretch>
        </p:blipFill>
        <p:spPr bwMode="auto">
          <a:xfrm>
            <a:off x="2273300" y="18040350"/>
            <a:ext cx="866775" cy="523875"/>
          </a:xfrm>
          <a:prstGeom prst="rect">
            <a:avLst/>
          </a:prstGeom>
          <a:noFill/>
          <a:ln w="9525">
            <a:noFill/>
            <a:miter lim="800000"/>
            <a:headEnd/>
            <a:tailEnd/>
          </a:ln>
        </p:spPr>
      </p:pic>
      <p:graphicFrame>
        <p:nvGraphicFramePr>
          <p:cNvPr id="4" name="Tabla 3"/>
          <p:cNvGraphicFramePr>
            <a:graphicFrameLocks noGrp="1"/>
          </p:cNvGraphicFramePr>
          <p:nvPr>
            <p:extLst>
              <p:ext uri="{D42A27DB-BD31-4B8C-83A1-F6EECF244321}">
                <p14:modId xmlns:p14="http://schemas.microsoft.com/office/powerpoint/2010/main" val="1201827886"/>
              </p:ext>
            </p:extLst>
          </p:nvPr>
        </p:nvGraphicFramePr>
        <p:xfrm>
          <a:off x="628650" y="997527"/>
          <a:ext cx="7961896" cy="4083340"/>
        </p:xfrm>
        <a:graphic>
          <a:graphicData uri="http://schemas.openxmlformats.org/drawingml/2006/table">
            <a:tbl>
              <a:tblPr>
                <a:tableStyleId>{ED9F09B1-C631-44D9-8952-87297EE674E3}</a:tableStyleId>
              </a:tblPr>
              <a:tblGrid>
                <a:gridCol w="823644">
                  <a:extLst>
                    <a:ext uri="{9D8B030D-6E8A-4147-A177-3AD203B41FA5}">
                      <a16:colId xmlns:a16="http://schemas.microsoft.com/office/drawing/2014/main" val="2220485579"/>
                    </a:ext>
                  </a:extLst>
                </a:gridCol>
                <a:gridCol w="1955924">
                  <a:extLst>
                    <a:ext uri="{9D8B030D-6E8A-4147-A177-3AD203B41FA5}">
                      <a16:colId xmlns:a16="http://schemas.microsoft.com/office/drawing/2014/main" val="3783469418"/>
                    </a:ext>
                  </a:extLst>
                </a:gridCol>
                <a:gridCol w="5182328">
                  <a:extLst>
                    <a:ext uri="{9D8B030D-6E8A-4147-A177-3AD203B41FA5}">
                      <a16:colId xmlns:a16="http://schemas.microsoft.com/office/drawing/2014/main" val="2869080351"/>
                    </a:ext>
                  </a:extLst>
                </a:gridCol>
              </a:tblGrid>
              <a:tr h="1017563">
                <a:tc rowSpan="4">
                  <a:txBody>
                    <a:bodyPr/>
                    <a:lstStyle/>
                    <a:p>
                      <a:pPr algn="ctr" fontAlgn="ctr"/>
                      <a:r>
                        <a:rPr lang="es-ES" sz="1400" u="none" strike="noStrike" dirty="0">
                          <a:effectLst/>
                        </a:rPr>
                        <a:t>DIRECCIONAMIENTO ESTRATÉGICO y HORIZONTE INSTITUCIONAL</a:t>
                      </a:r>
                      <a:endParaRPr lang="es-ES" sz="1400" b="1" i="0" u="none" strike="noStrike" dirty="0">
                        <a:solidFill>
                          <a:srgbClr val="000000"/>
                        </a:solidFill>
                        <a:effectLst/>
                        <a:latin typeface="Calibri" panose="020F0502020204030204" pitchFamily="34" charset="0"/>
                      </a:endParaRPr>
                    </a:p>
                  </a:txBody>
                  <a:tcPr marL="7516" marR="7516" marT="7516" marB="0" vert="vert270" anchor="ctr"/>
                </a:tc>
                <a:tc>
                  <a:txBody>
                    <a:bodyPr/>
                    <a:lstStyle/>
                    <a:p>
                      <a:pPr algn="l" fontAlgn="ctr"/>
                      <a:r>
                        <a:rPr lang="es-ES" sz="1400" u="none" strike="noStrike" dirty="0">
                          <a:effectLst/>
                        </a:rPr>
                        <a:t>Misión, visión y principios en el marco de una institución integrada</a:t>
                      </a:r>
                      <a:endParaRPr lang="es-ES" sz="1400" b="0" i="0" u="none" strike="noStrike" dirty="0">
                        <a:solidFill>
                          <a:srgbClr val="000000"/>
                        </a:solidFill>
                        <a:effectLst/>
                        <a:latin typeface="Calibri" panose="020F0502020204030204" pitchFamily="34" charset="0"/>
                      </a:endParaRPr>
                    </a:p>
                  </a:txBody>
                  <a:tcPr marL="7516" marR="7516" marT="7516" marB="0" anchor="ctr"/>
                </a:tc>
                <a:tc>
                  <a:txBody>
                    <a:bodyPr/>
                    <a:lstStyle/>
                    <a:p>
                      <a:pPr rtl="0" fontAlgn="t"/>
                      <a:endParaRPr lang="es-MX" sz="1200" b="0" dirty="0">
                        <a:effectLst/>
                        <a:latin typeface="Calibri" panose="020F0502020204030204" pitchFamily="34" charset="0"/>
                      </a:endParaRPr>
                    </a:p>
                    <a:p>
                      <a:pPr rtl="0" fontAlgn="t"/>
                      <a:r>
                        <a:rPr lang="es-MX" sz="1200" b="0" dirty="0">
                          <a:effectLst/>
                          <a:latin typeface="Calibri" panose="020F0502020204030204" pitchFamily="34" charset="0"/>
                        </a:rPr>
                        <a:t>Se encuentran estipuladas en el PEI y son la ruta para lograr el mejoramiento, actualización de proyectos, áreas y comités. Evaluando procesos y resultados para realizar los ajustes y mejoras pertinentes.</a:t>
                      </a:r>
                    </a:p>
                  </a:txBody>
                  <a:tcPr marL="22860" marR="22860" marT="0" marB="0"/>
                </a:tc>
                <a:extLst>
                  <a:ext uri="{0D108BD9-81ED-4DB2-BD59-A6C34878D82A}">
                    <a16:rowId xmlns:a16="http://schemas.microsoft.com/office/drawing/2014/main" val="1418644252"/>
                  </a:ext>
                </a:extLst>
              </a:tr>
              <a:tr h="447761">
                <a:tc vMerge="1">
                  <a:txBody>
                    <a:bodyPr/>
                    <a:lstStyle/>
                    <a:p>
                      <a:endParaRPr lang="en-US"/>
                    </a:p>
                  </a:txBody>
                  <a:tcPr/>
                </a:tc>
                <a:tc>
                  <a:txBody>
                    <a:bodyPr/>
                    <a:lstStyle/>
                    <a:p>
                      <a:pPr algn="l" fontAlgn="ctr"/>
                      <a:r>
                        <a:rPr lang="en-US" sz="1400" u="none" strike="noStrike">
                          <a:effectLst/>
                        </a:rPr>
                        <a:t>Metas institucionales</a:t>
                      </a:r>
                      <a:endParaRPr lang="en-US" sz="1400" b="0" i="0" u="none" strike="noStrike">
                        <a:solidFill>
                          <a:srgbClr val="000000"/>
                        </a:solidFill>
                        <a:effectLst/>
                        <a:latin typeface="Calibri" panose="020F0502020204030204" pitchFamily="34" charset="0"/>
                      </a:endParaRPr>
                    </a:p>
                  </a:txBody>
                  <a:tcPr marL="7516" marR="7516" marT="7516" marB="0" anchor="ctr"/>
                </a:tc>
                <a:tc>
                  <a:txBody>
                    <a:bodyPr/>
                    <a:lstStyle/>
                    <a:p>
                      <a:pPr rtl="0" fontAlgn="t"/>
                      <a:r>
                        <a:rPr lang="es-MX" sz="1200" b="0" dirty="0">
                          <a:effectLst/>
                          <a:latin typeface="Calibri" panose="020F0502020204030204" pitchFamily="34" charset="0"/>
                        </a:rPr>
                        <a:t>Las metas de los diferentes proyectos son formuladas y estipuladas en el Proyecto Educativo Institucional (P.E.I.). Al finalizar el año escolar, los resultados se socializan con los directivos y docentes, quedando pendiente su difusión con el resto de la comunidad educativa.</a:t>
                      </a:r>
                    </a:p>
                  </a:txBody>
                  <a:tcPr marL="22860" marR="22860" marT="0" marB="0"/>
                </a:tc>
                <a:extLst>
                  <a:ext uri="{0D108BD9-81ED-4DB2-BD59-A6C34878D82A}">
                    <a16:rowId xmlns:a16="http://schemas.microsoft.com/office/drawing/2014/main" val="1517169653"/>
                  </a:ext>
                </a:extLst>
              </a:tr>
              <a:tr h="870267">
                <a:tc vMerge="1">
                  <a:txBody>
                    <a:bodyPr/>
                    <a:lstStyle/>
                    <a:p>
                      <a:endParaRPr lang="en-US"/>
                    </a:p>
                  </a:txBody>
                  <a:tcPr/>
                </a:tc>
                <a:tc>
                  <a:txBody>
                    <a:bodyPr/>
                    <a:lstStyle/>
                    <a:p>
                      <a:pPr algn="l" fontAlgn="ctr"/>
                      <a:r>
                        <a:rPr lang="es-ES" sz="1400" u="none" strike="noStrike" dirty="0">
                          <a:effectLst/>
                        </a:rPr>
                        <a:t>Conocimiento y apropiación del direccionamiento</a:t>
                      </a:r>
                      <a:endParaRPr lang="es-ES" sz="1400" b="0" i="0" u="none" strike="noStrike"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200" b="0" dirty="0">
                          <a:effectLst/>
                          <a:latin typeface="Calibri" panose="020F0502020204030204" pitchFamily="34" charset="0"/>
                        </a:rPr>
                        <a:t>La difusión y apropiación del horizonte institucional se lleva a cabo mediante diversas estrategias, como carteleras, murales, el cuaderno de comunicación de los estudiantes y la socialización durante la primera semana de clases al inicio del año lectivo. Estas actividades se articulan para lograr fomentar una mayor comprensión y apropiación por parte de la comunidad educativa.</a:t>
                      </a:r>
                    </a:p>
                  </a:txBody>
                  <a:tcPr marL="22860" marR="22860" marT="0" marB="0"/>
                </a:tc>
                <a:extLst>
                  <a:ext uri="{0D108BD9-81ED-4DB2-BD59-A6C34878D82A}">
                    <a16:rowId xmlns:a16="http://schemas.microsoft.com/office/drawing/2014/main" val="93389365"/>
                  </a:ext>
                </a:extLst>
              </a:tr>
              <a:tr h="1419857">
                <a:tc vMerge="1">
                  <a:txBody>
                    <a:bodyPr/>
                    <a:lstStyle/>
                    <a:p>
                      <a:endParaRPr lang="en-US"/>
                    </a:p>
                  </a:txBody>
                  <a:tcPr/>
                </a:tc>
                <a:tc>
                  <a:txBody>
                    <a:bodyPr/>
                    <a:lstStyle/>
                    <a:p>
                      <a:pPr algn="l" fontAlgn="ctr"/>
                      <a:r>
                        <a:rPr lang="es-ES" sz="1400" u="none" strike="noStrike">
                          <a:effectLst/>
                        </a:rPr>
                        <a:t>Política de integración de personas con capacidades disímiles o diversidad cultural</a:t>
                      </a:r>
                      <a:endParaRPr lang="es-ES" sz="1400" b="0" i="0" u="none" strike="noStrike">
                        <a:solidFill>
                          <a:srgbClr val="000000"/>
                        </a:solidFill>
                        <a:effectLst/>
                        <a:latin typeface="Calibri" panose="020F0502020204030204" pitchFamily="34" charset="0"/>
                      </a:endParaRPr>
                    </a:p>
                  </a:txBody>
                  <a:tcPr marL="7516" marR="7516" marT="7516" marB="0" anchor="ctr"/>
                </a:tc>
                <a:tc>
                  <a:txBody>
                    <a:bodyPr/>
                    <a:lstStyle/>
                    <a:p>
                      <a:pPr rtl="0" fontAlgn="t"/>
                      <a:endParaRPr lang="es-MX" sz="1200" b="0" dirty="0">
                        <a:effectLst/>
                        <a:latin typeface="Calibri" panose="020F0502020204030204" pitchFamily="34" charset="0"/>
                      </a:endParaRPr>
                    </a:p>
                    <a:p>
                      <a:pPr rtl="0" fontAlgn="t"/>
                      <a:r>
                        <a:rPr lang="es-MX" sz="1200" b="0" dirty="0">
                          <a:effectLst/>
                          <a:latin typeface="Calibri" panose="020F0502020204030204" pitchFamily="34" charset="0"/>
                        </a:rPr>
                        <a:t>La institución educativa cuenta con procesos de inclusión que, aunque se desarrollan con el acompañamiento eventual de los profesionales asignados, aún carecen de una ruta clara para garantizar su efectividad. Además, se avanza en la elaboración de los PIAR, pero se requiere un mayor compromiso por parte de las familias para fortalecer este proceso.</a:t>
                      </a:r>
                    </a:p>
                  </a:txBody>
                  <a:tcPr marL="22860" marR="22860" marT="0" marB="0"/>
                </a:tc>
                <a:extLst>
                  <a:ext uri="{0D108BD9-81ED-4DB2-BD59-A6C34878D82A}">
                    <a16:rowId xmlns:a16="http://schemas.microsoft.com/office/drawing/2014/main" val="962238412"/>
                  </a:ext>
                </a:extLst>
              </a:tr>
            </a:tbl>
          </a:graphicData>
        </a:graphic>
      </p:graphicFrame>
    </p:spTree>
    <p:extLst>
      <p:ext uri="{BB962C8B-B14F-4D97-AF65-F5344CB8AC3E}">
        <p14:creationId xmlns:p14="http://schemas.microsoft.com/office/powerpoint/2010/main" val="36293801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3"/>
        <p:cNvGrpSpPr/>
        <p:nvPr/>
      </p:nvGrpSpPr>
      <p:grpSpPr>
        <a:xfrm>
          <a:off x="0" y="0"/>
          <a:ext cx="0" cy="0"/>
          <a:chOff x="0" y="0"/>
          <a:chExt cx="0" cy="0"/>
        </a:xfrm>
      </p:grpSpPr>
      <p:sp>
        <p:nvSpPr>
          <p:cNvPr id="2" name="AutoShape 2"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rot="6466775">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CuadroTexto 5"/>
          <p:cNvSpPr txBox="1"/>
          <p:nvPr/>
        </p:nvSpPr>
        <p:spPr>
          <a:xfrm>
            <a:off x="3307468" y="435424"/>
            <a:ext cx="2942725" cy="369332"/>
          </a:xfrm>
          <a:prstGeom prst="rect">
            <a:avLst/>
          </a:prstGeom>
          <a:noFill/>
        </p:spPr>
        <p:txBody>
          <a:bodyPr wrap="square" rtlCol="0">
            <a:spAutoFit/>
          </a:bodyPr>
          <a:lstStyle/>
          <a:p>
            <a:r>
              <a:rPr lang="es-CO" sz="1800" dirty="0">
                <a:latin typeface="+mn-lt"/>
              </a:rPr>
              <a:t>GESTIÓN DIRECTIVA</a:t>
            </a:r>
          </a:p>
        </p:txBody>
      </p:sp>
      <p:graphicFrame>
        <p:nvGraphicFramePr>
          <p:cNvPr id="3" name="Tabla 2"/>
          <p:cNvGraphicFramePr>
            <a:graphicFrameLocks noGrp="1"/>
          </p:cNvGraphicFramePr>
          <p:nvPr/>
        </p:nvGraphicFramePr>
        <p:xfrm>
          <a:off x="2244725" y="-13420725"/>
          <a:ext cx="4655094" cy="3790646"/>
        </p:xfrm>
        <a:graphic>
          <a:graphicData uri="http://schemas.openxmlformats.org/drawingml/2006/table">
            <a:tbl>
              <a:tblPr>
                <a:tableStyleId>{ED9F09B1-C631-44D9-8952-87297EE674E3}</a:tableStyleId>
              </a:tblPr>
              <a:tblGrid>
                <a:gridCol w="336455">
                  <a:extLst>
                    <a:ext uri="{9D8B030D-6E8A-4147-A177-3AD203B41FA5}">
                      <a16:colId xmlns:a16="http://schemas.microsoft.com/office/drawing/2014/main" val="686957780"/>
                    </a:ext>
                  </a:extLst>
                </a:gridCol>
                <a:gridCol w="336455">
                  <a:extLst>
                    <a:ext uri="{9D8B030D-6E8A-4147-A177-3AD203B41FA5}">
                      <a16:colId xmlns:a16="http://schemas.microsoft.com/office/drawing/2014/main" val="2945494325"/>
                    </a:ext>
                  </a:extLst>
                </a:gridCol>
                <a:gridCol w="341261">
                  <a:extLst>
                    <a:ext uri="{9D8B030D-6E8A-4147-A177-3AD203B41FA5}">
                      <a16:colId xmlns:a16="http://schemas.microsoft.com/office/drawing/2014/main" val="3824007251"/>
                    </a:ext>
                  </a:extLst>
                </a:gridCol>
                <a:gridCol w="937267">
                  <a:extLst>
                    <a:ext uri="{9D8B030D-6E8A-4147-A177-3AD203B41FA5}">
                      <a16:colId xmlns:a16="http://schemas.microsoft.com/office/drawing/2014/main" val="1653058650"/>
                    </a:ext>
                  </a:extLst>
                </a:gridCol>
                <a:gridCol w="326842">
                  <a:extLst>
                    <a:ext uri="{9D8B030D-6E8A-4147-A177-3AD203B41FA5}">
                      <a16:colId xmlns:a16="http://schemas.microsoft.com/office/drawing/2014/main" val="1184284870"/>
                    </a:ext>
                  </a:extLst>
                </a:gridCol>
                <a:gridCol w="288390">
                  <a:extLst>
                    <a:ext uri="{9D8B030D-6E8A-4147-A177-3AD203B41FA5}">
                      <a16:colId xmlns:a16="http://schemas.microsoft.com/office/drawing/2014/main" val="2016822378"/>
                    </a:ext>
                  </a:extLst>
                </a:gridCol>
                <a:gridCol w="365294">
                  <a:extLst>
                    <a:ext uri="{9D8B030D-6E8A-4147-A177-3AD203B41FA5}">
                      <a16:colId xmlns:a16="http://schemas.microsoft.com/office/drawing/2014/main" val="646147530"/>
                    </a:ext>
                  </a:extLst>
                </a:gridCol>
                <a:gridCol w="365294">
                  <a:extLst>
                    <a:ext uri="{9D8B030D-6E8A-4147-A177-3AD203B41FA5}">
                      <a16:colId xmlns:a16="http://schemas.microsoft.com/office/drawing/2014/main" val="2463858596"/>
                    </a:ext>
                  </a:extLst>
                </a:gridCol>
                <a:gridCol w="326842">
                  <a:extLst>
                    <a:ext uri="{9D8B030D-6E8A-4147-A177-3AD203B41FA5}">
                      <a16:colId xmlns:a16="http://schemas.microsoft.com/office/drawing/2014/main" val="4109979519"/>
                    </a:ext>
                  </a:extLst>
                </a:gridCol>
                <a:gridCol w="230712">
                  <a:extLst>
                    <a:ext uri="{9D8B030D-6E8A-4147-A177-3AD203B41FA5}">
                      <a16:colId xmlns:a16="http://schemas.microsoft.com/office/drawing/2014/main" val="1496943718"/>
                    </a:ext>
                  </a:extLst>
                </a:gridCol>
                <a:gridCol w="371302">
                  <a:extLst>
                    <a:ext uri="{9D8B030D-6E8A-4147-A177-3AD203B41FA5}">
                      <a16:colId xmlns:a16="http://schemas.microsoft.com/office/drawing/2014/main" val="254898883"/>
                    </a:ext>
                  </a:extLst>
                </a:gridCol>
                <a:gridCol w="428980">
                  <a:extLst>
                    <a:ext uri="{9D8B030D-6E8A-4147-A177-3AD203B41FA5}">
                      <a16:colId xmlns:a16="http://schemas.microsoft.com/office/drawing/2014/main" val="4289461448"/>
                    </a:ext>
                  </a:extLst>
                </a:gridCol>
              </a:tblGrid>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69110562"/>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gridSpan="11">
                  <a:txBody>
                    <a:bodyPr/>
                    <a:lstStyle/>
                    <a:p>
                      <a:pPr algn="ctr" fontAlgn="b"/>
                      <a:r>
                        <a:rPr lang="en-US" sz="400" u="none" strike="noStrike">
                          <a:effectLst/>
                        </a:rPr>
                        <a:t>INSTITUCION EDUCATIVA DOMINGO IRURITA</a:t>
                      </a:r>
                      <a:endParaRPr lang="en-US" sz="400" b="0"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3205573"/>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gridSpan="11">
                  <a:txBody>
                    <a:bodyPr/>
                    <a:lstStyle/>
                    <a:p>
                      <a:pPr algn="ctr" fontAlgn="b"/>
                      <a:r>
                        <a:rPr lang="es-ES" sz="400" u="none" strike="noStrike">
                          <a:effectLst/>
                        </a:rPr>
                        <a:t>RELACION DE GASTOS DETALLADOS DE DICIEMBRE  DEL 2023</a:t>
                      </a:r>
                      <a:endParaRPr lang="es-ES" sz="400" b="1"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48506449"/>
                  </a:ext>
                </a:extLst>
              </a:tr>
              <a:tr h="216404">
                <a:tc>
                  <a:txBody>
                    <a:bodyPr/>
                    <a:lstStyle/>
                    <a:p>
                      <a:pPr algn="l" fontAlgn="ctr"/>
                      <a:r>
                        <a:rPr lang="es-ES" sz="400" u="none" strike="noStrike">
                          <a:effectLst/>
                        </a:rPr>
                        <a:t>Fecha de inicio de contrato</a:t>
                      </a:r>
                      <a:endParaRPr lang="es-ES" sz="400" b="1" i="0" u="none" strike="noStrike">
                        <a:solidFill>
                          <a:srgbClr val="000000"/>
                        </a:solidFill>
                        <a:effectLst/>
                        <a:latin typeface="Arial" panose="020B0604020202020204" pitchFamily="34" charset="0"/>
                      </a:endParaRPr>
                    </a:p>
                  </a:txBody>
                  <a:tcPr marL="0" marR="0" marT="0" marB="0" anchor="ctr"/>
                </a:tc>
                <a:tc>
                  <a:txBody>
                    <a:bodyPr/>
                    <a:lstStyle/>
                    <a:p>
                      <a:pPr algn="l" fontAlgn="ctr"/>
                      <a:r>
                        <a:rPr lang="es-ES" sz="400" u="none" strike="noStrike">
                          <a:effectLst/>
                        </a:rPr>
                        <a:t>Fecha de terminacion de contrato</a:t>
                      </a:r>
                      <a:endParaRPr lang="es-ES" sz="400" b="1" i="0" u="none" strike="noStrike">
                        <a:solidFill>
                          <a:srgbClr val="000000"/>
                        </a:solidFill>
                        <a:effectLst/>
                        <a:latin typeface="Arial" panose="020B0604020202020204" pitchFamily="34" charset="0"/>
                      </a:endParaRPr>
                    </a:p>
                  </a:txBody>
                  <a:tcPr marL="0" marR="0" marT="0" marB="0" anchor="ctr"/>
                </a:tc>
                <a:tc>
                  <a:txBody>
                    <a:bodyPr/>
                    <a:lstStyle/>
                    <a:p>
                      <a:pPr algn="l" fontAlgn="ctr"/>
                      <a:r>
                        <a:rPr lang="en-US" sz="400" u="none" strike="noStrike" dirty="0" err="1">
                          <a:effectLst/>
                        </a:rPr>
                        <a:t>Fecha</a:t>
                      </a:r>
                      <a:r>
                        <a:rPr lang="en-US" sz="400" u="none" strike="noStrike" dirty="0">
                          <a:effectLst/>
                        </a:rPr>
                        <a:t> de mess</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PROVEEDOR</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NIT</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OBJETO</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 Vr.Contrato inicial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Valor </a:t>
                      </a:r>
                      <a:r>
                        <a:rPr lang="en-US" sz="400" u="none" strike="noStrike" dirty="0" err="1">
                          <a:effectLst/>
                        </a:rPr>
                        <a:t>cancelado</a:t>
                      </a:r>
                      <a:r>
                        <a:rPr lang="en-US" sz="400" u="none" strike="noStrike" dirty="0">
                          <a:effectLst/>
                        </a:rPr>
                        <a:t> </a:t>
                      </a:r>
                      <a:r>
                        <a:rPr lang="en-US" sz="400" u="none" strike="noStrike" dirty="0" err="1">
                          <a:effectLst/>
                        </a:rPr>
                        <a:t>por</a:t>
                      </a:r>
                      <a:r>
                        <a:rPr lang="en-US" sz="400" u="none" strike="noStrike" dirty="0">
                          <a:effectLst/>
                        </a:rPr>
                        <a:t> mess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 Valor ACUMULADO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Saldo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Observaciones</a:t>
                      </a:r>
                      <a:endParaRPr lang="en-US" sz="400" b="1"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846721315"/>
                  </a:ext>
                </a:extLst>
              </a:tr>
              <a:tr h="173123">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5/12/2023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UNE EPM TELECOMUNICACIONES S.A.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900092385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SERVICIO DE INTERNET</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225735539"/>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12/12/2023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MERA DIAZ JUAN GILLERMO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14704822</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PAGO DE ESTAMPILLAS DE INPEC</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57496961"/>
                  </a:ext>
                </a:extLst>
              </a:tr>
              <a:tr h="346247">
                <a:tc>
                  <a:txBody>
                    <a:bodyPr/>
                    <a:lstStyle/>
                    <a:p>
                      <a:pPr algn="ctr" fontAlgn="ctr"/>
                      <a:r>
                        <a:rPr lang="en-US" sz="400" u="none" strike="noStrike">
                          <a:effectLst/>
                        </a:rPr>
                        <a:t>17/11/2023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VELASQUEZ LEONEL CHRISTIAN ALEXANDER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1113629741</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Mantenimiento de techo  goteras  e instalaciones de ventiladore</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3734681"/>
                  </a:ext>
                </a:extLst>
              </a:tr>
              <a:tr h="230831">
                <a:tc>
                  <a:txBody>
                    <a:bodyPr/>
                    <a:lstStyle/>
                    <a:p>
                      <a:pPr algn="ctr" fontAlgn="ctr"/>
                      <a:r>
                        <a:rPr lang="en-US" sz="400" u="none" strike="noStrike">
                          <a:effectLst/>
                        </a:rPr>
                        <a:t>15/03/2023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30/03/2024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PATIÑO VIVAS MARIA DEL SOCORRO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31171579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RENOVACION DE PROGRAMA DE NOTAS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1.402.500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160083118"/>
                  </a:ext>
                </a:extLst>
              </a:tr>
              <a:tr h="346247">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FERRETERIA VILLA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16251080</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MATERIALES Y SUMINISTROS</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874.150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005316493"/>
                  </a:ext>
                </a:extLst>
              </a:tr>
              <a:tr h="115416">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SENDOYA MUÑOZ WILLIAM JAVIER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1012357944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Otrosi del contrato  No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674023466"/>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INTERGROUP SAS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900941915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elementos de papeleria y aseo</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121927534"/>
                  </a:ext>
                </a:extLst>
              </a:tr>
              <a:tr h="403954">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GOMEZ  ADALBERTO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1113619639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Servivios de Mantenimiento  preventivo y curativo de sistemas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1.309.000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70536813"/>
                  </a:ext>
                </a:extLst>
              </a:tr>
              <a:tr h="173123">
                <a:tc>
                  <a:txBody>
                    <a:bodyPr/>
                    <a:lstStyle/>
                    <a:p>
                      <a:pPr algn="ctr" fontAlgn="ctr"/>
                      <a:r>
                        <a:rPr lang="en-US" sz="400" u="none" strike="noStrike">
                          <a:effectLst/>
                        </a:rPr>
                        <a:t>18/01/2023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ERASO ROSERO LILIAM MERCEDES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30731878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ASESORAMIENTO CONTABLE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2848889"/>
                  </a:ext>
                </a:extLst>
              </a:tr>
              <a:tr h="461662">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HERNANDEZ RAMIREZ OSCAR JESSY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700246398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SERVICIOS PARA MANTENIMIENTO DE PLANTA LOCATIVA</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80393198"/>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TOTAL DEL MES</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17.510.396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38520317"/>
                  </a:ext>
                </a:extLst>
              </a:tr>
              <a:tr h="126957">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ANTERIOR</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101.303.523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85799624"/>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TOTAL</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117.973.919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245393"/>
                  </a:ext>
                </a:extLst>
              </a:tr>
            </a:tbl>
          </a:graphicData>
        </a:graphic>
      </p:graphicFrame>
      <p:pic>
        <p:nvPicPr>
          <p:cNvPr id="8" name="Imagen 7"/>
          <p:cNvPicPr/>
          <p:nvPr/>
        </p:nvPicPr>
        <p:blipFill>
          <a:blip r:embed="rId3" cstate="print">
            <a:extLst>
              <a:ext uri="{28A0092B-C50C-407E-A947-70E740481C1C}">
                <a14:useLocalDpi xmlns:a14="http://schemas.microsoft.com/office/drawing/2010/main" val="0"/>
              </a:ext>
            </a:extLst>
          </a:blip>
          <a:stretch>
            <a:fillRect/>
          </a:stretch>
        </p:blipFill>
        <p:spPr bwMode="auto">
          <a:xfrm>
            <a:off x="2273300" y="18040350"/>
            <a:ext cx="866775" cy="523875"/>
          </a:xfrm>
          <a:prstGeom prst="rect">
            <a:avLst/>
          </a:prstGeom>
          <a:noFill/>
          <a:ln w="9525">
            <a:noFill/>
            <a:miter lim="800000"/>
            <a:headEnd/>
            <a:tailEnd/>
          </a:ln>
        </p:spPr>
      </p:pic>
      <p:graphicFrame>
        <p:nvGraphicFramePr>
          <p:cNvPr id="7" name="Tabla 6"/>
          <p:cNvGraphicFramePr>
            <a:graphicFrameLocks noGrp="1"/>
          </p:cNvGraphicFramePr>
          <p:nvPr>
            <p:extLst>
              <p:ext uri="{D42A27DB-BD31-4B8C-83A1-F6EECF244321}">
                <p14:modId xmlns:p14="http://schemas.microsoft.com/office/powerpoint/2010/main" val="2018524923"/>
              </p:ext>
            </p:extLst>
          </p:nvPr>
        </p:nvGraphicFramePr>
        <p:xfrm>
          <a:off x="619397" y="804756"/>
          <a:ext cx="8055371" cy="4195358"/>
        </p:xfrm>
        <a:graphic>
          <a:graphicData uri="http://schemas.openxmlformats.org/drawingml/2006/table">
            <a:tbl>
              <a:tblPr>
                <a:tableStyleId>{ED9F09B1-C631-44D9-8952-87297EE674E3}</a:tableStyleId>
              </a:tblPr>
              <a:tblGrid>
                <a:gridCol w="682930">
                  <a:extLst>
                    <a:ext uri="{9D8B030D-6E8A-4147-A177-3AD203B41FA5}">
                      <a16:colId xmlns:a16="http://schemas.microsoft.com/office/drawing/2014/main" val="439598380"/>
                    </a:ext>
                  </a:extLst>
                </a:gridCol>
                <a:gridCol w="1648691">
                  <a:extLst>
                    <a:ext uri="{9D8B030D-6E8A-4147-A177-3AD203B41FA5}">
                      <a16:colId xmlns:a16="http://schemas.microsoft.com/office/drawing/2014/main" val="2581385862"/>
                    </a:ext>
                  </a:extLst>
                </a:gridCol>
                <a:gridCol w="5723750">
                  <a:extLst>
                    <a:ext uri="{9D8B030D-6E8A-4147-A177-3AD203B41FA5}">
                      <a16:colId xmlns:a16="http://schemas.microsoft.com/office/drawing/2014/main" val="3152802388"/>
                    </a:ext>
                  </a:extLst>
                </a:gridCol>
              </a:tblGrid>
              <a:tr h="352455">
                <a:tc rowSpan="5">
                  <a:txBody>
                    <a:bodyPr/>
                    <a:lstStyle/>
                    <a:p>
                      <a:pPr algn="ctr" fontAlgn="ctr"/>
                      <a:r>
                        <a:rPr lang="en-US" sz="1600" u="none" strike="noStrike" dirty="0">
                          <a:effectLst/>
                        </a:rPr>
                        <a:t>GESTIÓN ESTRATÉGICA</a:t>
                      </a:r>
                      <a:endParaRPr lang="en-US" sz="1600" b="1" i="0" u="none" strike="noStrike" dirty="0">
                        <a:solidFill>
                          <a:srgbClr val="000000"/>
                        </a:solidFill>
                        <a:effectLst/>
                        <a:latin typeface="Calibri" panose="020F0502020204030204" pitchFamily="34" charset="0"/>
                      </a:endParaRPr>
                    </a:p>
                  </a:txBody>
                  <a:tcPr marL="7516" marR="7516" marT="7516" marB="0" vert="vert270" anchor="ctr"/>
                </a:tc>
                <a:tc>
                  <a:txBody>
                    <a:bodyPr/>
                    <a:lstStyle/>
                    <a:p>
                      <a:pPr algn="l" fontAlgn="ctr"/>
                      <a:r>
                        <a:rPr lang="es-CO" sz="1200" u="none" strike="noStrike" noProof="0" dirty="0">
                          <a:effectLst/>
                        </a:rPr>
                        <a:t>Liderazgo</a:t>
                      </a:r>
                      <a:endParaRPr lang="es-CO" sz="12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100" b="0" dirty="0">
                          <a:effectLst/>
                          <a:latin typeface="Calibri" panose="020F0502020204030204" pitchFamily="34" charset="0"/>
                        </a:rPr>
                        <a:t>Se elaboran actas en las que se documenta y se estructuran los criterios sobre la dirección de la institución educativa. Además, se presentan evidencias tanto testimoniales como documentales para respaldar el desarrollo de estos procesos. Sin embargo, no se socializa con los demás docentes que no hacen parte de los concejos y comités.</a:t>
                      </a:r>
                    </a:p>
                  </a:txBody>
                  <a:tcPr marL="22860" marR="22860" marT="0" marB="0"/>
                </a:tc>
                <a:extLst>
                  <a:ext uri="{0D108BD9-81ED-4DB2-BD59-A6C34878D82A}">
                    <a16:rowId xmlns:a16="http://schemas.microsoft.com/office/drawing/2014/main" val="873989788"/>
                  </a:ext>
                </a:extLst>
              </a:tr>
              <a:tr h="514841">
                <a:tc vMerge="1">
                  <a:txBody>
                    <a:bodyPr/>
                    <a:lstStyle/>
                    <a:p>
                      <a:endParaRPr lang="en-US"/>
                    </a:p>
                  </a:txBody>
                  <a:tcPr/>
                </a:tc>
                <a:tc>
                  <a:txBody>
                    <a:bodyPr/>
                    <a:lstStyle/>
                    <a:p>
                      <a:pPr algn="l" fontAlgn="ctr"/>
                      <a:r>
                        <a:rPr lang="es-ES" sz="1200" u="none" strike="noStrike" dirty="0">
                          <a:effectLst/>
                        </a:rPr>
                        <a:t>Articulación de planes, proyectos y acciones.</a:t>
                      </a:r>
                      <a:endParaRPr lang="es-ES" sz="1200" b="0" i="0" u="none" strike="noStrike"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100" b="0" dirty="0">
                          <a:effectLst/>
                          <a:latin typeface="Calibri" panose="020F0502020204030204" pitchFamily="34" charset="0"/>
                        </a:rPr>
                        <a:t>Se desarrollan proyectos orientados al mejoramiento y bienestar institucional; sin embargo, hace falta una mejor articulación y socialización de estos, así como un mayor involucramiento de la comunidad educativa para garantizar su éxito y sostenibilidad.</a:t>
                      </a:r>
                    </a:p>
                  </a:txBody>
                  <a:tcPr marL="22860" marR="22860" marT="0" marB="0"/>
                </a:tc>
                <a:extLst>
                  <a:ext uri="{0D108BD9-81ED-4DB2-BD59-A6C34878D82A}">
                    <a16:rowId xmlns:a16="http://schemas.microsoft.com/office/drawing/2014/main" val="3461210529"/>
                  </a:ext>
                </a:extLst>
              </a:tr>
              <a:tr h="1019315">
                <a:tc vMerge="1">
                  <a:txBody>
                    <a:bodyPr/>
                    <a:lstStyle/>
                    <a:p>
                      <a:endParaRPr lang="en-US"/>
                    </a:p>
                  </a:txBody>
                  <a:tcPr/>
                </a:tc>
                <a:tc>
                  <a:txBody>
                    <a:bodyPr/>
                    <a:lstStyle/>
                    <a:p>
                      <a:pPr algn="l" fontAlgn="ctr"/>
                      <a:r>
                        <a:rPr lang="en-US" sz="1200" u="none" strike="noStrike" noProof="0" dirty="0">
                          <a:effectLst/>
                        </a:rPr>
                        <a:t>E</a:t>
                      </a:r>
                      <a:r>
                        <a:rPr lang="es-CO" sz="1200" u="none" strike="noStrike" noProof="0" dirty="0">
                          <a:effectLst/>
                        </a:rPr>
                        <a:t>estrategia</a:t>
                      </a:r>
                      <a:r>
                        <a:rPr lang="en-US" sz="1200" u="none" strike="noStrike" dirty="0">
                          <a:effectLst/>
                        </a:rPr>
                        <a:t> </a:t>
                      </a:r>
                      <a:r>
                        <a:rPr lang="es-CO" sz="1200" u="none" strike="noStrike" noProof="0" dirty="0">
                          <a:effectLst/>
                        </a:rPr>
                        <a:t>pedagógica</a:t>
                      </a:r>
                      <a:endParaRPr lang="es-CO" sz="12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100" b="0" dirty="0">
                          <a:effectLst/>
                          <a:latin typeface="Calibri" panose="020F0502020204030204" pitchFamily="34" charset="0"/>
                        </a:rPr>
                        <a:t>La institución educativa flexibiliza las mallas curriculares, evaluaciones finales por periodo tipo SABER, un sistema de evaluación y promoción estructurado en tres periodos académicos y la posibilidad de promoción anticipada al finalizar el primer periodo. Asimismo, se utilizan diversos medios de comunicación para interactuar con la comunidad educativa. Sin embargo, hace falta un seguimiento más riguroso a la alta tasa de deserción estudiantil, con el objetivo de buscar soluciones efectivas que garanticen la permanencia de los estudiantes.</a:t>
                      </a:r>
                    </a:p>
                  </a:txBody>
                  <a:tcPr marL="22860" marR="22860" marT="0" marB="0"/>
                </a:tc>
                <a:extLst>
                  <a:ext uri="{0D108BD9-81ED-4DB2-BD59-A6C34878D82A}">
                    <a16:rowId xmlns:a16="http://schemas.microsoft.com/office/drawing/2014/main" val="3941475347"/>
                  </a:ext>
                </a:extLst>
              </a:tr>
              <a:tr h="984802">
                <a:tc vMerge="1">
                  <a:txBody>
                    <a:bodyPr/>
                    <a:lstStyle/>
                    <a:p>
                      <a:endParaRPr lang="en-US"/>
                    </a:p>
                  </a:txBody>
                  <a:tcPr/>
                </a:tc>
                <a:tc>
                  <a:txBody>
                    <a:bodyPr/>
                    <a:lstStyle/>
                    <a:p>
                      <a:pPr algn="l" fontAlgn="ctr"/>
                      <a:r>
                        <a:rPr lang="es-ES" sz="1200" u="none" strike="noStrike" dirty="0">
                          <a:effectLst/>
                        </a:rPr>
                        <a:t>Uso de información (interna y externa) para la toma de decisiones).</a:t>
                      </a:r>
                      <a:endParaRPr lang="es-ES" sz="1200" b="0" i="0" u="none" strike="noStrike"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100" b="0">
                          <a:effectLst/>
                          <a:latin typeface="Calibri" panose="020F0502020204030204" pitchFamily="34" charset="0"/>
                        </a:rPr>
                        <a:t>La institución cuenta con diversos mecanismos de comunicación, como página web, cuaderno de comunicaciones, Facebook, WhatsApp y correos institucionales, los cuales se encuentran en constante funcionamiento. Sin embargo, se requiere un proceso más sistemático y orientado al mejoramiento continuo para optimizar la efectividad y el alcance de estos medios.</a:t>
                      </a:r>
                    </a:p>
                  </a:txBody>
                  <a:tcPr marL="22860" marR="22860" marT="0" marB="0"/>
                </a:tc>
                <a:extLst>
                  <a:ext uri="{0D108BD9-81ED-4DB2-BD59-A6C34878D82A}">
                    <a16:rowId xmlns:a16="http://schemas.microsoft.com/office/drawing/2014/main" val="767578477"/>
                  </a:ext>
                </a:extLst>
              </a:tr>
              <a:tr h="682999">
                <a:tc vMerge="1">
                  <a:txBody>
                    <a:bodyPr/>
                    <a:lstStyle/>
                    <a:p>
                      <a:endParaRPr lang="en-US"/>
                    </a:p>
                  </a:txBody>
                  <a:tcPr/>
                </a:tc>
                <a:tc>
                  <a:txBody>
                    <a:bodyPr/>
                    <a:lstStyle/>
                    <a:p>
                      <a:pPr algn="l" fontAlgn="ctr"/>
                      <a:r>
                        <a:rPr lang="es-CO" sz="1200" u="none" strike="noStrike" noProof="0" dirty="0">
                          <a:effectLst/>
                        </a:rPr>
                        <a:t>Seguimiento y autoevaluación</a:t>
                      </a:r>
                      <a:endParaRPr lang="es-CO" sz="12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100" b="0" dirty="0">
                          <a:effectLst/>
                          <a:latin typeface="Calibri" panose="020F0502020204030204" pitchFamily="34" charset="0"/>
                        </a:rPr>
                        <a:t>La institución ha establecido un proceso claro para realizar la autoevaluación mediante instrumentos y procedimientos aplicables a todas las sedes. Esto incluye la realización de encuestas de satisfacción dirigidas a estudiantes, padres de familia y docentes. Sin embargo, es importante garantizar que estas encuestas no se realicen en el último momento, permitiendo así un análisis más profundo y oportuno. Además, se debe reforzar el criterio de cumplimiento al momento de aplicarlas para asegurar resultados representativos y útiles.</a:t>
                      </a:r>
                    </a:p>
                  </a:txBody>
                  <a:tcPr marL="22860" marR="22860" marT="0" marB="0"/>
                </a:tc>
                <a:extLst>
                  <a:ext uri="{0D108BD9-81ED-4DB2-BD59-A6C34878D82A}">
                    <a16:rowId xmlns:a16="http://schemas.microsoft.com/office/drawing/2014/main" val="1394566888"/>
                  </a:ext>
                </a:extLst>
              </a:tr>
            </a:tbl>
          </a:graphicData>
        </a:graphic>
      </p:graphicFrame>
    </p:spTree>
    <p:extLst>
      <p:ext uri="{BB962C8B-B14F-4D97-AF65-F5344CB8AC3E}">
        <p14:creationId xmlns:p14="http://schemas.microsoft.com/office/powerpoint/2010/main" val="756436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3"/>
        <p:cNvGrpSpPr/>
        <p:nvPr/>
      </p:nvGrpSpPr>
      <p:grpSpPr>
        <a:xfrm>
          <a:off x="0" y="0"/>
          <a:ext cx="0" cy="0"/>
          <a:chOff x="0" y="0"/>
          <a:chExt cx="0" cy="0"/>
        </a:xfrm>
      </p:grpSpPr>
      <p:sp>
        <p:nvSpPr>
          <p:cNvPr id="2" name="AutoShape 2"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rot="6466775">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CuadroTexto 5"/>
          <p:cNvSpPr txBox="1"/>
          <p:nvPr/>
        </p:nvSpPr>
        <p:spPr>
          <a:xfrm>
            <a:off x="3254305" y="236538"/>
            <a:ext cx="2942725" cy="369332"/>
          </a:xfrm>
          <a:prstGeom prst="rect">
            <a:avLst/>
          </a:prstGeom>
          <a:noFill/>
        </p:spPr>
        <p:txBody>
          <a:bodyPr wrap="square" rtlCol="0">
            <a:spAutoFit/>
          </a:bodyPr>
          <a:lstStyle/>
          <a:p>
            <a:r>
              <a:rPr lang="es-CO" sz="1800" dirty="0">
                <a:latin typeface="+mn-lt"/>
              </a:rPr>
              <a:t>EGRESOS 2024</a:t>
            </a:r>
          </a:p>
        </p:txBody>
      </p:sp>
      <p:graphicFrame>
        <p:nvGraphicFramePr>
          <p:cNvPr id="3" name="Tabla 2">
            <a:extLst>
              <a:ext uri="{FF2B5EF4-FFF2-40B4-BE49-F238E27FC236}">
                <a16:creationId xmlns:a16="http://schemas.microsoft.com/office/drawing/2014/main" id="{73D26EA7-6C9A-1EAC-3E5D-4AA40B2B395A}"/>
              </a:ext>
            </a:extLst>
          </p:cNvPr>
          <p:cNvGraphicFramePr>
            <a:graphicFrameLocks noGrp="1"/>
          </p:cNvGraphicFramePr>
          <p:nvPr>
            <p:extLst>
              <p:ext uri="{D42A27DB-BD31-4B8C-83A1-F6EECF244321}">
                <p14:modId xmlns:p14="http://schemas.microsoft.com/office/powerpoint/2010/main" val="4199901181"/>
              </p:ext>
            </p:extLst>
          </p:nvPr>
        </p:nvGraphicFramePr>
        <p:xfrm>
          <a:off x="804433" y="804863"/>
          <a:ext cx="6726666" cy="3383280"/>
        </p:xfrm>
        <a:graphic>
          <a:graphicData uri="http://schemas.openxmlformats.org/drawingml/2006/table">
            <a:tbl>
              <a:tblPr>
                <a:tableStyleId>{ED9F09B1-C631-44D9-8952-87297EE674E3}</a:tableStyleId>
              </a:tblPr>
              <a:tblGrid>
                <a:gridCol w="3074635">
                  <a:extLst>
                    <a:ext uri="{9D8B030D-6E8A-4147-A177-3AD203B41FA5}">
                      <a16:colId xmlns:a16="http://schemas.microsoft.com/office/drawing/2014/main" val="1806755127"/>
                    </a:ext>
                  </a:extLst>
                </a:gridCol>
                <a:gridCol w="1674449">
                  <a:extLst>
                    <a:ext uri="{9D8B030D-6E8A-4147-A177-3AD203B41FA5}">
                      <a16:colId xmlns:a16="http://schemas.microsoft.com/office/drawing/2014/main" val="1764255737"/>
                    </a:ext>
                  </a:extLst>
                </a:gridCol>
                <a:gridCol w="1977582">
                  <a:extLst>
                    <a:ext uri="{9D8B030D-6E8A-4147-A177-3AD203B41FA5}">
                      <a16:colId xmlns:a16="http://schemas.microsoft.com/office/drawing/2014/main" val="2909529159"/>
                    </a:ext>
                  </a:extLst>
                </a:gridCol>
              </a:tblGrid>
              <a:tr h="182880">
                <a:tc>
                  <a:txBody>
                    <a:bodyPr/>
                    <a:lstStyle/>
                    <a:p>
                      <a:pPr algn="ctr" fontAlgn="b"/>
                      <a:r>
                        <a:rPr lang="es-CO" sz="1100" u="none" strike="noStrike">
                          <a:effectLst/>
                        </a:rPr>
                        <a:t>DETALLE</a:t>
                      </a:r>
                      <a:endParaRPr lang="es-CO" sz="1100" b="1" i="0" u="none" strike="noStrike">
                        <a:effectLst/>
                        <a:latin typeface="Calibri" panose="020F0502020204030204" pitchFamily="34" charset="0"/>
                      </a:endParaRPr>
                    </a:p>
                  </a:txBody>
                  <a:tcPr marL="0" marR="0" marT="0" marB="0" anchor="b"/>
                </a:tc>
                <a:tc>
                  <a:txBody>
                    <a:bodyPr/>
                    <a:lstStyle/>
                    <a:p>
                      <a:pPr algn="ctr" fontAlgn="b"/>
                      <a:r>
                        <a:rPr lang="es-CO" sz="1100" u="none" strike="noStrike">
                          <a:effectLst/>
                        </a:rPr>
                        <a:t>VALORES</a:t>
                      </a:r>
                      <a:endParaRPr lang="es-CO" sz="1100" b="1" i="0" u="none" strike="noStrike">
                        <a:effectLst/>
                        <a:latin typeface="Calibri" panose="020F0502020204030204" pitchFamily="34" charset="0"/>
                      </a:endParaRPr>
                    </a:p>
                  </a:txBody>
                  <a:tcPr marL="0" marR="0" marT="0" marB="0" anchor="b"/>
                </a:tc>
                <a:tc>
                  <a:txBody>
                    <a:bodyPr/>
                    <a:lstStyle/>
                    <a:p>
                      <a:pPr algn="ctr" fontAlgn="b"/>
                      <a:r>
                        <a:rPr lang="es-CO" sz="1100" u="none" strike="noStrike">
                          <a:effectLst/>
                        </a:rPr>
                        <a:t>PORCENTAJE</a:t>
                      </a:r>
                      <a:endParaRPr lang="es-CO" sz="1100" b="1"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1123999611"/>
                  </a:ext>
                </a:extLst>
              </a:tr>
              <a:tr h="182880">
                <a:tc>
                  <a:txBody>
                    <a:bodyPr/>
                    <a:lstStyle/>
                    <a:p>
                      <a:pPr algn="l" fontAlgn="b"/>
                      <a:r>
                        <a:rPr lang="es-CO" sz="1100" u="none" strike="noStrike">
                          <a:effectLst/>
                        </a:rPr>
                        <a:t>PRESUPUESTO APROBADO INICIAL</a:t>
                      </a:r>
                      <a:endParaRPr lang="es-CO" sz="1100" b="0" i="0" u="none" strike="noStrike">
                        <a:effectLst/>
                        <a:latin typeface="Calibri" panose="020F0502020204030204" pitchFamily="34" charset="0"/>
                      </a:endParaRPr>
                    </a:p>
                  </a:txBody>
                  <a:tcPr marL="0" marR="0" marT="0" marB="0" anchor="b"/>
                </a:tc>
                <a:tc>
                  <a:txBody>
                    <a:bodyPr/>
                    <a:lstStyle/>
                    <a:p>
                      <a:pPr algn="l" fontAlgn="b"/>
                      <a:r>
                        <a:rPr lang="es-CO" sz="1100" u="none" strike="noStrike">
                          <a:effectLst/>
                        </a:rPr>
                        <a:t>                      102.633.994 </a:t>
                      </a:r>
                      <a:endParaRPr lang="es-CO" sz="1100" b="0" i="0" u="none" strike="noStrike">
                        <a:effectLst/>
                        <a:latin typeface="Calibri" panose="020F0502020204030204" pitchFamily="34" charset="0"/>
                      </a:endParaRPr>
                    </a:p>
                  </a:txBody>
                  <a:tcPr marL="0" marR="0" marT="0" marB="0" anchor="b"/>
                </a:tc>
                <a:tc>
                  <a:txBody>
                    <a:bodyPr/>
                    <a:lstStyle/>
                    <a:p>
                      <a:pPr algn="ctr" fontAlgn="b"/>
                      <a:r>
                        <a:rPr lang="es-CO" sz="1100" u="none" strike="noStrike" dirty="0">
                          <a:effectLst/>
                        </a:rPr>
                        <a:t>                                                 80 </a:t>
                      </a:r>
                      <a:endParaRPr lang="es-CO" sz="11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2273634001"/>
                  </a:ext>
                </a:extLst>
              </a:tr>
              <a:tr h="182880">
                <a:tc>
                  <a:txBody>
                    <a:bodyPr/>
                    <a:lstStyle/>
                    <a:p>
                      <a:pPr algn="l" fontAlgn="b"/>
                      <a:r>
                        <a:rPr lang="es-MX" sz="1100" u="none" strike="noStrike">
                          <a:effectLst/>
                        </a:rPr>
                        <a:t>SALDO EN BANCOS AÑO ANTERIOR 2023</a:t>
                      </a:r>
                      <a:endParaRPr lang="es-MX" sz="1100" b="0" i="0" u="none" strike="noStrike">
                        <a:effectLst/>
                        <a:latin typeface="Calibri" panose="020F0502020204030204" pitchFamily="34" charset="0"/>
                      </a:endParaRPr>
                    </a:p>
                  </a:txBody>
                  <a:tcPr marL="0" marR="0" marT="0" marB="0" anchor="b"/>
                </a:tc>
                <a:tc>
                  <a:txBody>
                    <a:bodyPr/>
                    <a:lstStyle/>
                    <a:p>
                      <a:pPr algn="l" fontAlgn="b"/>
                      <a:r>
                        <a:rPr lang="es-CO" sz="1100" u="none" strike="noStrike">
                          <a:effectLst/>
                        </a:rPr>
                        <a:t>                           3.925.998 </a:t>
                      </a:r>
                      <a:endParaRPr lang="es-CO" sz="1100" b="0" i="0" u="none" strike="noStrike">
                        <a:effectLst/>
                        <a:latin typeface="Calibri" panose="020F0502020204030204" pitchFamily="34" charset="0"/>
                      </a:endParaRPr>
                    </a:p>
                  </a:txBody>
                  <a:tcPr marL="0" marR="0" marT="0" marB="0" anchor="b"/>
                </a:tc>
                <a:tc>
                  <a:txBody>
                    <a:bodyPr/>
                    <a:lstStyle/>
                    <a:p>
                      <a:pPr algn="ctr" fontAlgn="b"/>
                      <a:r>
                        <a:rPr lang="es-CO" sz="1100" u="none" strike="noStrike" dirty="0">
                          <a:effectLst/>
                        </a:rPr>
                        <a:t>                                                    3 </a:t>
                      </a:r>
                      <a:endParaRPr lang="es-CO" sz="11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3381740659"/>
                  </a:ext>
                </a:extLst>
              </a:tr>
              <a:tr h="182880">
                <a:tc>
                  <a:txBody>
                    <a:bodyPr/>
                    <a:lstStyle/>
                    <a:p>
                      <a:pPr algn="l" fontAlgn="b"/>
                      <a:r>
                        <a:rPr lang="es-MX" sz="1100" u="none" strike="noStrike">
                          <a:effectLst/>
                        </a:rPr>
                        <a:t>ADICION AL PRESUPUESTOS  SGP 2024</a:t>
                      </a:r>
                      <a:endParaRPr lang="es-MX" sz="1100" b="0" i="0" u="none" strike="noStrike">
                        <a:effectLst/>
                        <a:latin typeface="Calibri" panose="020F0502020204030204" pitchFamily="34" charset="0"/>
                      </a:endParaRPr>
                    </a:p>
                  </a:txBody>
                  <a:tcPr marL="0" marR="0" marT="0" marB="0" anchor="b"/>
                </a:tc>
                <a:tc>
                  <a:txBody>
                    <a:bodyPr/>
                    <a:lstStyle/>
                    <a:p>
                      <a:pPr algn="l" fontAlgn="b"/>
                      <a:r>
                        <a:rPr lang="es-CO" sz="1100" u="none" strike="noStrike">
                          <a:effectLst/>
                        </a:rPr>
                        <a:t>                         14.806.232 </a:t>
                      </a:r>
                      <a:endParaRPr lang="es-CO" sz="1100" b="0" i="0" u="none" strike="noStrike">
                        <a:effectLst/>
                        <a:latin typeface="Calibri" panose="020F0502020204030204" pitchFamily="34" charset="0"/>
                      </a:endParaRPr>
                    </a:p>
                  </a:txBody>
                  <a:tcPr marL="0" marR="0" marT="0" marB="0" anchor="b"/>
                </a:tc>
                <a:tc>
                  <a:txBody>
                    <a:bodyPr/>
                    <a:lstStyle/>
                    <a:p>
                      <a:pPr algn="ctr" fontAlgn="b"/>
                      <a:r>
                        <a:rPr lang="es-CO" sz="1100" u="none" strike="noStrike" dirty="0">
                          <a:effectLst/>
                        </a:rPr>
                        <a:t>                                                 12 </a:t>
                      </a:r>
                      <a:endParaRPr lang="es-CO" sz="11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3237337228"/>
                  </a:ext>
                </a:extLst>
              </a:tr>
              <a:tr h="182880">
                <a:tc>
                  <a:txBody>
                    <a:bodyPr/>
                    <a:lstStyle/>
                    <a:p>
                      <a:pPr algn="l" fontAlgn="b"/>
                      <a:r>
                        <a:rPr lang="es-MX" sz="1100" u="none" strike="noStrike">
                          <a:effectLst/>
                        </a:rPr>
                        <a:t>ADICION AL PRESUPUESTOS  RECURSOS PROPIOS</a:t>
                      </a:r>
                      <a:endParaRPr lang="es-MX" sz="1100" b="0" i="0" u="none" strike="noStrike">
                        <a:effectLst/>
                        <a:latin typeface="Calibri" panose="020F0502020204030204" pitchFamily="34" charset="0"/>
                      </a:endParaRPr>
                    </a:p>
                  </a:txBody>
                  <a:tcPr marL="0" marR="0" marT="0" marB="0" anchor="b"/>
                </a:tc>
                <a:tc>
                  <a:txBody>
                    <a:bodyPr/>
                    <a:lstStyle/>
                    <a:p>
                      <a:pPr algn="l" fontAlgn="b"/>
                      <a:r>
                        <a:rPr lang="es-CO" sz="1100" u="none" strike="noStrike">
                          <a:effectLst/>
                        </a:rPr>
                        <a:t>                           2.202.500 </a:t>
                      </a:r>
                      <a:endParaRPr lang="es-CO" sz="1100" b="0" i="0" u="none" strike="noStrike">
                        <a:effectLst/>
                        <a:latin typeface="Calibri" panose="020F0502020204030204" pitchFamily="34" charset="0"/>
                      </a:endParaRPr>
                    </a:p>
                  </a:txBody>
                  <a:tcPr marL="0" marR="0" marT="0" marB="0" anchor="b"/>
                </a:tc>
                <a:tc>
                  <a:txBody>
                    <a:bodyPr/>
                    <a:lstStyle/>
                    <a:p>
                      <a:pPr algn="ctr" fontAlgn="b"/>
                      <a:r>
                        <a:rPr lang="es-CO" sz="1100" u="none" strike="noStrike" dirty="0">
                          <a:effectLst/>
                        </a:rPr>
                        <a:t>                                                    2 </a:t>
                      </a:r>
                      <a:endParaRPr lang="es-CO" sz="11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2597554774"/>
                  </a:ext>
                </a:extLst>
              </a:tr>
              <a:tr h="182880">
                <a:tc>
                  <a:txBody>
                    <a:bodyPr/>
                    <a:lstStyle/>
                    <a:p>
                      <a:pPr algn="l" fontAlgn="b"/>
                      <a:r>
                        <a:rPr lang="es-MX" sz="1100" u="none" strike="noStrike">
                          <a:effectLst/>
                        </a:rPr>
                        <a:t>ADICION AL PRESUPUESTOS ICFES 2024</a:t>
                      </a:r>
                      <a:endParaRPr lang="es-MX" sz="1100" b="0" i="0" u="none" strike="noStrike">
                        <a:effectLst/>
                        <a:latin typeface="Calibri" panose="020F0502020204030204" pitchFamily="34" charset="0"/>
                      </a:endParaRPr>
                    </a:p>
                  </a:txBody>
                  <a:tcPr marL="0" marR="0" marT="0" marB="0" anchor="b"/>
                </a:tc>
                <a:tc>
                  <a:txBody>
                    <a:bodyPr/>
                    <a:lstStyle/>
                    <a:p>
                      <a:pPr algn="l" fontAlgn="b"/>
                      <a:r>
                        <a:rPr lang="es-CO" sz="1100" u="none" strike="noStrike">
                          <a:effectLst/>
                        </a:rPr>
                        <a:t>                           6.006.000 </a:t>
                      </a:r>
                      <a:endParaRPr lang="es-CO" sz="1100" b="0" i="0" u="none" strike="noStrike">
                        <a:effectLst/>
                        <a:latin typeface="Calibri" panose="020F0502020204030204" pitchFamily="34" charset="0"/>
                      </a:endParaRPr>
                    </a:p>
                  </a:txBody>
                  <a:tcPr marL="0" marR="0" marT="0" marB="0" anchor="b"/>
                </a:tc>
                <a:tc>
                  <a:txBody>
                    <a:bodyPr/>
                    <a:lstStyle/>
                    <a:p>
                      <a:pPr algn="ctr" fontAlgn="b"/>
                      <a:r>
                        <a:rPr lang="es-CO" sz="1100" u="none" strike="noStrike" dirty="0">
                          <a:effectLst/>
                        </a:rPr>
                        <a:t>                                                    5 </a:t>
                      </a:r>
                      <a:endParaRPr lang="es-CO" sz="11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1379562090"/>
                  </a:ext>
                </a:extLst>
              </a:tr>
              <a:tr h="182880">
                <a:tc>
                  <a:txBody>
                    <a:bodyPr/>
                    <a:lstStyle/>
                    <a:p>
                      <a:pPr algn="l" fontAlgn="b"/>
                      <a:r>
                        <a:rPr lang="es-MX" sz="1100" u="none" strike="noStrike">
                          <a:effectLst/>
                        </a:rPr>
                        <a:t>DISMINUCION DE PRESUPUESTO POR CIERRE</a:t>
                      </a:r>
                      <a:endParaRPr lang="es-MX" sz="1100" b="0" i="0" u="none" strike="noStrike">
                        <a:effectLst/>
                        <a:latin typeface="Calibri" panose="020F0502020204030204" pitchFamily="34" charset="0"/>
                      </a:endParaRPr>
                    </a:p>
                  </a:txBody>
                  <a:tcPr marL="0" marR="0" marT="0" marB="0" anchor="b"/>
                </a:tc>
                <a:tc>
                  <a:txBody>
                    <a:bodyPr/>
                    <a:lstStyle/>
                    <a:p>
                      <a:pPr algn="l" fontAlgn="b"/>
                      <a:r>
                        <a:rPr lang="es-CO" sz="1100" u="none" strike="noStrike">
                          <a:effectLst/>
                        </a:rPr>
                        <a:t>                           1.019.651 </a:t>
                      </a:r>
                      <a:endParaRPr lang="es-CO" sz="1100" b="0" i="0" u="none" strike="noStrike">
                        <a:effectLst/>
                        <a:latin typeface="Calibri" panose="020F0502020204030204" pitchFamily="34" charset="0"/>
                      </a:endParaRPr>
                    </a:p>
                  </a:txBody>
                  <a:tcPr marL="0" marR="0" marT="0" marB="0" anchor="b"/>
                </a:tc>
                <a:tc>
                  <a:txBody>
                    <a:bodyPr/>
                    <a:lstStyle/>
                    <a:p>
                      <a:pPr algn="ctr" fontAlgn="b"/>
                      <a:r>
                        <a:rPr lang="es-CO" sz="1100" u="none" strike="noStrike">
                          <a:effectLst/>
                        </a:rPr>
                        <a:t>                                                    1 </a:t>
                      </a:r>
                      <a:endParaRPr lang="es-CO" sz="1100" b="0"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1981134780"/>
                  </a:ext>
                </a:extLst>
              </a:tr>
              <a:tr h="182880">
                <a:tc>
                  <a:txBody>
                    <a:bodyPr/>
                    <a:lstStyle/>
                    <a:p>
                      <a:pPr algn="l" fontAlgn="b"/>
                      <a:r>
                        <a:rPr lang="es-CO" sz="1100" u="none" strike="noStrike">
                          <a:effectLst/>
                        </a:rPr>
                        <a:t>PRESUPUESTO TOTAL</a:t>
                      </a:r>
                      <a:endParaRPr lang="es-CO" sz="1100" b="0" i="0" u="none" strike="noStrike">
                        <a:effectLst/>
                        <a:latin typeface="Calibri" panose="020F0502020204030204" pitchFamily="34" charset="0"/>
                      </a:endParaRPr>
                    </a:p>
                  </a:txBody>
                  <a:tcPr marL="0" marR="0" marT="0" marB="0" anchor="b"/>
                </a:tc>
                <a:tc>
                  <a:txBody>
                    <a:bodyPr/>
                    <a:lstStyle/>
                    <a:p>
                      <a:pPr algn="l" fontAlgn="b"/>
                      <a:r>
                        <a:rPr lang="es-CO" sz="1100" u="none" strike="noStrike">
                          <a:effectLst/>
                        </a:rPr>
                        <a:t>                      128.555.073 </a:t>
                      </a:r>
                      <a:endParaRPr lang="es-CO" sz="1100" b="0" i="0" u="none" strike="noStrike">
                        <a:effectLst/>
                        <a:latin typeface="Calibri" panose="020F0502020204030204" pitchFamily="34" charset="0"/>
                      </a:endParaRPr>
                    </a:p>
                  </a:txBody>
                  <a:tcPr marL="0" marR="0" marT="0" marB="0" anchor="b"/>
                </a:tc>
                <a:tc>
                  <a:txBody>
                    <a:bodyPr/>
                    <a:lstStyle/>
                    <a:p>
                      <a:pPr algn="ctr" fontAlgn="b"/>
                      <a:r>
                        <a:rPr lang="es-CO" sz="1100" u="none" strike="noStrike" dirty="0">
                          <a:effectLst/>
                        </a:rPr>
                        <a:t>                                               100 </a:t>
                      </a:r>
                      <a:endParaRPr lang="es-CO" sz="11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1317797578"/>
                  </a:ext>
                </a:extLst>
              </a:tr>
              <a:tr h="182880">
                <a:tc>
                  <a:txBody>
                    <a:bodyPr/>
                    <a:lstStyle/>
                    <a:p>
                      <a:pPr algn="l" fontAlgn="b"/>
                      <a:r>
                        <a:rPr lang="es-CO" sz="1100" u="none" strike="noStrike">
                          <a:effectLst/>
                        </a:rPr>
                        <a:t>PRESUPUESTO EJECUTADSO</a:t>
                      </a:r>
                      <a:endParaRPr lang="es-CO" sz="1100" b="0" i="0" u="none" strike="noStrike">
                        <a:effectLst/>
                        <a:latin typeface="Calibri" panose="020F0502020204030204" pitchFamily="34" charset="0"/>
                      </a:endParaRPr>
                    </a:p>
                  </a:txBody>
                  <a:tcPr marL="0" marR="0" marT="0" marB="0" anchor="b"/>
                </a:tc>
                <a:tc>
                  <a:txBody>
                    <a:bodyPr/>
                    <a:lstStyle/>
                    <a:p>
                      <a:pPr algn="l" fontAlgn="b"/>
                      <a:r>
                        <a:rPr lang="es-CO" sz="1100" u="none" strike="noStrike">
                          <a:effectLst/>
                        </a:rPr>
                        <a:t>                      124.648.226 </a:t>
                      </a:r>
                      <a:endParaRPr lang="es-CO" sz="1100" b="0" i="0" u="none" strike="noStrike">
                        <a:effectLst/>
                        <a:latin typeface="Calibri" panose="020F0502020204030204" pitchFamily="34" charset="0"/>
                      </a:endParaRPr>
                    </a:p>
                  </a:txBody>
                  <a:tcPr marL="0" marR="0" marT="0" marB="0" anchor="b"/>
                </a:tc>
                <a:tc>
                  <a:txBody>
                    <a:bodyPr/>
                    <a:lstStyle/>
                    <a:p>
                      <a:pPr algn="ctr" fontAlgn="b"/>
                      <a:r>
                        <a:rPr lang="es-CO" sz="1100" u="none" strike="noStrike" dirty="0">
                          <a:effectLst/>
                        </a:rPr>
                        <a:t>                                                 97 </a:t>
                      </a:r>
                      <a:endParaRPr lang="es-CO" sz="11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2741943121"/>
                  </a:ext>
                </a:extLst>
              </a:tr>
              <a:tr h="182880">
                <a:tc>
                  <a:txBody>
                    <a:bodyPr/>
                    <a:lstStyle/>
                    <a:p>
                      <a:pPr algn="l" fontAlgn="b"/>
                      <a:r>
                        <a:rPr lang="es-CO" sz="1100" u="none" strike="noStrike">
                          <a:effectLst/>
                        </a:rPr>
                        <a:t>PRESUPUESTO COMPROMETIDO</a:t>
                      </a:r>
                      <a:endParaRPr lang="es-CO" sz="1100" b="0" i="0" u="none" strike="noStrike">
                        <a:effectLst/>
                        <a:latin typeface="Calibri" panose="020F0502020204030204" pitchFamily="34" charset="0"/>
                      </a:endParaRPr>
                    </a:p>
                  </a:txBody>
                  <a:tcPr marL="0" marR="0" marT="0" marB="0" anchor="b"/>
                </a:tc>
                <a:tc>
                  <a:txBody>
                    <a:bodyPr/>
                    <a:lstStyle/>
                    <a:p>
                      <a:pPr algn="l" fontAlgn="b"/>
                      <a:r>
                        <a:rPr lang="es-CO" sz="1100" u="none" strike="noStrike">
                          <a:effectLst/>
                        </a:rPr>
                        <a:t>                                          -   </a:t>
                      </a:r>
                      <a:endParaRPr lang="es-CO" sz="1100" b="0" i="0" u="none" strike="noStrike">
                        <a:effectLst/>
                        <a:latin typeface="Calibri" panose="020F0502020204030204" pitchFamily="34" charset="0"/>
                      </a:endParaRPr>
                    </a:p>
                  </a:txBody>
                  <a:tcPr marL="0" marR="0" marT="0" marB="0" anchor="b"/>
                </a:tc>
                <a:tc>
                  <a:txBody>
                    <a:bodyPr/>
                    <a:lstStyle/>
                    <a:p>
                      <a:pPr algn="ctr" fontAlgn="b"/>
                      <a:r>
                        <a:rPr lang="es-CO" sz="1100" u="none" strike="noStrike" dirty="0">
                          <a:effectLst/>
                        </a:rPr>
                        <a:t>                                                  -   </a:t>
                      </a:r>
                      <a:endParaRPr lang="es-CO" sz="11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450928527"/>
                  </a:ext>
                </a:extLst>
              </a:tr>
              <a:tr h="182880">
                <a:tc>
                  <a:txBody>
                    <a:bodyPr/>
                    <a:lstStyle/>
                    <a:p>
                      <a:pPr algn="l" fontAlgn="b"/>
                      <a:r>
                        <a:rPr lang="es-CO" sz="1100" u="none" strike="noStrike">
                          <a:effectLst/>
                        </a:rPr>
                        <a:t>SALDO POR EJECUTAR</a:t>
                      </a:r>
                      <a:endParaRPr lang="es-CO" sz="1100" b="0" i="0" u="none" strike="noStrike">
                        <a:effectLst/>
                        <a:latin typeface="Calibri" panose="020F0502020204030204" pitchFamily="34" charset="0"/>
                      </a:endParaRPr>
                    </a:p>
                  </a:txBody>
                  <a:tcPr marL="0" marR="0" marT="0" marB="0" anchor="b"/>
                </a:tc>
                <a:tc>
                  <a:txBody>
                    <a:bodyPr/>
                    <a:lstStyle/>
                    <a:p>
                      <a:pPr algn="l" fontAlgn="b"/>
                      <a:r>
                        <a:rPr lang="es-CO" sz="1100" u="none" strike="noStrike">
                          <a:effectLst/>
                        </a:rPr>
                        <a:t>                           3.906.847 </a:t>
                      </a:r>
                      <a:endParaRPr lang="es-CO" sz="1100" b="0" i="0" u="none" strike="noStrike">
                        <a:effectLst/>
                        <a:latin typeface="Calibri" panose="020F0502020204030204" pitchFamily="34" charset="0"/>
                      </a:endParaRPr>
                    </a:p>
                  </a:txBody>
                  <a:tcPr marL="0" marR="0" marT="0" marB="0" anchor="b"/>
                </a:tc>
                <a:tc>
                  <a:txBody>
                    <a:bodyPr/>
                    <a:lstStyle/>
                    <a:p>
                      <a:pPr algn="ctr" fontAlgn="b"/>
                      <a:r>
                        <a:rPr lang="es-CO" sz="1100" u="none" strike="noStrike" dirty="0">
                          <a:effectLst/>
                        </a:rPr>
                        <a:t>                                                    3 </a:t>
                      </a:r>
                      <a:endParaRPr lang="es-CO" sz="11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982869633"/>
                  </a:ext>
                </a:extLst>
              </a:tr>
            </a:tbl>
          </a:graphicData>
        </a:graphic>
      </p:graphicFrame>
    </p:spTree>
    <p:extLst>
      <p:ext uri="{BB962C8B-B14F-4D97-AF65-F5344CB8AC3E}">
        <p14:creationId xmlns:p14="http://schemas.microsoft.com/office/powerpoint/2010/main" val="16161253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3"/>
        <p:cNvGrpSpPr/>
        <p:nvPr/>
      </p:nvGrpSpPr>
      <p:grpSpPr>
        <a:xfrm>
          <a:off x="0" y="0"/>
          <a:ext cx="0" cy="0"/>
          <a:chOff x="0" y="0"/>
          <a:chExt cx="0" cy="0"/>
        </a:xfrm>
      </p:grpSpPr>
      <p:sp>
        <p:nvSpPr>
          <p:cNvPr id="2" name="AutoShape 2"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rot="6466775">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CuadroTexto 5"/>
          <p:cNvSpPr txBox="1"/>
          <p:nvPr/>
        </p:nvSpPr>
        <p:spPr>
          <a:xfrm>
            <a:off x="3319499" y="307434"/>
            <a:ext cx="2942725" cy="369332"/>
          </a:xfrm>
          <a:prstGeom prst="rect">
            <a:avLst/>
          </a:prstGeom>
          <a:noFill/>
        </p:spPr>
        <p:txBody>
          <a:bodyPr wrap="square" rtlCol="0">
            <a:spAutoFit/>
          </a:bodyPr>
          <a:lstStyle/>
          <a:p>
            <a:r>
              <a:rPr lang="es-CO" sz="1800" dirty="0">
                <a:latin typeface="+mn-lt"/>
              </a:rPr>
              <a:t>GESTIÓN DIRECTIVA</a:t>
            </a:r>
          </a:p>
        </p:txBody>
      </p:sp>
      <p:graphicFrame>
        <p:nvGraphicFramePr>
          <p:cNvPr id="3" name="Tabla 2"/>
          <p:cNvGraphicFramePr>
            <a:graphicFrameLocks noGrp="1"/>
          </p:cNvGraphicFramePr>
          <p:nvPr/>
        </p:nvGraphicFramePr>
        <p:xfrm>
          <a:off x="2244725" y="-13420725"/>
          <a:ext cx="4655094" cy="3790646"/>
        </p:xfrm>
        <a:graphic>
          <a:graphicData uri="http://schemas.openxmlformats.org/drawingml/2006/table">
            <a:tbl>
              <a:tblPr>
                <a:tableStyleId>{ED9F09B1-C631-44D9-8952-87297EE674E3}</a:tableStyleId>
              </a:tblPr>
              <a:tblGrid>
                <a:gridCol w="336455">
                  <a:extLst>
                    <a:ext uri="{9D8B030D-6E8A-4147-A177-3AD203B41FA5}">
                      <a16:colId xmlns:a16="http://schemas.microsoft.com/office/drawing/2014/main" val="686957780"/>
                    </a:ext>
                  </a:extLst>
                </a:gridCol>
                <a:gridCol w="336455">
                  <a:extLst>
                    <a:ext uri="{9D8B030D-6E8A-4147-A177-3AD203B41FA5}">
                      <a16:colId xmlns:a16="http://schemas.microsoft.com/office/drawing/2014/main" val="2945494325"/>
                    </a:ext>
                  </a:extLst>
                </a:gridCol>
                <a:gridCol w="341261">
                  <a:extLst>
                    <a:ext uri="{9D8B030D-6E8A-4147-A177-3AD203B41FA5}">
                      <a16:colId xmlns:a16="http://schemas.microsoft.com/office/drawing/2014/main" val="3824007251"/>
                    </a:ext>
                  </a:extLst>
                </a:gridCol>
                <a:gridCol w="937267">
                  <a:extLst>
                    <a:ext uri="{9D8B030D-6E8A-4147-A177-3AD203B41FA5}">
                      <a16:colId xmlns:a16="http://schemas.microsoft.com/office/drawing/2014/main" val="1653058650"/>
                    </a:ext>
                  </a:extLst>
                </a:gridCol>
                <a:gridCol w="326842">
                  <a:extLst>
                    <a:ext uri="{9D8B030D-6E8A-4147-A177-3AD203B41FA5}">
                      <a16:colId xmlns:a16="http://schemas.microsoft.com/office/drawing/2014/main" val="1184284870"/>
                    </a:ext>
                  </a:extLst>
                </a:gridCol>
                <a:gridCol w="288390">
                  <a:extLst>
                    <a:ext uri="{9D8B030D-6E8A-4147-A177-3AD203B41FA5}">
                      <a16:colId xmlns:a16="http://schemas.microsoft.com/office/drawing/2014/main" val="2016822378"/>
                    </a:ext>
                  </a:extLst>
                </a:gridCol>
                <a:gridCol w="365294">
                  <a:extLst>
                    <a:ext uri="{9D8B030D-6E8A-4147-A177-3AD203B41FA5}">
                      <a16:colId xmlns:a16="http://schemas.microsoft.com/office/drawing/2014/main" val="646147530"/>
                    </a:ext>
                  </a:extLst>
                </a:gridCol>
                <a:gridCol w="365294">
                  <a:extLst>
                    <a:ext uri="{9D8B030D-6E8A-4147-A177-3AD203B41FA5}">
                      <a16:colId xmlns:a16="http://schemas.microsoft.com/office/drawing/2014/main" val="2463858596"/>
                    </a:ext>
                  </a:extLst>
                </a:gridCol>
                <a:gridCol w="326842">
                  <a:extLst>
                    <a:ext uri="{9D8B030D-6E8A-4147-A177-3AD203B41FA5}">
                      <a16:colId xmlns:a16="http://schemas.microsoft.com/office/drawing/2014/main" val="4109979519"/>
                    </a:ext>
                  </a:extLst>
                </a:gridCol>
                <a:gridCol w="230712">
                  <a:extLst>
                    <a:ext uri="{9D8B030D-6E8A-4147-A177-3AD203B41FA5}">
                      <a16:colId xmlns:a16="http://schemas.microsoft.com/office/drawing/2014/main" val="1496943718"/>
                    </a:ext>
                  </a:extLst>
                </a:gridCol>
                <a:gridCol w="371302">
                  <a:extLst>
                    <a:ext uri="{9D8B030D-6E8A-4147-A177-3AD203B41FA5}">
                      <a16:colId xmlns:a16="http://schemas.microsoft.com/office/drawing/2014/main" val="254898883"/>
                    </a:ext>
                  </a:extLst>
                </a:gridCol>
                <a:gridCol w="428980">
                  <a:extLst>
                    <a:ext uri="{9D8B030D-6E8A-4147-A177-3AD203B41FA5}">
                      <a16:colId xmlns:a16="http://schemas.microsoft.com/office/drawing/2014/main" val="4289461448"/>
                    </a:ext>
                  </a:extLst>
                </a:gridCol>
              </a:tblGrid>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69110562"/>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gridSpan="11">
                  <a:txBody>
                    <a:bodyPr/>
                    <a:lstStyle/>
                    <a:p>
                      <a:pPr algn="ctr" fontAlgn="b"/>
                      <a:r>
                        <a:rPr lang="en-US" sz="400" u="none" strike="noStrike">
                          <a:effectLst/>
                        </a:rPr>
                        <a:t>INSTITUCION EDUCATIVA DOMINGO IRURITA</a:t>
                      </a:r>
                      <a:endParaRPr lang="en-US" sz="400" b="0"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3205573"/>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gridSpan="11">
                  <a:txBody>
                    <a:bodyPr/>
                    <a:lstStyle/>
                    <a:p>
                      <a:pPr algn="ctr" fontAlgn="b"/>
                      <a:r>
                        <a:rPr lang="es-ES" sz="400" u="none" strike="noStrike">
                          <a:effectLst/>
                        </a:rPr>
                        <a:t>RELACION DE GASTOS DETALLADOS DE DICIEMBRE  DEL 2023</a:t>
                      </a:r>
                      <a:endParaRPr lang="es-ES" sz="400" b="1"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48506449"/>
                  </a:ext>
                </a:extLst>
              </a:tr>
              <a:tr h="216404">
                <a:tc>
                  <a:txBody>
                    <a:bodyPr/>
                    <a:lstStyle/>
                    <a:p>
                      <a:pPr algn="l" fontAlgn="ctr"/>
                      <a:r>
                        <a:rPr lang="es-ES" sz="400" u="none" strike="noStrike">
                          <a:effectLst/>
                        </a:rPr>
                        <a:t>Fecha de inicio de contrato</a:t>
                      </a:r>
                      <a:endParaRPr lang="es-ES" sz="400" b="1" i="0" u="none" strike="noStrike">
                        <a:solidFill>
                          <a:srgbClr val="000000"/>
                        </a:solidFill>
                        <a:effectLst/>
                        <a:latin typeface="Arial" panose="020B0604020202020204" pitchFamily="34" charset="0"/>
                      </a:endParaRPr>
                    </a:p>
                  </a:txBody>
                  <a:tcPr marL="0" marR="0" marT="0" marB="0" anchor="ctr"/>
                </a:tc>
                <a:tc>
                  <a:txBody>
                    <a:bodyPr/>
                    <a:lstStyle/>
                    <a:p>
                      <a:pPr algn="l" fontAlgn="ctr"/>
                      <a:r>
                        <a:rPr lang="es-ES" sz="400" u="none" strike="noStrike">
                          <a:effectLst/>
                        </a:rPr>
                        <a:t>Fecha de terminacion de contrato</a:t>
                      </a:r>
                      <a:endParaRPr lang="es-ES" sz="400" b="1" i="0" u="none" strike="noStrike">
                        <a:solidFill>
                          <a:srgbClr val="000000"/>
                        </a:solidFill>
                        <a:effectLst/>
                        <a:latin typeface="Arial" panose="020B0604020202020204" pitchFamily="34" charset="0"/>
                      </a:endParaRPr>
                    </a:p>
                  </a:txBody>
                  <a:tcPr marL="0" marR="0" marT="0" marB="0" anchor="ctr"/>
                </a:tc>
                <a:tc>
                  <a:txBody>
                    <a:bodyPr/>
                    <a:lstStyle/>
                    <a:p>
                      <a:pPr algn="l" fontAlgn="ctr"/>
                      <a:r>
                        <a:rPr lang="en-US" sz="400" u="none" strike="noStrike" dirty="0" err="1">
                          <a:effectLst/>
                        </a:rPr>
                        <a:t>Fecha</a:t>
                      </a:r>
                      <a:r>
                        <a:rPr lang="en-US" sz="400" u="none" strike="noStrike" dirty="0">
                          <a:effectLst/>
                        </a:rPr>
                        <a:t> de mess</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PROVEEDOR</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NIT</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OBJETO</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 Vr.Contrato inicial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Valor </a:t>
                      </a:r>
                      <a:r>
                        <a:rPr lang="en-US" sz="400" u="none" strike="noStrike" dirty="0" err="1">
                          <a:effectLst/>
                        </a:rPr>
                        <a:t>cancelado</a:t>
                      </a:r>
                      <a:r>
                        <a:rPr lang="en-US" sz="400" u="none" strike="noStrike" dirty="0">
                          <a:effectLst/>
                        </a:rPr>
                        <a:t> </a:t>
                      </a:r>
                      <a:r>
                        <a:rPr lang="en-US" sz="400" u="none" strike="noStrike" dirty="0" err="1">
                          <a:effectLst/>
                        </a:rPr>
                        <a:t>por</a:t>
                      </a:r>
                      <a:r>
                        <a:rPr lang="en-US" sz="400" u="none" strike="noStrike" dirty="0">
                          <a:effectLst/>
                        </a:rPr>
                        <a:t> mess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 Valor ACUMULADO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Saldo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Observaciones</a:t>
                      </a:r>
                      <a:endParaRPr lang="en-US" sz="400" b="1"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846721315"/>
                  </a:ext>
                </a:extLst>
              </a:tr>
              <a:tr h="173123">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5/12/2023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UNE EPM TELECOMUNICACIONES S.A.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900092385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SERVICIO DE INTERNET</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225735539"/>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12/12/2023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MERA DIAZ JUAN GILLERMO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14704822</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PAGO DE ESTAMPILLAS DE INPEC</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57496961"/>
                  </a:ext>
                </a:extLst>
              </a:tr>
              <a:tr h="346247">
                <a:tc>
                  <a:txBody>
                    <a:bodyPr/>
                    <a:lstStyle/>
                    <a:p>
                      <a:pPr algn="ctr" fontAlgn="ctr"/>
                      <a:r>
                        <a:rPr lang="en-US" sz="400" u="none" strike="noStrike">
                          <a:effectLst/>
                        </a:rPr>
                        <a:t>17/11/2023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VELASQUEZ LEONEL CHRISTIAN ALEXANDER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1113629741</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Mantenimiento de techo  goteras  e instalaciones de ventiladore</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3734681"/>
                  </a:ext>
                </a:extLst>
              </a:tr>
              <a:tr h="230831">
                <a:tc>
                  <a:txBody>
                    <a:bodyPr/>
                    <a:lstStyle/>
                    <a:p>
                      <a:pPr algn="ctr" fontAlgn="ctr"/>
                      <a:r>
                        <a:rPr lang="en-US" sz="400" u="none" strike="noStrike">
                          <a:effectLst/>
                        </a:rPr>
                        <a:t>15/03/2023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30/03/2024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PATIÑO VIVAS MARIA DEL SOCORRO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31171579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RENOVACION DE PROGRAMA DE NOTAS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1.402.500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160083118"/>
                  </a:ext>
                </a:extLst>
              </a:tr>
              <a:tr h="346247">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FERRETERIA VILLA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16251080</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MATERIALES Y SUMINISTROS</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874.150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005316493"/>
                  </a:ext>
                </a:extLst>
              </a:tr>
              <a:tr h="115416">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SENDOYA MUÑOZ WILLIAM JAVIER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1012357944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Otrosi del contrato  No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674023466"/>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INTERGROUP SAS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900941915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elementos de papeleria y aseo</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121927534"/>
                  </a:ext>
                </a:extLst>
              </a:tr>
              <a:tr h="403954">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GOMEZ  ADALBERTO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1113619639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Servivios de Mantenimiento  preventivo y curativo de sistemas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1.309.000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70536813"/>
                  </a:ext>
                </a:extLst>
              </a:tr>
              <a:tr h="173123">
                <a:tc>
                  <a:txBody>
                    <a:bodyPr/>
                    <a:lstStyle/>
                    <a:p>
                      <a:pPr algn="ctr" fontAlgn="ctr"/>
                      <a:r>
                        <a:rPr lang="en-US" sz="400" u="none" strike="noStrike">
                          <a:effectLst/>
                        </a:rPr>
                        <a:t>18/01/2023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ERASO ROSERO LILIAM MERCEDES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30731878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ASESORAMIENTO CONTABLE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2848889"/>
                  </a:ext>
                </a:extLst>
              </a:tr>
              <a:tr h="461662">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HERNANDEZ RAMIREZ OSCAR JESSY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700246398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SERVICIOS PARA MANTENIMIENTO DE PLANTA LOCATIVA</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80393198"/>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TOTAL DEL MES</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17.510.396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38520317"/>
                  </a:ext>
                </a:extLst>
              </a:tr>
              <a:tr h="126957">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ANTERIOR</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101.303.523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85799624"/>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TOTAL</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117.973.919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245393"/>
                  </a:ext>
                </a:extLst>
              </a:tr>
            </a:tbl>
          </a:graphicData>
        </a:graphic>
      </p:graphicFrame>
      <p:pic>
        <p:nvPicPr>
          <p:cNvPr id="8" name="Imagen 7"/>
          <p:cNvPicPr/>
          <p:nvPr/>
        </p:nvPicPr>
        <p:blipFill>
          <a:blip r:embed="rId3" cstate="print">
            <a:extLst>
              <a:ext uri="{28A0092B-C50C-407E-A947-70E740481C1C}">
                <a14:useLocalDpi xmlns:a14="http://schemas.microsoft.com/office/drawing/2010/main" val="0"/>
              </a:ext>
            </a:extLst>
          </a:blip>
          <a:stretch>
            <a:fillRect/>
          </a:stretch>
        </p:blipFill>
        <p:spPr bwMode="auto">
          <a:xfrm>
            <a:off x="2273300" y="18040350"/>
            <a:ext cx="866775" cy="523875"/>
          </a:xfrm>
          <a:prstGeom prst="rect">
            <a:avLst/>
          </a:prstGeom>
          <a:noFill/>
          <a:ln w="9525">
            <a:noFill/>
            <a:miter lim="800000"/>
            <a:headEnd/>
            <a:tailEnd/>
          </a:ln>
        </p:spPr>
      </p:pic>
      <p:graphicFrame>
        <p:nvGraphicFramePr>
          <p:cNvPr id="4" name="Tabla 3"/>
          <p:cNvGraphicFramePr>
            <a:graphicFrameLocks noGrp="1"/>
          </p:cNvGraphicFramePr>
          <p:nvPr>
            <p:extLst>
              <p:ext uri="{D42A27DB-BD31-4B8C-83A1-F6EECF244321}">
                <p14:modId xmlns:p14="http://schemas.microsoft.com/office/powerpoint/2010/main" val="897686419"/>
              </p:ext>
            </p:extLst>
          </p:nvPr>
        </p:nvGraphicFramePr>
        <p:xfrm>
          <a:off x="421118" y="818146"/>
          <a:ext cx="8097240" cy="4003236"/>
        </p:xfrm>
        <a:graphic>
          <a:graphicData uri="http://schemas.openxmlformats.org/drawingml/2006/table">
            <a:tbl>
              <a:tblPr>
                <a:tableStyleId>{ED9F09B1-C631-44D9-8952-87297EE674E3}</a:tableStyleId>
              </a:tblPr>
              <a:tblGrid>
                <a:gridCol w="558419">
                  <a:extLst>
                    <a:ext uri="{9D8B030D-6E8A-4147-A177-3AD203B41FA5}">
                      <a16:colId xmlns:a16="http://schemas.microsoft.com/office/drawing/2014/main" val="223719167"/>
                    </a:ext>
                  </a:extLst>
                </a:gridCol>
                <a:gridCol w="1780000">
                  <a:extLst>
                    <a:ext uri="{9D8B030D-6E8A-4147-A177-3AD203B41FA5}">
                      <a16:colId xmlns:a16="http://schemas.microsoft.com/office/drawing/2014/main" val="2233978374"/>
                    </a:ext>
                  </a:extLst>
                </a:gridCol>
                <a:gridCol w="5758821">
                  <a:extLst>
                    <a:ext uri="{9D8B030D-6E8A-4147-A177-3AD203B41FA5}">
                      <a16:colId xmlns:a16="http://schemas.microsoft.com/office/drawing/2014/main" val="3497049018"/>
                    </a:ext>
                  </a:extLst>
                </a:gridCol>
              </a:tblGrid>
              <a:tr h="815147">
                <a:tc rowSpan="5">
                  <a:txBody>
                    <a:bodyPr/>
                    <a:lstStyle/>
                    <a:p>
                      <a:pPr algn="ctr" fontAlgn="ctr"/>
                      <a:r>
                        <a:rPr lang="en-US" sz="1400" u="none" strike="noStrike" dirty="0">
                          <a:effectLst/>
                        </a:rPr>
                        <a:t>GOBIERNO ESCOLAR</a:t>
                      </a:r>
                      <a:endParaRPr lang="en-US" sz="1400" b="1" i="0" u="none" strike="noStrike" dirty="0">
                        <a:solidFill>
                          <a:srgbClr val="000000"/>
                        </a:solidFill>
                        <a:effectLst/>
                        <a:latin typeface="Calibri" panose="020F0502020204030204" pitchFamily="34" charset="0"/>
                      </a:endParaRPr>
                    </a:p>
                  </a:txBody>
                  <a:tcPr marL="6912" marR="6912" marT="6912" marB="0" vert="vert270" anchor="ctr"/>
                </a:tc>
                <a:tc>
                  <a:txBody>
                    <a:bodyPr/>
                    <a:lstStyle/>
                    <a:p>
                      <a:pPr algn="l" fontAlgn="ctr"/>
                      <a:r>
                        <a:rPr lang="es-CO" sz="1400" u="none" strike="noStrike" noProof="0" dirty="0">
                          <a:effectLst/>
                        </a:rPr>
                        <a:t>Consejo Directivo</a:t>
                      </a:r>
                      <a:endParaRPr lang="es-CO" sz="1400" b="0" i="0" u="none" strike="noStrike" noProof="0" dirty="0">
                        <a:solidFill>
                          <a:srgbClr val="000000"/>
                        </a:solidFill>
                        <a:effectLst/>
                        <a:latin typeface="Calibri" panose="020F0502020204030204" pitchFamily="34" charset="0"/>
                      </a:endParaRPr>
                    </a:p>
                  </a:txBody>
                  <a:tcPr marL="6912" marR="6912" marT="6912" marB="0" anchor="ctr"/>
                </a:tc>
                <a:tc>
                  <a:txBody>
                    <a:bodyPr/>
                    <a:lstStyle/>
                    <a:p>
                      <a:pPr rtl="0" fontAlgn="t"/>
                      <a:r>
                        <a:rPr lang="es-MX" sz="1200" b="0">
                          <a:effectLst/>
                          <a:latin typeface="Calibri" panose="020F0502020204030204" pitchFamily="34" charset="0"/>
                        </a:rPr>
                        <a:t>El consejo directivo se reúne de forma periódica según el cronograma establecido. Durante estas reuniones, se presentan los informes financieros, los cuales se publican en la página web y en carteleras. Además, se realiza una evaluación de los resultados obtenidos.</a:t>
                      </a:r>
                    </a:p>
                  </a:txBody>
                  <a:tcPr marL="22860" marR="22860" marT="0" marB="0"/>
                </a:tc>
                <a:extLst>
                  <a:ext uri="{0D108BD9-81ED-4DB2-BD59-A6C34878D82A}">
                    <a16:rowId xmlns:a16="http://schemas.microsoft.com/office/drawing/2014/main" val="618680735"/>
                  </a:ext>
                </a:extLst>
              </a:tr>
              <a:tr h="797781">
                <a:tc vMerge="1">
                  <a:txBody>
                    <a:bodyPr/>
                    <a:lstStyle/>
                    <a:p>
                      <a:endParaRPr lang="en-US"/>
                    </a:p>
                  </a:txBody>
                  <a:tcPr/>
                </a:tc>
                <a:tc>
                  <a:txBody>
                    <a:bodyPr/>
                    <a:lstStyle/>
                    <a:p>
                      <a:pPr algn="l" fontAlgn="ctr"/>
                      <a:r>
                        <a:rPr lang="es-CO" sz="1400" u="none" strike="noStrike" noProof="0" dirty="0">
                          <a:effectLst/>
                        </a:rPr>
                        <a:t>Consejo Académico</a:t>
                      </a:r>
                      <a:endParaRPr lang="es-CO" sz="1400" b="0" i="0" u="none" strike="noStrike" noProof="0" dirty="0">
                        <a:solidFill>
                          <a:srgbClr val="000000"/>
                        </a:solidFill>
                        <a:effectLst/>
                        <a:latin typeface="Calibri" panose="020F0502020204030204" pitchFamily="34" charset="0"/>
                      </a:endParaRPr>
                    </a:p>
                  </a:txBody>
                  <a:tcPr marL="6912" marR="6912" marT="6912" marB="0" anchor="ctr"/>
                </a:tc>
                <a:tc>
                  <a:txBody>
                    <a:bodyPr/>
                    <a:lstStyle/>
                    <a:p>
                      <a:pPr rtl="0" fontAlgn="t"/>
                      <a:r>
                        <a:rPr lang="es-MX" sz="1200" b="0">
                          <a:effectLst/>
                          <a:latin typeface="Calibri" panose="020F0502020204030204" pitchFamily="34" charset="0"/>
                        </a:rPr>
                        <a:t>Se llevó a cabo la conformación del consejo académico de acuerdo con la normativa vigente, y las reuniones se realizaron conforme al cronograma establecido. Se socializaron los planes de área actualizados; sin embargo, aún falta socializar las decisiones tomadas con el resto de los docentes.</a:t>
                      </a:r>
                    </a:p>
                  </a:txBody>
                  <a:tcPr marL="22860" marR="22860" marT="0" marB="0"/>
                </a:tc>
                <a:extLst>
                  <a:ext uri="{0D108BD9-81ED-4DB2-BD59-A6C34878D82A}">
                    <a16:rowId xmlns:a16="http://schemas.microsoft.com/office/drawing/2014/main" val="1660319767"/>
                  </a:ext>
                </a:extLst>
              </a:tr>
              <a:tr h="815147">
                <a:tc vMerge="1">
                  <a:txBody>
                    <a:bodyPr/>
                    <a:lstStyle/>
                    <a:p>
                      <a:endParaRPr lang="en-US"/>
                    </a:p>
                  </a:txBody>
                  <a:tcPr/>
                </a:tc>
                <a:tc>
                  <a:txBody>
                    <a:bodyPr/>
                    <a:lstStyle/>
                    <a:p>
                      <a:pPr algn="l" fontAlgn="ctr"/>
                      <a:r>
                        <a:rPr lang="es-ES" sz="1400" u="none" strike="noStrike" dirty="0">
                          <a:effectLst/>
                        </a:rPr>
                        <a:t>Comisión de Evaluación y Promoción</a:t>
                      </a:r>
                      <a:endParaRPr lang="es-ES" sz="1400" b="0" i="0" u="none" strike="noStrike" dirty="0">
                        <a:solidFill>
                          <a:srgbClr val="000000"/>
                        </a:solidFill>
                        <a:effectLst/>
                        <a:latin typeface="Calibri" panose="020F0502020204030204" pitchFamily="34" charset="0"/>
                      </a:endParaRPr>
                    </a:p>
                  </a:txBody>
                  <a:tcPr marL="6912" marR="6912" marT="6912" marB="0" anchor="ctr"/>
                </a:tc>
                <a:tc>
                  <a:txBody>
                    <a:bodyPr/>
                    <a:lstStyle/>
                    <a:p>
                      <a:pPr rtl="0" fontAlgn="t"/>
                      <a:r>
                        <a:rPr lang="es-MX" sz="1200" b="0">
                          <a:effectLst/>
                          <a:latin typeface="Calibri" panose="020F0502020204030204" pitchFamily="34" charset="0"/>
                        </a:rPr>
                        <a:t>La comisión de evaluación y promoción existe por grados y es funcional en cada período, las cuales se evidencian en las actas correspondientes. Sin embargo, el tiempo es limitado y aún falta implementar estrategias y metodologías que mejoren los resultados y disminuyan la reprobación, así como involucrar y responsabilizar a las familias en el proceso educativo.</a:t>
                      </a:r>
                    </a:p>
                  </a:txBody>
                  <a:tcPr marL="22860" marR="22860" marT="0" marB="0"/>
                </a:tc>
                <a:extLst>
                  <a:ext uri="{0D108BD9-81ED-4DB2-BD59-A6C34878D82A}">
                    <a16:rowId xmlns:a16="http://schemas.microsoft.com/office/drawing/2014/main" val="3602948048"/>
                  </a:ext>
                </a:extLst>
              </a:tr>
              <a:tr h="534694">
                <a:tc vMerge="1">
                  <a:txBody>
                    <a:bodyPr/>
                    <a:lstStyle/>
                    <a:p>
                      <a:endParaRPr lang="en-US"/>
                    </a:p>
                  </a:txBody>
                  <a:tcPr/>
                </a:tc>
                <a:tc>
                  <a:txBody>
                    <a:bodyPr/>
                    <a:lstStyle/>
                    <a:p>
                      <a:pPr algn="l" fontAlgn="ctr"/>
                      <a:r>
                        <a:rPr lang="es-CO" sz="1400" u="none" strike="noStrike" noProof="0" dirty="0">
                          <a:effectLst/>
                        </a:rPr>
                        <a:t>Consejo o Comité de Convivencia</a:t>
                      </a:r>
                      <a:endParaRPr lang="es-CO" sz="1400" b="0" i="0" u="none" strike="noStrike" noProof="0" dirty="0">
                        <a:solidFill>
                          <a:srgbClr val="000000"/>
                        </a:solidFill>
                        <a:effectLst/>
                        <a:latin typeface="Calibri" panose="020F0502020204030204" pitchFamily="34" charset="0"/>
                      </a:endParaRPr>
                    </a:p>
                  </a:txBody>
                  <a:tcPr marL="6912" marR="6912" marT="6912" marB="0" anchor="ctr"/>
                </a:tc>
                <a:tc>
                  <a:txBody>
                    <a:bodyPr/>
                    <a:lstStyle/>
                    <a:p>
                      <a:pPr rtl="0" fontAlgn="t"/>
                      <a:r>
                        <a:rPr lang="es-MX" sz="1200" b="0">
                          <a:effectLst/>
                          <a:latin typeface="Calibri" panose="020F0502020204030204" pitchFamily="34" charset="0"/>
                        </a:rPr>
                        <a:t>Existe un consejo o comité de convivencia en general, el cual ha sido funcional, contando con un representante en cada sede y estableciendo protocolos y rutas. No obstante, aún falta fortalecer la promoción y prevención en los procesos, así como asegurar una solución rápida a las situaciones de convivencia. Además, es necesario lograr una mayor apropiación de la comunidad educativa en este ámbito.</a:t>
                      </a:r>
                    </a:p>
                  </a:txBody>
                  <a:tcPr marL="22860" marR="22860" marT="0" marB="0"/>
                </a:tc>
                <a:extLst>
                  <a:ext uri="{0D108BD9-81ED-4DB2-BD59-A6C34878D82A}">
                    <a16:rowId xmlns:a16="http://schemas.microsoft.com/office/drawing/2014/main" val="3565077798"/>
                  </a:ext>
                </a:extLst>
              </a:tr>
              <a:tr h="660761">
                <a:tc vMerge="1">
                  <a:txBody>
                    <a:bodyPr/>
                    <a:lstStyle/>
                    <a:p>
                      <a:endParaRPr lang="en-US"/>
                    </a:p>
                  </a:txBody>
                  <a:tcPr/>
                </a:tc>
                <a:tc>
                  <a:txBody>
                    <a:bodyPr/>
                    <a:lstStyle/>
                    <a:p>
                      <a:pPr algn="l" fontAlgn="ctr"/>
                      <a:r>
                        <a:rPr lang="es-CO" sz="1400" u="none" strike="noStrike" noProof="0" dirty="0">
                          <a:effectLst/>
                        </a:rPr>
                        <a:t>Consejo Estudiantil</a:t>
                      </a:r>
                      <a:endParaRPr lang="es-CO" sz="1400" b="0" i="0" u="none" strike="noStrike" noProof="0" dirty="0">
                        <a:solidFill>
                          <a:srgbClr val="000000"/>
                        </a:solidFill>
                        <a:effectLst/>
                        <a:latin typeface="Calibri" panose="020F0502020204030204" pitchFamily="34" charset="0"/>
                      </a:endParaRPr>
                    </a:p>
                  </a:txBody>
                  <a:tcPr marL="6912" marR="6912" marT="6912" marB="0" anchor="ctr"/>
                </a:tc>
                <a:tc>
                  <a:txBody>
                    <a:bodyPr/>
                    <a:lstStyle/>
                    <a:p>
                      <a:pPr rtl="0" fontAlgn="t"/>
                      <a:r>
                        <a:rPr lang="es-MX" sz="1200" b="0" dirty="0">
                          <a:effectLst/>
                          <a:latin typeface="Calibri" panose="020F0502020204030204" pitchFamily="34" charset="0"/>
                        </a:rPr>
                        <a:t>El consejo estudiantil se conforma a través de una elección democrática, orientada por los docentes de ciencias sociales. Se llevan a cabo reuniones y capacitaciones periódicas con el fin de mejorar los procesos y garantizar que los resultados sean eficientes.</a:t>
                      </a:r>
                    </a:p>
                  </a:txBody>
                  <a:tcPr marL="22860" marR="22860" marT="0" marB="0"/>
                </a:tc>
                <a:extLst>
                  <a:ext uri="{0D108BD9-81ED-4DB2-BD59-A6C34878D82A}">
                    <a16:rowId xmlns:a16="http://schemas.microsoft.com/office/drawing/2014/main" val="1544293467"/>
                  </a:ext>
                </a:extLst>
              </a:tr>
            </a:tbl>
          </a:graphicData>
        </a:graphic>
      </p:graphicFrame>
    </p:spTree>
    <p:extLst>
      <p:ext uri="{BB962C8B-B14F-4D97-AF65-F5344CB8AC3E}">
        <p14:creationId xmlns:p14="http://schemas.microsoft.com/office/powerpoint/2010/main" val="3999852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3"/>
        <p:cNvGrpSpPr/>
        <p:nvPr/>
      </p:nvGrpSpPr>
      <p:grpSpPr>
        <a:xfrm>
          <a:off x="0" y="0"/>
          <a:ext cx="0" cy="0"/>
          <a:chOff x="0" y="0"/>
          <a:chExt cx="0" cy="0"/>
        </a:xfrm>
      </p:grpSpPr>
      <p:sp>
        <p:nvSpPr>
          <p:cNvPr id="2" name="AutoShape 2"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rot="6466775">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CuadroTexto 5"/>
          <p:cNvSpPr txBox="1"/>
          <p:nvPr/>
        </p:nvSpPr>
        <p:spPr>
          <a:xfrm>
            <a:off x="3319499" y="307434"/>
            <a:ext cx="2942725" cy="369332"/>
          </a:xfrm>
          <a:prstGeom prst="rect">
            <a:avLst/>
          </a:prstGeom>
          <a:noFill/>
        </p:spPr>
        <p:txBody>
          <a:bodyPr wrap="square" rtlCol="0">
            <a:spAutoFit/>
          </a:bodyPr>
          <a:lstStyle/>
          <a:p>
            <a:r>
              <a:rPr lang="es-CO" sz="1800" dirty="0">
                <a:latin typeface="+mn-lt"/>
              </a:rPr>
              <a:t>GESTIÓN DIRECTIVA</a:t>
            </a:r>
          </a:p>
        </p:txBody>
      </p:sp>
      <p:graphicFrame>
        <p:nvGraphicFramePr>
          <p:cNvPr id="3" name="Tabla 2"/>
          <p:cNvGraphicFramePr>
            <a:graphicFrameLocks noGrp="1"/>
          </p:cNvGraphicFramePr>
          <p:nvPr/>
        </p:nvGraphicFramePr>
        <p:xfrm>
          <a:off x="2244725" y="-13420725"/>
          <a:ext cx="4655094" cy="3790646"/>
        </p:xfrm>
        <a:graphic>
          <a:graphicData uri="http://schemas.openxmlformats.org/drawingml/2006/table">
            <a:tbl>
              <a:tblPr>
                <a:tableStyleId>{ED9F09B1-C631-44D9-8952-87297EE674E3}</a:tableStyleId>
              </a:tblPr>
              <a:tblGrid>
                <a:gridCol w="336455">
                  <a:extLst>
                    <a:ext uri="{9D8B030D-6E8A-4147-A177-3AD203B41FA5}">
                      <a16:colId xmlns:a16="http://schemas.microsoft.com/office/drawing/2014/main" val="686957780"/>
                    </a:ext>
                  </a:extLst>
                </a:gridCol>
                <a:gridCol w="336455">
                  <a:extLst>
                    <a:ext uri="{9D8B030D-6E8A-4147-A177-3AD203B41FA5}">
                      <a16:colId xmlns:a16="http://schemas.microsoft.com/office/drawing/2014/main" val="2945494325"/>
                    </a:ext>
                  </a:extLst>
                </a:gridCol>
                <a:gridCol w="341261">
                  <a:extLst>
                    <a:ext uri="{9D8B030D-6E8A-4147-A177-3AD203B41FA5}">
                      <a16:colId xmlns:a16="http://schemas.microsoft.com/office/drawing/2014/main" val="3824007251"/>
                    </a:ext>
                  </a:extLst>
                </a:gridCol>
                <a:gridCol w="937267">
                  <a:extLst>
                    <a:ext uri="{9D8B030D-6E8A-4147-A177-3AD203B41FA5}">
                      <a16:colId xmlns:a16="http://schemas.microsoft.com/office/drawing/2014/main" val="1653058650"/>
                    </a:ext>
                  </a:extLst>
                </a:gridCol>
                <a:gridCol w="326842">
                  <a:extLst>
                    <a:ext uri="{9D8B030D-6E8A-4147-A177-3AD203B41FA5}">
                      <a16:colId xmlns:a16="http://schemas.microsoft.com/office/drawing/2014/main" val="1184284870"/>
                    </a:ext>
                  </a:extLst>
                </a:gridCol>
                <a:gridCol w="288390">
                  <a:extLst>
                    <a:ext uri="{9D8B030D-6E8A-4147-A177-3AD203B41FA5}">
                      <a16:colId xmlns:a16="http://schemas.microsoft.com/office/drawing/2014/main" val="2016822378"/>
                    </a:ext>
                  </a:extLst>
                </a:gridCol>
                <a:gridCol w="365294">
                  <a:extLst>
                    <a:ext uri="{9D8B030D-6E8A-4147-A177-3AD203B41FA5}">
                      <a16:colId xmlns:a16="http://schemas.microsoft.com/office/drawing/2014/main" val="646147530"/>
                    </a:ext>
                  </a:extLst>
                </a:gridCol>
                <a:gridCol w="365294">
                  <a:extLst>
                    <a:ext uri="{9D8B030D-6E8A-4147-A177-3AD203B41FA5}">
                      <a16:colId xmlns:a16="http://schemas.microsoft.com/office/drawing/2014/main" val="2463858596"/>
                    </a:ext>
                  </a:extLst>
                </a:gridCol>
                <a:gridCol w="326842">
                  <a:extLst>
                    <a:ext uri="{9D8B030D-6E8A-4147-A177-3AD203B41FA5}">
                      <a16:colId xmlns:a16="http://schemas.microsoft.com/office/drawing/2014/main" val="4109979519"/>
                    </a:ext>
                  </a:extLst>
                </a:gridCol>
                <a:gridCol w="230712">
                  <a:extLst>
                    <a:ext uri="{9D8B030D-6E8A-4147-A177-3AD203B41FA5}">
                      <a16:colId xmlns:a16="http://schemas.microsoft.com/office/drawing/2014/main" val="1496943718"/>
                    </a:ext>
                  </a:extLst>
                </a:gridCol>
                <a:gridCol w="371302">
                  <a:extLst>
                    <a:ext uri="{9D8B030D-6E8A-4147-A177-3AD203B41FA5}">
                      <a16:colId xmlns:a16="http://schemas.microsoft.com/office/drawing/2014/main" val="254898883"/>
                    </a:ext>
                  </a:extLst>
                </a:gridCol>
                <a:gridCol w="428980">
                  <a:extLst>
                    <a:ext uri="{9D8B030D-6E8A-4147-A177-3AD203B41FA5}">
                      <a16:colId xmlns:a16="http://schemas.microsoft.com/office/drawing/2014/main" val="4289461448"/>
                    </a:ext>
                  </a:extLst>
                </a:gridCol>
              </a:tblGrid>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69110562"/>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gridSpan="11">
                  <a:txBody>
                    <a:bodyPr/>
                    <a:lstStyle/>
                    <a:p>
                      <a:pPr algn="ctr" fontAlgn="b"/>
                      <a:r>
                        <a:rPr lang="en-US" sz="400" u="none" strike="noStrike">
                          <a:effectLst/>
                        </a:rPr>
                        <a:t>INSTITUCION EDUCATIVA DOMINGO IRURITA</a:t>
                      </a:r>
                      <a:endParaRPr lang="en-US" sz="400" b="0"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3205573"/>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gridSpan="11">
                  <a:txBody>
                    <a:bodyPr/>
                    <a:lstStyle/>
                    <a:p>
                      <a:pPr algn="ctr" fontAlgn="b"/>
                      <a:r>
                        <a:rPr lang="es-ES" sz="400" u="none" strike="noStrike">
                          <a:effectLst/>
                        </a:rPr>
                        <a:t>RELACION DE GASTOS DETALLADOS DE DICIEMBRE  DEL 2023</a:t>
                      </a:r>
                      <a:endParaRPr lang="es-ES" sz="400" b="1"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48506449"/>
                  </a:ext>
                </a:extLst>
              </a:tr>
              <a:tr h="216404">
                <a:tc>
                  <a:txBody>
                    <a:bodyPr/>
                    <a:lstStyle/>
                    <a:p>
                      <a:pPr algn="l" fontAlgn="ctr"/>
                      <a:r>
                        <a:rPr lang="es-ES" sz="400" u="none" strike="noStrike">
                          <a:effectLst/>
                        </a:rPr>
                        <a:t>Fecha de inicio de contrato</a:t>
                      </a:r>
                      <a:endParaRPr lang="es-ES" sz="400" b="1" i="0" u="none" strike="noStrike">
                        <a:solidFill>
                          <a:srgbClr val="000000"/>
                        </a:solidFill>
                        <a:effectLst/>
                        <a:latin typeface="Arial" panose="020B0604020202020204" pitchFamily="34" charset="0"/>
                      </a:endParaRPr>
                    </a:p>
                  </a:txBody>
                  <a:tcPr marL="0" marR="0" marT="0" marB="0" anchor="ctr"/>
                </a:tc>
                <a:tc>
                  <a:txBody>
                    <a:bodyPr/>
                    <a:lstStyle/>
                    <a:p>
                      <a:pPr algn="l" fontAlgn="ctr"/>
                      <a:r>
                        <a:rPr lang="es-ES" sz="400" u="none" strike="noStrike">
                          <a:effectLst/>
                        </a:rPr>
                        <a:t>Fecha de terminacion de contrato</a:t>
                      </a:r>
                      <a:endParaRPr lang="es-ES" sz="400" b="1" i="0" u="none" strike="noStrike">
                        <a:solidFill>
                          <a:srgbClr val="000000"/>
                        </a:solidFill>
                        <a:effectLst/>
                        <a:latin typeface="Arial" panose="020B0604020202020204" pitchFamily="34" charset="0"/>
                      </a:endParaRPr>
                    </a:p>
                  </a:txBody>
                  <a:tcPr marL="0" marR="0" marT="0" marB="0" anchor="ctr"/>
                </a:tc>
                <a:tc>
                  <a:txBody>
                    <a:bodyPr/>
                    <a:lstStyle/>
                    <a:p>
                      <a:pPr algn="l" fontAlgn="ctr"/>
                      <a:r>
                        <a:rPr lang="en-US" sz="400" u="none" strike="noStrike" dirty="0" err="1">
                          <a:effectLst/>
                        </a:rPr>
                        <a:t>Fecha</a:t>
                      </a:r>
                      <a:r>
                        <a:rPr lang="en-US" sz="400" u="none" strike="noStrike" dirty="0">
                          <a:effectLst/>
                        </a:rPr>
                        <a:t> de mess</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PROVEEDOR</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NIT</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OBJETO</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 Vr.Contrato inicial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Valor </a:t>
                      </a:r>
                      <a:r>
                        <a:rPr lang="en-US" sz="400" u="none" strike="noStrike" dirty="0" err="1">
                          <a:effectLst/>
                        </a:rPr>
                        <a:t>cancelado</a:t>
                      </a:r>
                      <a:r>
                        <a:rPr lang="en-US" sz="400" u="none" strike="noStrike" dirty="0">
                          <a:effectLst/>
                        </a:rPr>
                        <a:t> </a:t>
                      </a:r>
                      <a:r>
                        <a:rPr lang="en-US" sz="400" u="none" strike="noStrike" dirty="0" err="1">
                          <a:effectLst/>
                        </a:rPr>
                        <a:t>por</a:t>
                      </a:r>
                      <a:r>
                        <a:rPr lang="en-US" sz="400" u="none" strike="noStrike" dirty="0">
                          <a:effectLst/>
                        </a:rPr>
                        <a:t> mess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 Valor ACUMULADO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Saldo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Observaciones</a:t>
                      </a:r>
                      <a:endParaRPr lang="en-US" sz="400" b="1"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846721315"/>
                  </a:ext>
                </a:extLst>
              </a:tr>
              <a:tr h="173123">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5/12/2023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UNE EPM TELECOMUNICACIONES S.A.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900092385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SERVICIO DE INTERNET</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225735539"/>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12/12/2023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MERA DIAZ JUAN GILLERMO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14704822</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PAGO DE ESTAMPILLAS DE INPEC</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57496961"/>
                  </a:ext>
                </a:extLst>
              </a:tr>
              <a:tr h="346247">
                <a:tc>
                  <a:txBody>
                    <a:bodyPr/>
                    <a:lstStyle/>
                    <a:p>
                      <a:pPr algn="ctr" fontAlgn="ctr"/>
                      <a:r>
                        <a:rPr lang="en-US" sz="400" u="none" strike="noStrike">
                          <a:effectLst/>
                        </a:rPr>
                        <a:t>17/11/2023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VELASQUEZ LEONEL CHRISTIAN ALEXANDER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1113629741</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Mantenimiento de techo  goteras  e instalaciones de ventiladore</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3734681"/>
                  </a:ext>
                </a:extLst>
              </a:tr>
              <a:tr h="230831">
                <a:tc>
                  <a:txBody>
                    <a:bodyPr/>
                    <a:lstStyle/>
                    <a:p>
                      <a:pPr algn="ctr" fontAlgn="ctr"/>
                      <a:r>
                        <a:rPr lang="en-US" sz="400" u="none" strike="noStrike">
                          <a:effectLst/>
                        </a:rPr>
                        <a:t>15/03/2023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30/03/2024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PATIÑO VIVAS MARIA DEL SOCORRO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31171579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RENOVACION DE PROGRAMA DE NOTAS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1.402.500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160083118"/>
                  </a:ext>
                </a:extLst>
              </a:tr>
              <a:tr h="346247">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FERRETERIA VILLA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16251080</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MATERIALES Y SUMINISTROS</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874.150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005316493"/>
                  </a:ext>
                </a:extLst>
              </a:tr>
              <a:tr h="115416">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SENDOYA MUÑOZ WILLIAM JAVIER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1012357944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Otrosi del contrato  No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674023466"/>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INTERGROUP SAS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900941915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elementos de papeleria y aseo</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121927534"/>
                  </a:ext>
                </a:extLst>
              </a:tr>
              <a:tr h="403954">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GOMEZ  ADALBERTO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1113619639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Servivios de Mantenimiento  preventivo y curativo de sistemas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1.309.000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70536813"/>
                  </a:ext>
                </a:extLst>
              </a:tr>
              <a:tr h="173123">
                <a:tc>
                  <a:txBody>
                    <a:bodyPr/>
                    <a:lstStyle/>
                    <a:p>
                      <a:pPr algn="ctr" fontAlgn="ctr"/>
                      <a:r>
                        <a:rPr lang="en-US" sz="400" u="none" strike="noStrike">
                          <a:effectLst/>
                        </a:rPr>
                        <a:t>18/01/2023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ERASO ROSERO LILIAM MERCEDES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30731878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ASESORAMIENTO CONTABLE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2848889"/>
                  </a:ext>
                </a:extLst>
              </a:tr>
              <a:tr h="461662">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HERNANDEZ RAMIREZ OSCAR JESSY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700246398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SERVICIOS PARA MANTENIMIENTO DE PLANTA LOCATIVA</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80393198"/>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TOTAL DEL MES</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17.510.396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38520317"/>
                  </a:ext>
                </a:extLst>
              </a:tr>
              <a:tr h="126957">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ANTERIOR</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101.303.523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85799624"/>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TOTAL</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117.973.919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245393"/>
                  </a:ext>
                </a:extLst>
              </a:tr>
            </a:tbl>
          </a:graphicData>
        </a:graphic>
      </p:graphicFrame>
      <p:pic>
        <p:nvPicPr>
          <p:cNvPr id="8" name="Imagen 7"/>
          <p:cNvPicPr/>
          <p:nvPr/>
        </p:nvPicPr>
        <p:blipFill>
          <a:blip r:embed="rId3" cstate="print">
            <a:extLst>
              <a:ext uri="{28A0092B-C50C-407E-A947-70E740481C1C}">
                <a14:useLocalDpi xmlns:a14="http://schemas.microsoft.com/office/drawing/2010/main" val="0"/>
              </a:ext>
            </a:extLst>
          </a:blip>
          <a:stretch>
            <a:fillRect/>
          </a:stretch>
        </p:blipFill>
        <p:spPr bwMode="auto">
          <a:xfrm>
            <a:off x="2273300" y="18040350"/>
            <a:ext cx="866775" cy="523875"/>
          </a:xfrm>
          <a:prstGeom prst="rect">
            <a:avLst/>
          </a:prstGeom>
          <a:noFill/>
          <a:ln w="9525">
            <a:noFill/>
            <a:miter lim="800000"/>
            <a:headEnd/>
            <a:tailEnd/>
          </a:ln>
        </p:spPr>
      </p:pic>
      <p:graphicFrame>
        <p:nvGraphicFramePr>
          <p:cNvPr id="4" name="Tabla 3"/>
          <p:cNvGraphicFramePr>
            <a:graphicFrameLocks noGrp="1"/>
          </p:cNvGraphicFramePr>
          <p:nvPr>
            <p:extLst>
              <p:ext uri="{D42A27DB-BD31-4B8C-83A1-F6EECF244321}">
                <p14:modId xmlns:p14="http://schemas.microsoft.com/office/powerpoint/2010/main" val="2203485535"/>
              </p:ext>
            </p:extLst>
          </p:nvPr>
        </p:nvGraphicFramePr>
        <p:xfrm>
          <a:off x="421118" y="818147"/>
          <a:ext cx="8301778" cy="3669632"/>
        </p:xfrm>
        <a:graphic>
          <a:graphicData uri="http://schemas.openxmlformats.org/drawingml/2006/table">
            <a:tbl>
              <a:tblPr>
                <a:tableStyleId>{ED9F09B1-C631-44D9-8952-87297EE674E3}</a:tableStyleId>
              </a:tblPr>
              <a:tblGrid>
                <a:gridCol w="572525">
                  <a:extLst>
                    <a:ext uri="{9D8B030D-6E8A-4147-A177-3AD203B41FA5}">
                      <a16:colId xmlns:a16="http://schemas.microsoft.com/office/drawing/2014/main" val="223719167"/>
                    </a:ext>
                  </a:extLst>
                </a:gridCol>
                <a:gridCol w="1824963">
                  <a:extLst>
                    <a:ext uri="{9D8B030D-6E8A-4147-A177-3AD203B41FA5}">
                      <a16:colId xmlns:a16="http://schemas.microsoft.com/office/drawing/2014/main" val="2233978374"/>
                    </a:ext>
                  </a:extLst>
                </a:gridCol>
                <a:gridCol w="5904290">
                  <a:extLst>
                    <a:ext uri="{9D8B030D-6E8A-4147-A177-3AD203B41FA5}">
                      <a16:colId xmlns:a16="http://schemas.microsoft.com/office/drawing/2014/main" val="3497049018"/>
                    </a:ext>
                  </a:extLst>
                </a:gridCol>
              </a:tblGrid>
              <a:tr h="1164922">
                <a:tc rowSpan="3">
                  <a:txBody>
                    <a:bodyPr/>
                    <a:lstStyle/>
                    <a:p>
                      <a:pPr algn="ctr" fontAlgn="ctr"/>
                      <a:r>
                        <a:rPr lang="en-US" sz="1400" u="none" strike="noStrike" dirty="0">
                          <a:effectLst/>
                        </a:rPr>
                        <a:t>GOBIERNO ESCOLAR</a:t>
                      </a:r>
                      <a:endParaRPr lang="en-US" sz="1400" b="1" i="0" u="none" strike="noStrike" dirty="0">
                        <a:solidFill>
                          <a:srgbClr val="000000"/>
                        </a:solidFill>
                        <a:effectLst/>
                        <a:latin typeface="Calibri" panose="020F0502020204030204" pitchFamily="34" charset="0"/>
                      </a:endParaRPr>
                    </a:p>
                  </a:txBody>
                  <a:tcPr marL="6912" marR="6912" marT="6912" marB="0" vert="vert270" anchor="ctr"/>
                </a:tc>
                <a:tc>
                  <a:txBody>
                    <a:bodyPr/>
                    <a:lstStyle/>
                    <a:p>
                      <a:pPr algn="l" fontAlgn="ctr"/>
                      <a:r>
                        <a:rPr lang="en-US" sz="1400" u="none" strike="noStrike">
                          <a:effectLst/>
                        </a:rPr>
                        <a:t>Personero Estudiantil</a:t>
                      </a:r>
                      <a:endParaRPr lang="en-US" sz="1400" b="0" i="0" u="none" strike="noStrike">
                        <a:solidFill>
                          <a:srgbClr val="000000"/>
                        </a:solidFill>
                        <a:effectLst/>
                        <a:latin typeface="Calibri" panose="020F0502020204030204" pitchFamily="34" charset="0"/>
                      </a:endParaRPr>
                    </a:p>
                  </a:txBody>
                  <a:tcPr marL="6912" marR="6912" marT="6912" marB="0" anchor="ctr"/>
                </a:tc>
                <a:tc>
                  <a:txBody>
                    <a:bodyPr/>
                    <a:lstStyle/>
                    <a:p>
                      <a:pPr algn="l" fontAlgn="ctr"/>
                      <a:r>
                        <a:rPr lang="es-MX" sz="1350" b="0" i="0" kern="1200" dirty="0">
                          <a:solidFill>
                            <a:srgbClr val="000000"/>
                          </a:solidFill>
                          <a:effectLst/>
                          <a:latin typeface="Arial"/>
                          <a:ea typeface="Arial"/>
                          <a:cs typeface="Arial"/>
                        </a:rPr>
                        <a:t>La institución cuenta con un personero elegido democráticamente, quien representa a los estudiantes de todas las sedes y ámbitos dentro y fuera de la I.E. Sin embargo, aún falta un plan de mejoramiento en cuanto al perfil, las propuestas y el ajuste del tiempo destinado para su elección, así como la implementación de un seguimiento y evaluación adecuados.</a:t>
                      </a:r>
                      <a:endParaRPr lang="es-ES" sz="1400" b="0" i="0" u="none" strike="noStrike" dirty="0">
                        <a:solidFill>
                          <a:srgbClr val="000000"/>
                        </a:solidFill>
                        <a:effectLst/>
                        <a:latin typeface="Calibri" panose="020F0502020204030204" pitchFamily="34" charset="0"/>
                      </a:endParaRPr>
                    </a:p>
                  </a:txBody>
                  <a:tcPr marL="6912" marR="6912" marT="6912" marB="0" anchor="ctr"/>
                </a:tc>
                <a:extLst>
                  <a:ext uri="{0D108BD9-81ED-4DB2-BD59-A6C34878D82A}">
                    <a16:rowId xmlns:a16="http://schemas.microsoft.com/office/drawing/2014/main" val="1111737420"/>
                  </a:ext>
                </a:extLst>
              </a:tr>
              <a:tr h="1265839">
                <a:tc vMerge="1">
                  <a:txBody>
                    <a:bodyPr/>
                    <a:lstStyle/>
                    <a:p>
                      <a:endParaRPr lang="en-US"/>
                    </a:p>
                  </a:txBody>
                  <a:tcPr/>
                </a:tc>
                <a:tc>
                  <a:txBody>
                    <a:bodyPr/>
                    <a:lstStyle/>
                    <a:p>
                      <a:pPr algn="l" fontAlgn="ctr"/>
                      <a:r>
                        <a:rPr lang="es-CO" sz="1400" u="none" strike="noStrike" noProof="0" dirty="0">
                          <a:effectLst/>
                        </a:rPr>
                        <a:t>Asamblea de Padres de Familia</a:t>
                      </a:r>
                      <a:endParaRPr lang="es-CO" sz="1400" b="0" i="0" u="none" strike="noStrike" noProof="0" dirty="0">
                        <a:solidFill>
                          <a:srgbClr val="000000"/>
                        </a:solidFill>
                        <a:effectLst/>
                        <a:latin typeface="Calibri" panose="020F0502020204030204" pitchFamily="34" charset="0"/>
                      </a:endParaRPr>
                    </a:p>
                  </a:txBody>
                  <a:tcPr marL="6912" marR="6912" marT="6912" marB="0" anchor="ctr"/>
                </a:tc>
                <a:tc>
                  <a:txBody>
                    <a:bodyPr/>
                    <a:lstStyle/>
                    <a:p>
                      <a:pPr rtl="0" fontAlgn="t"/>
                      <a:endParaRPr lang="es-MX" sz="1200" b="0" dirty="0">
                        <a:effectLst/>
                        <a:latin typeface="Calibri" panose="020F0502020204030204" pitchFamily="34" charset="0"/>
                      </a:endParaRPr>
                    </a:p>
                    <a:p>
                      <a:pPr rtl="0" fontAlgn="t"/>
                      <a:r>
                        <a:rPr lang="es-MX" sz="1200" b="0" dirty="0">
                          <a:effectLst/>
                          <a:latin typeface="Calibri" panose="020F0502020204030204" pitchFamily="34" charset="0"/>
                        </a:rPr>
                        <a:t>Se convoca a la asamblea de padres de familia conforme al cronograma establecido, se presenta el informe de gestión en cada sede durante la reunión de padres y se realizan escuelas de padres tanto de manera presencial como virtual. Sin embargo, aún falta un mayor involucramiento de los padres de familia en estos procesos.</a:t>
                      </a:r>
                    </a:p>
                  </a:txBody>
                  <a:tcPr marL="22860" marR="22860" marT="0" marB="0"/>
                </a:tc>
                <a:extLst>
                  <a:ext uri="{0D108BD9-81ED-4DB2-BD59-A6C34878D82A}">
                    <a16:rowId xmlns:a16="http://schemas.microsoft.com/office/drawing/2014/main" val="2636005216"/>
                  </a:ext>
                </a:extLst>
              </a:tr>
              <a:tr h="1238871">
                <a:tc vMerge="1">
                  <a:txBody>
                    <a:bodyPr/>
                    <a:lstStyle/>
                    <a:p>
                      <a:endParaRPr lang="en-US"/>
                    </a:p>
                  </a:txBody>
                  <a:tcPr/>
                </a:tc>
                <a:tc>
                  <a:txBody>
                    <a:bodyPr/>
                    <a:lstStyle/>
                    <a:p>
                      <a:pPr algn="l" fontAlgn="ctr"/>
                      <a:r>
                        <a:rPr lang="es-CO" sz="1400" u="none" strike="noStrike" noProof="0" dirty="0">
                          <a:effectLst/>
                        </a:rPr>
                        <a:t>Consejo de Padres de Familia</a:t>
                      </a:r>
                      <a:endParaRPr lang="es-CO" sz="1400" b="0" i="0" u="none" strike="noStrike" noProof="0" dirty="0">
                        <a:solidFill>
                          <a:srgbClr val="000000"/>
                        </a:solidFill>
                        <a:effectLst/>
                        <a:latin typeface="Calibri" panose="020F0502020204030204" pitchFamily="34" charset="0"/>
                      </a:endParaRPr>
                    </a:p>
                  </a:txBody>
                  <a:tcPr marL="6912" marR="6912" marT="6912" marB="0" anchor="ctr"/>
                </a:tc>
                <a:tc>
                  <a:txBody>
                    <a:bodyPr/>
                    <a:lstStyle/>
                    <a:p>
                      <a:pPr rtl="0" fontAlgn="t"/>
                      <a:endParaRPr lang="es-MX" sz="1200" b="0" dirty="0">
                        <a:effectLst/>
                        <a:latin typeface="Calibri" panose="020F0502020204030204" pitchFamily="34" charset="0"/>
                      </a:endParaRPr>
                    </a:p>
                    <a:p>
                      <a:pPr rtl="0" fontAlgn="t"/>
                      <a:r>
                        <a:rPr lang="es-MX" sz="1200" b="0" dirty="0">
                          <a:effectLst/>
                          <a:latin typeface="Calibri" panose="020F0502020204030204" pitchFamily="34" charset="0"/>
                        </a:rPr>
                        <a:t>El consejo de padres de familia se conforma de acuerdo con lo establecido por la ley y se reúne conforme al cronograma institucional para deliberar sobre los temas de su competencia. Sin embargo, falta evaluar los procesos y resultados de las acciones emprendidas.</a:t>
                      </a:r>
                    </a:p>
                  </a:txBody>
                  <a:tcPr marL="22860" marR="22860" marT="0" marB="0"/>
                </a:tc>
                <a:extLst>
                  <a:ext uri="{0D108BD9-81ED-4DB2-BD59-A6C34878D82A}">
                    <a16:rowId xmlns:a16="http://schemas.microsoft.com/office/drawing/2014/main" val="1805389079"/>
                  </a:ext>
                </a:extLst>
              </a:tr>
            </a:tbl>
          </a:graphicData>
        </a:graphic>
      </p:graphicFrame>
    </p:spTree>
    <p:extLst>
      <p:ext uri="{BB962C8B-B14F-4D97-AF65-F5344CB8AC3E}">
        <p14:creationId xmlns:p14="http://schemas.microsoft.com/office/powerpoint/2010/main" val="22940941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3"/>
        <p:cNvGrpSpPr/>
        <p:nvPr/>
      </p:nvGrpSpPr>
      <p:grpSpPr>
        <a:xfrm>
          <a:off x="0" y="0"/>
          <a:ext cx="0" cy="0"/>
          <a:chOff x="0" y="0"/>
          <a:chExt cx="0" cy="0"/>
        </a:xfrm>
      </p:grpSpPr>
      <p:sp>
        <p:nvSpPr>
          <p:cNvPr id="2" name="AutoShape 2"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rot="6466775">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CuadroTexto 5"/>
          <p:cNvSpPr txBox="1"/>
          <p:nvPr/>
        </p:nvSpPr>
        <p:spPr>
          <a:xfrm>
            <a:off x="3319499" y="307434"/>
            <a:ext cx="2942725" cy="369332"/>
          </a:xfrm>
          <a:prstGeom prst="rect">
            <a:avLst/>
          </a:prstGeom>
          <a:noFill/>
        </p:spPr>
        <p:txBody>
          <a:bodyPr wrap="square" rtlCol="0">
            <a:spAutoFit/>
          </a:bodyPr>
          <a:lstStyle/>
          <a:p>
            <a:r>
              <a:rPr lang="es-CO" sz="1800" dirty="0">
                <a:latin typeface="+mn-lt"/>
              </a:rPr>
              <a:t>GESTIÓN DIRECTIVA</a:t>
            </a:r>
          </a:p>
        </p:txBody>
      </p:sp>
      <p:graphicFrame>
        <p:nvGraphicFramePr>
          <p:cNvPr id="3" name="Tabla 2"/>
          <p:cNvGraphicFramePr>
            <a:graphicFrameLocks noGrp="1"/>
          </p:cNvGraphicFramePr>
          <p:nvPr/>
        </p:nvGraphicFramePr>
        <p:xfrm>
          <a:off x="2244725" y="-13420725"/>
          <a:ext cx="4655094" cy="3790646"/>
        </p:xfrm>
        <a:graphic>
          <a:graphicData uri="http://schemas.openxmlformats.org/drawingml/2006/table">
            <a:tbl>
              <a:tblPr>
                <a:tableStyleId>{ED9F09B1-C631-44D9-8952-87297EE674E3}</a:tableStyleId>
              </a:tblPr>
              <a:tblGrid>
                <a:gridCol w="336455">
                  <a:extLst>
                    <a:ext uri="{9D8B030D-6E8A-4147-A177-3AD203B41FA5}">
                      <a16:colId xmlns:a16="http://schemas.microsoft.com/office/drawing/2014/main" val="686957780"/>
                    </a:ext>
                  </a:extLst>
                </a:gridCol>
                <a:gridCol w="336455">
                  <a:extLst>
                    <a:ext uri="{9D8B030D-6E8A-4147-A177-3AD203B41FA5}">
                      <a16:colId xmlns:a16="http://schemas.microsoft.com/office/drawing/2014/main" val="2945494325"/>
                    </a:ext>
                  </a:extLst>
                </a:gridCol>
                <a:gridCol w="341261">
                  <a:extLst>
                    <a:ext uri="{9D8B030D-6E8A-4147-A177-3AD203B41FA5}">
                      <a16:colId xmlns:a16="http://schemas.microsoft.com/office/drawing/2014/main" val="3824007251"/>
                    </a:ext>
                  </a:extLst>
                </a:gridCol>
                <a:gridCol w="937267">
                  <a:extLst>
                    <a:ext uri="{9D8B030D-6E8A-4147-A177-3AD203B41FA5}">
                      <a16:colId xmlns:a16="http://schemas.microsoft.com/office/drawing/2014/main" val="1653058650"/>
                    </a:ext>
                  </a:extLst>
                </a:gridCol>
                <a:gridCol w="326842">
                  <a:extLst>
                    <a:ext uri="{9D8B030D-6E8A-4147-A177-3AD203B41FA5}">
                      <a16:colId xmlns:a16="http://schemas.microsoft.com/office/drawing/2014/main" val="1184284870"/>
                    </a:ext>
                  </a:extLst>
                </a:gridCol>
                <a:gridCol w="288390">
                  <a:extLst>
                    <a:ext uri="{9D8B030D-6E8A-4147-A177-3AD203B41FA5}">
                      <a16:colId xmlns:a16="http://schemas.microsoft.com/office/drawing/2014/main" val="2016822378"/>
                    </a:ext>
                  </a:extLst>
                </a:gridCol>
                <a:gridCol w="365294">
                  <a:extLst>
                    <a:ext uri="{9D8B030D-6E8A-4147-A177-3AD203B41FA5}">
                      <a16:colId xmlns:a16="http://schemas.microsoft.com/office/drawing/2014/main" val="646147530"/>
                    </a:ext>
                  </a:extLst>
                </a:gridCol>
                <a:gridCol w="365294">
                  <a:extLst>
                    <a:ext uri="{9D8B030D-6E8A-4147-A177-3AD203B41FA5}">
                      <a16:colId xmlns:a16="http://schemas.microsoft.com/office/drawing/2014/main" val="2463858596"/>
                    </a:ext>
                  </a:extLst>
                </a:gridCol>
                <a:gridCol w="326842">
                  <a:extLst>
                    <a:ext uri="{9D8B030D-6E8A-4147-A177-3AD203B41FA5}">
                      <a16:colId xmlns:a16="http://schemas.microsoft.com/office/drawing/2014/main" val="4109979519"/>
                    </a:ext>
                  </a:extLst>
                </a:gridCol>
                <a:gridCol w="230712">
                  <a:extLst>
                    <a:ext uri="{9D8B030D-6E8A-4147-A177-3AD203B41FA5}">
                      <a16:colId xmlns:a16="http://schemas.microsoft.com/office/drawing/2014/main" val="1496943718"/>
                    </a:ext>
                  </a:extLst>
                </a:gridCol>
                <a:gridCol w="371302">
                  <a:extLst>
                    <a:ext uri="{9D8B030D-6E8A-4147-A177-3AD203B41FA5}">
                      <a16:colId xmlns:a16="http://schemas.microsoft.com/office/drawing/2014/main" val="254898883"/>
                    </a:ext>
                  </a:extLst>
                </a:gridCol>
                <a:gridCol w="428980">
                  <a:extLst>
                    <a:ext uri="{9D8B030D-6E8A-4147-A177-3AD203B41FA5}">
                      <a16:colId xmlns:a16="http://schemas.microsoft.com/office/drawing/2014/main" val="4289461448"/>
                    </a:ext>
                  </a:extLst>
                </a:gridCol>
              </a:tblGrid>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69110562"/>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gridSpan="11">
                  <a:txBody>
                    <a:bodyPr/>
                    <a:lstStyle/>
                    <a:p>
                      <a:pPr algn="ctr" fontAlgn="b"/>
                      <a:r>
                        <a:rPr lang="en-US" sz="400" u="none" strike="noStrike">
                          <a:effectLst/>
                        </a:rPr>
                        <a:t>INSTITUCION EDUCATIVA DOMINGO IRURITA</a:t>
                      </a:r>
                      <a:endParaRPr lang="en-US" sz="400" b="0"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3205573"/>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gridSpan="11">
                  <a:txBody>
                    <a:bodyPr/>
                    <a:lstStyle/>
                    <a:p>
                      <a:pPr algn="ctr" fontAlgn="b"/>
                      <a:r>
                        <a:rPr lang="es-ES" sz="400" u="none" strike="noStrike">
                          <a:effectLst/>
                        </a:rPr>
                        <a:t>RELACION DE GASTOS DETALLADOS DE DICIEMBRE  DEL 2023</a:t>
                      </a:r>
                      <a:endParaRPr lang="es-ES" sz="400" b="1"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48506449"/>
                  </a:ext>
                </a:extLst>
              </a:tr>
              <a:tr h="216404">
                <a:tc>
                  <a:txBody>
                    <a:bodyPr/>
                    <a:lstStyle/>
                    <a:p>
                      <a:pPr algn="l" fontAlgn="ctr"/>
                      <a:r>
                        <a:rPr lang="es-ES" sz="400" u="none" strike="noStrike">
                          <a:effectLst/>
                        </a:rPr>
                        <a:t>Fecha de inicio de contrato</a:t>
                      </a:r>
                      <a:endParaRPr lang="es-ES" sz="400" b="1" i="0" u="none" strike="noStrike">
                        <a:solidFill>
                          <a:srgbClr val="000000"/>
                        </a:solidFill>
                        <a:effectLst/>
                        <a:latin typeface="Arial" panose="020B0604020202020204" pitchFamily="34" charset="0"/>
                      </a:endParaRPr>
                    </a:p>
                  </a:txBody>
                  <a:tcPr marL="0" marR="0" marT="0" marB="0" anchor="ctr"/>
                </a:tc>
                <a:tc>
                  <a:txBody>
                    <a:bodyPr/>
                    <a:lstStyle/>
                    <a:p>
                      <a:pPr algn="l" fontAlgn="ctr"/>
                      <a:r>
                        <a:rPr lang="es-ES" sz="400" u="none" strike="noStrike">
                          <a:effectLst/>
                        </a:rPr>
                        <a:t>Fecha de terminacion de contrato</a:t>
                      </a:r>
                      <a:endParaRPr lang="es-ES" sz="400" b="1" i="0" u="none" strike="noStrike">
                        <a:solidFill>
                          <a:srgbClr val="000000"/>
                        </a:solidFill>
                        <a:effectLst/>
                        <a:latin typeface="Arial" panose="020B0604020202020204" pitchFamily="34" charset="0"/>
                      </a:endParaRPr>
                    </a:p>
                  </a:txBody>
                  <a:tcPr marL="0" marR="0" marT="0" marB="0" anchor="ctr"/>
                </a:tc>
                <a:tc>
                  <a:txBody>
                    <a:bodyPr/>
                    <a:lstStyle/>
                    <a:p>
                      <a:pPr algn="l" fontAlgn="ctr"/>
                      <a:r>
                        <a:rPr lang="en-US" sz="400" u="none" strike="noStrike" dirty="0" err="1">
                          <a:effectLst/>
                        </a:rPr>
                        <a:t>Fecha</a:t>
                      </a:r>
                      <a:r>
                        <a:rPr lang="en-US" sz="400" u="none" strike="noStrike" dirty="0">
                          <a:effectLst/>
                        </a:rPr>
                        <a:t> de mess</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PROVEEDOR</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NIT</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OBJETO</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 Vr.Contrato inicial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Valor </a:t>
                      </a:r>
                      <a:r>
                        <a:rPr lang="en-US" sz="400" u="none" strike="noStrike" dirty="0" err="1">
                          <a:effectLst/>
                        </a:rPr>
                        <a:t>cancelado</a:t>
                      </a:r>
                      <a:r>
                        <a:rPr lang="en-US" sz="400" u="none" strike="noStrike" dirty="0">
                          <a:effectLst/>
                        </a:rPr>
                        <a:t> </a:t>
                      </a:r>
                      <a:r>
                        <a:rPr lang="en-US" sz="400" u="none" strike="noStrike" dirty="0" err="1">
                          <a:effectLst/>
                        </a:rPr>
                        <a:t>por</a:t>
                      </a:r>
                      <a:r>
                        <a:rPr lang="en-US" sz="400" u="none" strike="noStrike" dirty="0">
                          <a:effectLst/>
                        </a:rPr>
                        <a:t> mess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 Valor ACUMULADO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Saldo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Observaciones</a:t>
                      </a:r>
                      <a:endParaRPr lang="en-US" sz="400" b="1"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846721315"/>
                  </a:ext>
                </a:extLst>
              </a:tr>
              <a:tr h="173123">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5/12/2023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UNE EPM TELECOMUNICACIONES S.A.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900092385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SERVICIO DE INTERNET</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225735539"/>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12/12/2023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MERA DIAZ JUAN GILLERMO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14704822</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PAGO DE ESTAMPILLAS DE INPEC</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57496961"/>
                  </a:ext>
                </a:extLst>
              </a:tr>
              <a:tr h="346247">
                <a:tc>
                  <a:txBody>
                    <a:bodyPr/>
                    <a:lstStyle/>
                    <a:p>
                      <a:pPr algn="ctr" fontAlgn="ctr"/>
                      <a:r>
                        <a:rPr lang="en-US" sz="400" u="none" strike="noStrike">
                          <a:effectLst/>
                        </a:rPr>
                        <a:t>17/11/2023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VELASQUEZ LEONEL CHRISTIAN ALEXANDER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1113629741</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Mantenimiento de techo  goteras  e instalaciones de ventiladore</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3734681"/>
                  </a:ext>
                </a:extLst>
              </a:tr>
              <a:tr h="230831">
                <a:tc>
                  <a:txBody>
                    <a:bodyPr/>
                    <a:lstStyle/>
                    <a:p>
                      <a:pPr algn="ctr" fontAlgn="ctr"/>
                      <a:r>
                        <a:rPr lang="en-US" sz="400" u="none" strike="noStrike">
                          <a:effectLst/>
                        </a:rPr>
                        <a:t>15/03/2023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30/03/2024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PATIÑO VIVAS MARIA DEL SOCORRO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31171579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RENOVACION DE PROGRAMA DE NOTAS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1.402.500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160083118"/>
                  </a:ext>
                </a:extLst>
              </a:tr>
              <a:tr h="346247">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FERRETERIA VILLA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16251080</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MATERIALES Y SUMINISTROS</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874.150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005316493"/>
                  </a:ext>
                </a:extLst>
              </a:tr>
              <a:tr h="115416">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SENDOYA MUÑOZ WILLIAM JAVIER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1012357944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Otrosi del contrato  No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674023466"/>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INTERGROUP SAS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900941915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elementos de papeleria y aseo</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121927534"/>
                  </a:ext>
                </a:extLst>
              </a:tr>
              <a:tr h="403954">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GOMEZ  ADALBERTO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1113619639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Servivios de Mantenimiento  preventivo y curativo de sistemas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1.309.000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70536813"/>
                  </a:ext>
                </a:extLst>
              </a:tr>
              <a:tr h="173123">
                <a:tc>
                  <a:txBody>
                    <a:bodyPr/>
                    <a:lstStyle/>
                    <a:p>
                      <a:pPr algn="ctr" fontAlgn="ctr"/>
                      <a:r>
                        <a:rPr lang="en-US" sz="400" u="none" strike="noStrike">
                          <a:effectLst/>
                        </a:rPr>
                        <a:t>18/01/2023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ERASO ROSERO LILIAM MERCEDES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30731878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ASESORAMIENTO CONTABLE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2848889"/>
                  </a:ext>
                </a:extLst>
              </a:tr>
              <a:tr h="461662">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HERNANDEZ RAMIREZ OSCAR JESSY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700246398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SERVICIOS PARA MANTENIMIENTO DE PLANTA LOCATIVA</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80393198"/>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TOTAL DEL MES</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17.510.396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38520317"/>
                  </a:ext>
                </a:extLst>
              </a:tr>
              <a:tr h="126957">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ANTERIOR</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101.303.523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85799624"/>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TOTAL</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117.973.919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245393"/>
                  </a:ext>
                </a:extLst>
              </a:tr>
            </a:tbl>
          </a:graphicData>
        </a:graphic>
      </p:graphicFrame>
      <p:pic>
        <p:nvPicPr>
          <p:cNvPr id="8" name="Imagen 7"/>
          <p:cNvPicPr/>
          <p:nvPr/>
        </p:nvPicPr>
        <p:blipFill>
          <a:blip r:embed="rId3" cstate="print">
            <a:extLst>
              <a:ext uri="{28A0092B-C50C-407E-A947-70E740481C1C}">
                <a14:useLocalDpi xmlns:a14="http://schemas.microsoft.com/office/drawing/2010/main" val="0"/>
              </a:ext>
            </a:extLst>
          </a:blip>
          <a:stretch>
            <a:fillRect/>
          </a:stretch>
        </p:blipFill>
        <p:spPr bwMode="auto">
          <a:xfrm>
            <a:off x="2273300" y="18040350"/>
            <a:ext cx="866775" cy="523875"/>
          </a:xfrm>
          <a:prstGeom prst="rect">
            <a:avLst/>
          </a:prstGeom>
          <a:noFill/>
          <a:ln w="9525">
            <a:noFill/>
            <a:miter lim="800000"/>
            <a:headEnd/>
            <a:tailEnd/>
          </a:ln>
        </p:spPr>
      </p:pic>
      <p:graphicFrame>
        <p:nvGraphicFramePr>
          <p:cNvPr id="7" name="Tabla 6"/>
          <p:cNvGraphicFramePr>
            <a:graphicFrameLocks noGrp="1"/>
          </p:cNvGraphicFramePr>
          <p:nvPr>
            <p:extLst>
              <p:ext uri="{D42A27DB-BD31-4B8C-83A1-F6EECF244321}">
                <p14:modId xmlns:p14="http://schemas.microsoft.com/office/powerpoint/2010/main" val="1760318120"/>
              </p:ext>
            </p:extLst>
          </p:nvPr>
        </p:nvGraphicFramePr>
        <p:xfrm>
          <a:off x="628648" y="942309"/>
          <a:ext cx="7704861" cy="3629692"/>
        </p:xfrm>
        <a:graphic>
          <a:graphicData uri="http://schemas.openxmlformats.org/drawingml/2006/table">
            <a:tbl>
              <a:tblPr>
                <a:tableStyleId>{ED9F09B1-C631-44D9-8952-87297EE674E3}</a:tableStyleId>
              </a:tblPr>
              <a:tblGrid>
                <a:gridCol w="928989">
                  <a:extLst>
                    <a:ext uri="{9D8B030D-6E8A-4147-A177-3AD203B41FA5}">
                      <a16:colId xmlns:a16="http://schemas.microsoft.com/office/drawing/2014/main" val="1160334981"/>
                    </a:ext>
                  </a:extLst>
                </a:gridCol>
                <a:gridCol w="1624399">
                  <a:extLst>
                    <a:ext uri="{9D8B030D-6E8A-4147-A177-3AD203B41FA5}">
                      <a16:colId xmlns:a16="http://schemas.microsoft.com/office/drawing/2014/main" val="3315101607"/>
                    </a:ext>
                  </a:extLst>
                </a:gridCol>
                <a:gridCol w="5151473">
                  <a:extLst>
                    <a:ext uri="{9D8B030D-6E8A-4147-A177-3AD203B41FA5}">
                      <a16:colId xmlns:a16="http://schemas.microsoft.com/office/drawing/2014/main" val="151877781"/>
                    </a:ext>
                  </a:extLst>
                </a:gridCol>
              </a:tblGrid>
              <a:tr h="820178">
                <a:tc rowSpan="4">
                  <a:txBody>
                    <a:bodyPr/>
                    <a:lstStyle/>
                    <a:p>
                      <a:pPr algn="ctr" fontAlgn="ctr"/>
                      <a:r>
                        <a:rPr lang="en-US" sz="1400" u="none" strike="noStrike" dirty="0">
                          <a:effectLst/>
                        </a:rPr>
                        <a:t>CULTURA INSTITUCIONAL</a:t>
                      </a:r>
                      <a:endParaRPr lang="en-US" sz="1400" b="1" i="0" u="none" strike="noStrike" dirty="0">
                        <a:solidFill>
                          <a:srgbClr val="000000"/>
                        </a:solidFill>
                        <a:effectLst/>
                        <a:latin typeface="Calibri" panose="020F0502020204030204" pitchFamily="34" charset="0"/>
                      </a:endParaRPr>
                    </a:p>
                  </a:txBody>
                  <a:tcPr marL="7516" marR="7516" marT="7516" marB="0" vert="vert270" anchor="ctr"/>
                </a:tc>
                <a:tc>
                  <a:txBody>
                    <a:bodyPr/>
                    <a:lstStyle/>
                    <a:p>
                      <a:pPr algn="l" fontAlgn="ctr"/>
                      <a:r>
                        <a:rPr lang="es-CO" sz="1400" u="none" strike="noStrike" noProof="0" dirty="0">
                          <a:effectLst/>
                        </a:rPr>
                        <a:t>Mecanismos de Comunicación</a:t>
                      </a:r>
                      <a:endParaRPr lang="es-CO" sz="14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endParaRPr lang="es-MX" sz="1200" b="0" dirty="0">
                        <a:effectLst/>
                        <a:latin typeface="Calibri" panose="020F0502020204030204" pitchFamily="34" charset="0"/>
                      </a:endParaRPr>
                    </a:p>
                    <a:p>
                      <a:pPr rtl="0" fontAlgn="t"/>
                      <a:r>
                        <a:rPr lang="es-MX" sz="1200" b="0" dirty="0">
                          <a:effectLst/>
                          <a:latin typeface="Calibri" panose="020F0502020204030204" pitchFamily="34" charset="0"/>
                        </a:rPr>
                        <a:t>Existen diversos mecanismos de comunicación, tanto escritos como a través de medios virtuales, pero lo que realmente falta es que hablemos el mismo idioma.</a:t>
                      </a:r>
                    </a:p>
                  </a:txBody>
                  <a:tcPr marL="22860" marR="22860" marT="0" marB="0"/>
                </a:tc>
                <a:extLst>
                  <a:ext uri="{0D108BD9-81ED-4DB2-BD59-A6C34878D82A}">
                    <a16:rowId xmlns:a16="http://schemas.microsoft.com/office/drawing/2014/main" val="3405082306"/>
                  </a:ext>
                </a:extLst>
              </a:tr>
              <a:tr h="517535">
                <a:tc vMerge="1">
                  <a:txBody>
                    <a:bodyPr/>
                    <a:lstStyle/>
                    <a:p>
                      <a:endParaRPr lang="en-US"/>
                    </a:p>
                  </a:txBody>
                  <a:tcPr/>
                </a:tc>
                <a:tc>
                  <a:txBody>
                    <a:bodyPr/>
                    <a:lstStyle/>
                    <a:p>
                      <a:pPr algn="l" fontAlgn="ctr"/>
                      <a:r>
                        <a:rPr lang="es-CO" sz="1400" u="none" strike="noStrike" noProof="0" dirty="0">
                          <a:effectLst/>
                        </a:rPr>
                        <a:t>Trabajo en Equipo</a:t>
                      </a:r>
                      <a:endParaRPr lang="es-CO" sz="14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200" b="0">
                          <a:effectLst/>
                          <a:latin typeface="Calibri" panose="020F0502020204030204" pitchFamily="34" charset="0"/>
                        </a:rPr>
                        <a:t>El trabajo en la institución es muy profesional y con sentido de pertenencia. Sin embargo, falta más cohesión.</a:t>
                      </a:r>
                    </a:p>
                  </a:txBody>
                  <a:tcPr marL="22860" marR="22860" marT="0" marB="0"/>
                </a:tc>
                <a:extLst>
                  <a:ext uri="{0D108BD9-81ED-4DB2-BD59-A6C34878D82A}">
                    <a16:rowId xmlns:a16="http://schemas.microsoft.com/office/drawing/2014/main" val="1086260303"/>
                  </a:ext>
                </a:extLst>
              </a:tr>
              <a:tr h="1270625">
                <a:tc vMerge="1">
                  <a:txBody>
                    <a:bodyPr/>
                    <a:lstStyle/>
                    <a:p>
                      <a:endParaRPr lang="en-US"/>
                    </a:p>
                  </a:txBody>
                  <a:tcPr/>
                </a:tc>
                <a:tc>
                  <a:txBody>
                    <a:bodyPr/>
                    <a:lstStyle/>
                    <a:p>
                      <a:pPr algn="l" fontAlgn="ctr"/>
                      <a:r>
                        <a:rPr lang="es-CO" sz="1400" u="none" strike="noStrike" noProof="0" dirty="0">
                          <a:effectLst/>
                        </a:rPr>
                        <a:t>Reconocimiento de Logros</a:t>
                      </a:r>
                      <a:endParaRPr lang="es-CO" sz="14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200" b="0">
                          <a:effectLst/>
                          <a:latin typeface="Calibri" panose="020F0502020204030204" pitchFamily="34" charset="0"/>
                        </a:rPr>
                        <a:t>La Institución reconoce las acciones positivas de los estudiantes en el cumplimiento de sus deberes, su participación en la vida escolar y su espíritu constante de superación personal, a través de reconocimientos y estímulos. En las ceremonias de grado y clausura se realizó el reconocimiento a mejores estudiantes, así mismo, se realizó homenaje a los mejores deportistas, como también el reconocimiento a docentes por sus proyectos y buen desempeño.</a:t>
                      </a:r>
                    </a:p>
                  </a:txBody>
                  <a:tcPr marL="22860" marR="22860" marT="0" marB="0"/>
                </a:tc>
                <a:extLst>
                  <a:ext uri="{0D108BD9-81ED-4DB2-BD59-A6C34878D82A}">
                    <a16:rowId xmlns:a16="http://schemas.microsoft.com/office/drawing/2014/main" val="3698594623"/>
                  </a:ext>
                </a:extLst>
              </a:tr>
              <a:tr h="1021354">
                <a:tc vMerge="1">
                  <a:txBody>
                    <a:bodyPr/>
                    <a:lstStyle/>
                    <a:p>
                      <a:endParaRPr lang="en-US"/>
                    </a:p>
                  </a:txBody>
                  <a:tcPr/>
                </a:tc>
                <a:tc>
                  <a:txBody>
                    <a:bodyPr/>
                    <a:lstStyle/>
                    <a:p>
                      <a:pPr algn="l" fontAlgn="ctr"/>
                      <a:r>
                        <a:rPr lang="es-ES" sz="1400" u="none" strike="noStrike">
                          <a:effectLst/>
                        </a:rPr>
                        <a:t>Identificación y Divulgación de buenas prácticas</a:t>
                      </a:r>
                      <a:endParaRPr lang="es-ES" sz="1400" b="0" i="0" u="none" strike="noStrike">
                        <a:solidFill>
                          <a:srgbClr val="000000"/>
                        </a:solidFill>
                        <a:effectLst/>
                        <a:latin typeface="Calibri" panose="020F0502020204030204" pitchFamily="34" charset="0"/>
                      </a:endParaRPr>
                    </a:p>
                  </a:txBody>
                  <a:tcPr marL="7516" marR="7516" marT="7516" marB="0" anchor="ctr"/>
                </a:tc>
                <a:tc>
                  <a:txBody>
                    <a:bodyPr/>
                    <a:lstStyle/>
                    <a:p>
                      <a:pPr rtl="0" fontAlgn="t"/>
                      <a:endParaRPr lang="es-MX" sz="1200" b="0" dirty="0">
                        <a:effectLst/>
                        <a:latin typeface="Calibri" panose="020F0502020204030204" pitchFamily="34" charset="0"/>
                      </a:endParaRPr>
                    </a:p>
                    <a:p>
                      <a:pPr rtl="0" fontAlgn="t"/>
                      <a:r>
                        <a:rPr lang="es-MX" sz="1200" b="0" dirty="0">
                          <a:effectLst/>
                          <a:latin typeface="Calibri" panose="020F0502020204030204" pitchFamily="34" charset="0"/>
                        </a:rPr>
                        <a:t>La institución cuenta con una política para identificar y divulgar las buenas prácticas pedagógicas, administrativas y culturales. Se divulga a través de página web y Facebook institucional.</a:t>
                      </a:r>
                    </a:p>
                  </a:txBody>
                  <a:tcPr marL="22860" marR="22860" marT="0" marB="0"/>
                </a:tc>
                <a:extLst>
                  <a:ext uri="{0D108BD9-81ED-4DB2-BD59-A6C34878D82A}">
                    <a16:rowId xmlns:a16="http://schemas.microsoft.com/office/drawing/2014/main" val="1415990062"/>
                  </a:ext>
                </a:extLst>
              </a:tr>
            </a:tbl>
          </a:graphicData>
        </a:graphic>
      </p:graphicFrame>
    </p:spTree>
    <p:extLst>
      <p:ext uri="{BB962C8B-B14F-4D97-AF65-F5344CB8AC3E}">
        <p14:creationId xmlns:p14="http://schemas.microsoft.com/office/powerpoint/2010/main" val="22983497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3"/>
        <p:cNvGrpSpPr/>
        <p:nvPr/>
      </p:nvGrpSpPr>
      <p:grpSpPr>
        <a:xfrm>
          <a:off x="0" y="0"/>
          <a:ext cx="0" cy="0"/>
          <a:chOff x="0" y="0"/>
          <a:chExt cx="0" cy="0"/>
        </a:xfrm>
      </p:grpSpPr>
      <p:sp>
        <p:nvSpPr>
          <p:cNvPr id="2" name="AutoShape 2"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rot="6466775">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CuadroTexto 5"/>
          <p:cNvSpPr txBox="1"/>
          <p:nvPr/>
        </p:nvSpPr>
        <p:spPr>
          <a:xfrm>
            <a:off x="3319499" y="307434"/>
            <a:ext cx="2942725" cy="369332"/>
          </a:xfrm>
          <a:prstGeom prst="rect">
            <a:avLst/>
          </a:prstGeom>
          <a:noFill/>
        </p:spPr>
        <p:txBody>
          <a:bodyPr wrap="square" rtlCol="0">
            <a:spAutoFit/>
          </a:bodyPr>
          <a:lstStyle/>
          <a:p>
            <a:r>
              <a:rPr lang="es-CO" sz="1800" dirty="0">
                <a:latin typeface="+mn-lt"/>
              </a:rPr>
              <a:t>GESTIÓN DIRECTIVA</a:t>
            </a:r>
          </a:p>
        </p:txBody>
      </p:sp>
      <p:graphicFrame>
        <p:nvGraphicFramePr>
          <p:cNvPr id="3" name="Tabla 2"/>
          <p:cNvGraphicFramePr>
            <a:graphicFrameLocks noGrp="1"/>
          </p:cNvGraphicFramePr>
          <p:nvPr/>
        </p:nvGraphicFramePr>
        <p:xfrm>
          <a:off x="2244725" y="-13420725"/>
          <a:ext cx="4655094" cy="3790646"/>
        </p:xfrm>
        <a:graphic>
          <a:graphicData uri="http://schemas.openxmlformats.org/drawingml/2006/table">
            <a:tbl>
              <a:tblPr>
                <a:tableStyleId>{ED9F09B1-C631-44D9-8952-87297EE674E3}</a:tableStyleId>
              </a:tblPr>
              <a:tblGrid>
                <a:gridCol w="336455">
                  <a:extLst>
                    <a:ext uri="{9D8B030D-6E8A-4147-A177-3AD203B41FA5}">
                      <a16:colId xmlns:a16="http://schemas.microsoft.com/office/drawing/2014/main" val="686957780"/>
                    </a:ext>
                  </a:extLst>
                </a:gridCol>
                <a:gridCol w="336455">
                  <a:extLst>
                    <a:ext uri="{9D8B030D-6E8A-4147-A177-3AD203B41FA5}">
                      <a16:colId xmlns:a16="http://schemas.microsoft.com/office/drawing/2014/main" val="2945494325"/>
                    </a:ext>
                  </a:extLst>
                </a:gridCol>
                <a:gridCol w="341261">
                  <a:extLst>
                    <a:ext uri="{9D8B030D-6E8A-4147-A177-3AD203B41FA5}">
                      <a16:colId xmlns:a16="http://schemas.microsoft.com/office/drawing/2014/main" val="3824007251"/>
                    </a:ext>
                  </a:extLst>
                </a:gridCol>
                <a:gridCol w="937267">
                  <a:extLst>
                    <a:ext uri="{9D8B030D-6E8A-4147-A177-3AD203B41FA5}">
                      <a16:colId xmlns:a16="http://schemas.microsoft.com/office/drawing/2014/main" val="1653058650"/>
                    </a:ext>
                  </a:extLst>
                </a:gridCol>
                <a:gridCol w="326842">
                  <a:extLst>
                    <a:ext uri="{9D8B030D-6E8A-4147-A177-3AD203B41FA5}">
                      <a16:colId xmlns:a16="http://schemas.microsoft.com/office/drawing/2014/main" val="1184284870"/>
                    </a:ext>
                  </a:extLst>
                </a:gridCol>
                <a:gridCol w="288390">
                  <a:extLst>
                    <a:ext uri="{9D8B030D-6E8A-4147-A177-3AD203B41FA5}">
                      <a16:colId xmlns:a16="http://schemas.microsoft.com/office/drawing/2014/main" val="2016822378"/>
                    </a:ext>
                  </a:extLst>
                </a:gridCol>
                <a:gridCol w="365294">
                  <a:extLst>
                    <a:ext uri="{9D8B030D-6E8A-4147-A177-3AD203B41FA5}">
                      <a16:colId xmlns:a16="http://schemas.microsoft.com/office/drawing/2014/main" val="646147530"/>
                    </a:ext>
                  </a:extLst>
                </a:gridCol>
                <a:gridCol w="365294">
                  <a:extLst>
                    <a:ext uri="{9D8B030D-6E8A-4147-A177-3AD203B41FA5}">
                      <a16:colId xmlns:a16="http://schemas.microsoft.com/office/drawing/2014/main" val="2463858596"/>
                    </a:ext>
                  </a:extLst>
                </a:gridCol>
                <a:gridCol w="326842">
                  <a:extLst>
                    <a:ext uri="{9D8B030D-6E8A-4147-A177-3AD203B41FA5}">
                      <a16:colId xmlns:a16="http://schemas.microsoft.com/office/drawing/2014/main" val="4109979519"/>
                    </a:ext>
                  </a:extLst>
                </a:gridCol>
                <a:gridCol w="230712">
                  <a:extLst>
                    <a:ext uri="{9D8B030D-6E8A-4147-A177-3AD203B41FA5}">
                      <a16:colId xmlns:a16="http://schemas.microsoft.com/office/drawing/2014/main" val="1496943718"/>
                    </a:ext>
                  </a:extLst>
                </a:gridCol>
                <a:gridCol w="371302">
                  <a:extLst>
                    <a:ext uri="{9D8B030D-6E8A-4147-A177-3AD203B41FA5}">
                      <a16:colId xmlns:a16="http://schemas.microsoft.com/office/drawing/2014/main" val="254898883"/>
                    </a:ext>
                  </a:extLst>
                </a:gridCol>
                <a:gridCol w="428980">
                  <a:extLst>
                    <a:ext uri="{9D8B030D-6E8A-4147-A177-3AD203B41FA5}">
                      <a16:colId xmlns:a16="http://schemas.microsoft.com/office/drawing/2014/main" val="4289461448"/>
                    </a:ext>
                  </a:extLst>
                </a:gridCol>
              </a:tblGrid>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69110562"/>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gridSpan="11">
                  <a:txBody>
                    <a:bodyPr/>
                    <a:lstStyle/>
                    <a:p>
                      <a:pPr algn="ctr" fontAlgn="b"/>
                      <a:r>
                        <a:rPr lang="en-US" sz="400" u="none" strike="noStrike">
                          <a:effectLst/>
                        </a:rPr>
                        <a:t>INSTITUCION EDUCATIVA DOMINGO IRURITA</a:t>
                      </a:r>
                      <a:endParaRPr lang="en-US" sz="400" b="0"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3205573"/>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gridSpan="11">
                  <a:txBody>
                    <a:bodyPr/>
                    <a:lstStyle/>
                    <a:p>
                      <a:pPr algn="ctr" fontAlgn="b"/>
                      <a:r>
                        <a:rPr lang="es-ES" sz="400" u="none" strike="noStrike">
                          <a:effectLst/>
                        </a:rPr>
                        <a:t>RELACION DE GASTOS DETALLADOS DE DICIEMBRE  DEL 2023</a:t>
                      </a:r>
                      <a:endParaRPr lang="es-ES" sz="400" b="1"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48506449"/>
                  </a:ext>
                </a:extLst>
              </a:tr>
              <a:tr h="216404">
                <a:tc>
                  <a:txBody>
                    <a:bodyPr/>
                    <a:lstStyle/>
                    <a:p>
                      <a:pPr algn="l" fontAlgn="ctr"/>
                      <a:r>
                        <a:rPr lang="es-ES" sz="400" u="none" strike="noStrike">
                          <a:effectLst/>
                        </a:rPr>
                        <a:t>Fecha de inicio de contrato</a:t>
                      </a:r>
                      <a:endParaRPr lang="es-ES" sz="400" b="1" i="0" u="none" strike="noStrike">
                        <a:solidFill>
                          <a:srgbClr val="000000"/>
                        </a:solidFill>
                        <a:effectLst/>
                        <a:latin typeface="Arial" panose="020B0604020202020204" pitchFamily="34" charset="0"/>
                      </a:endParaRPr>
                    </a:p>
                  </a:txBody>
                  <a:tcPr marL="0" marR="0" marT="0" marB="0" anchor="ctr"/>
                </a:tc>
                <a:tc>
                  <a:txBody>
                    <a:bodyPr/>
                    <a:lstStyle/>
                    <a:p>
                      <a:pPr algn="l" fontAlgn="ctr"/>
                      <a:r>
                        <a:rPr lang="es-ES" sz="400" u="none" strike="noStrike">
                          <a:effectLst/>
                        </a:rPr>
                        <a:t>Fecha de terminacion de contrato</a:t>
                      </a:r>
                      <a:endParaRPr lang="es-ES" sz="400" b="1" i="0" u="none" strike="noStrike">
                        <a:solidFill>
                          <a:srgbClr val="000000"/>
                        </a:solidFill>
                        <a:effectLst/>
                        <a:latin typeface="Arial" panose="020B0604020202020204" pitchFamily="34" charset="0"/>
                      </a:endParaRPr>
                    </a:p>
                  </a:txBody>
                  <a:tcPr marL="0" marR="0" marT="0" marB="0" anchor="ctr"/>
                </a:tc>
                <a:tc>
                  <a:txBody>
                    <a:bodyPr/>
                    <a:lstStyle/>
                    <a:p>
                      <a:pPr algn="l" fontAlgn="ctr"/>
                      <a:r>
                        <a:rPr lang="en-US" sz="400" u="none" strike="noStrike" dirty="0" err="1">
                          <a:effectLst/>
                        </a:rPr>
                        <a:t>Fecha</a:t>
                      </a:r>
                      <a:r>
                        <a:rPr lang="en-US" sz="400" u="none" strike="noStrike" dirty="0">
                          <a:effectLst/>
                        </a:rPr>
                        <a:t> de mess</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PROVEEDOR</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NIT</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OBJETO</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 Vr.Contrato inicial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Valor </a:t>
                      </a:r>
                      <a:r>
                        <a:rPr lang="en-US" sz="400" u="none" strike="noStrike" dirty="0" err="1">
                          <a:effectLst/>
                        </a:rPr>
                        <a:t>cancelado</a:t>
                      </a:r>
                      <a:r>
                        <a:rPr lang="en-US" sz="400" u="none" strike="noStrike" dirty="0">
                          <a:effectLst/>
                        </a:rPr>
                        <a:t> </a:t>
                      </a:r>
                      <a:r>
                        <a:rPr lang="en-US" sz="400" u="none" strike="noStrike" dirty="0" err="1">
                          <a:effectLst/>
                        </a:rPr>
                        <a:t>por</a:t>
                      </a:r>
                      <a:r>
                        <a:rPr lang="en-US" sz="400" u="none" strike="noStrike" dirty="0">
                          <a:effectLst/>
                        </a:rPr>
                        <a:t> mess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 Valor ACUMULADO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Saldo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Observaciones</a:t>
                      </a:r>
                      <a:endParaRPr lang="en-US" sz="400" b="1"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846721315"/>
                  </a:ext>
                </a:extLst>
              </a:tr>
              <a:tr h="173123">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5/12/2023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UNE EPM TELECOMUNICACIONES S.A.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900092385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SERVICIO DE INTERNET</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225735539"/>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12/12/2023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MERA DIAZ JUAN GILLERMO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14704822</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PAGO DE ESTAMPILLAS DE INPEC</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57496961"/>
                  </a:ext>
                </a:extLst>
              </a:tr>
              <a:tr h="346247">
                <a:tc>
                  <a:txBody>
                    <a:bodyPr/>
                    <a:lstStyle/>
                    <a:p>
                      <a:pPr algn="ctr" fontAlgn="ctr"/>
                      <a:r>
                        <a:rPr lang="en-US" sz="400" u="none" strike="noStrike">
                          <a:effectLst/>
                        </a:rPr>
                        <a:t>17/11/2023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VELASQUEZ LEONEL CHRISTIAN ALEXANDER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1113629741</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Mantenimiento de techo  goteras  e instalaciones de ventiladore</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3734681"/>
                  </a:ext>
                </a:extLst>
              </a:tr>
              <a:tr h="230831">
                <a:tc>
                  <a:txBody>
                    <a:bodyPr/>
                    <a:lstStyle/>
                    <a:p>
                      <a:pPr algn="ctr" fontAlgn="ctr"/>
                      <a:r>
                        <a:rPr lang="en-US" sz="400" u="none" strike="noStrike">
                          <a:effectLst/>
                        </a:rPr>
                        <a:t>15/03/2023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30/03/2024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PATIÑO VIVAS MARIA DEL SOCORRO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31171579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RENOVACION DE PROGRAMA DE NOTAS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1.402.500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160083118"/>
                  </a:ext>
                </a:extLst>
              </a:tr>
              <a:tr h="346247">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FERRETERIA VILLA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16251080</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MATERIALES Y SUMINISTROS</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874.150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005316493"/>
                  </a:ext>
                </a:extLst>
              </a:tr>
              <a:tr h="115416">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SENDOYA MUÑOZ WILLIAM JAVIER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1012357944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Otrosi del contrato  No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674023466"/>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INTERGROUP SAS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900941915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elementos de papeleria y aseo</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121927534"/>
                  </a:ext>
                </a:extLst>
              </a:tr>
              <a:tr h="403954">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GOMEZ  ADALBERTO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1113619639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Servivios de Mantenimiento  preventivo y curativo de sistemas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1.309.000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70536813"/>
                  </a:ext>
                </a:extLst>
              </a:tr>
              <a:tr h="173123">
                <a:tc>
                  <a:txBody>
                    <a:bodyPr/>
                    <a:lstStyle/>
                    <a:p>
                      <a:pPr algn="ctr" fontAlgn="ctr"/>
                      <a:r>
                        <a:rPr lang="en-US" sz="400" u="none" strike="noStrike">
                          <a:effectLst/>
                        </a:rPr>
                        <a:t>18/01/2023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ERASO ROSERO LILIAM MERCEDES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30731878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ASESORAMIENTO CONTABLE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2848889"/>
                  </a:ext>
                </a:extLst>
              </a:tr>
              <a:tr h="461662">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HERNANDEZ RAMIREZ OSCAR JESSY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700246398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SERVICIOS PARA MANTENIMIENTO DE PLANTA LOCATIVA</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80393198"/>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TOTAL DEL MES</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17.510.396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38520317"/>
                  </a:ext>
                </a:extLst>
              </a:tr>
              <a:tr h="126957">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ANTERIOR</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101.303.523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85799624"/>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TOTAL</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117.973.919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245393"/>
                  </a:ext>
                </a:extLst>
              </a:tr>
            </a:tbl>
          </a:graphicData>
        </a:graphic>
      </p:graphicFrame>
      <p:pic>
        <p:nvPicPr>
          <p:cNvPr id="8" name="Imagen 7"/>
          <p:cNvPicPr/>
          <p:nvPr/>
        </p:nvPicPr>
        <p:blipFill>
          <a:blip r:embed="rId3" cstate="print">
            <a:extLst>
              <a:ext uri="{28A0092B-C50C-407E-A947-70E740481C1C}">
                <a14:useLocalDpi xmlns:a14="http://schemas.microsoft.com/office/drawing/2010/main" val="0"/>
              </a:ext>
            </a:extLst>
          </a:blip>
          <a:stretch>
            <a:fillRect/>
          </a:stretch>
        </p:blipFill>
        <p:spPr bwMode="auto">
          <a:xfrm>
            <a:off x="2273300" y="18040350"/>
            <a:ext cx="866775" cy="523875"/>
          </a:xfrm>
          <a:prstGeom prst="rect">
            <a:avLst/>
          </a:prstGeom>
          <a:noFill/>
          <a:ln w="9525">
            <a:noFill/>
            <a:miter lim="800000"/>
            <a:headEnd/>
            <a:tailEnd/>
          </a:ln>
        </p:spPr>
      </p:pic>
      <p:graphicFrame>
        <p:nvGraphicFramePr>
          <p:cNvPr id="4" name="Tabla 3"/>
          <p:cNvGraphicFramePr>
            <a:graphicFrameLocks noGrp="1"/>
          </p:cNvGraphicFramePr>
          <p:nvPr>
            <p:extLst>
              <p:ext uri="{D42A27DB-BD31-4B8C-83A1-F6EECF244321}">
                <p14:modId xmlns:p14="http://schemas.microsoft.com/office/powerpoint/2010/main" val="2747505729"/>
              </p:ext>
            </p:extLst>
          </p:nvPr>
        </p:nvGraphicFramePr>
        <p:xfrm>
          <a:off x="460375" y="876159"/>
          <a:ext cx="8250488" cy="3419114"/>
        </p:xfrm>
        <a:graphic>
          <a:graphicData uri="http://schemas.openxmlformats.org/drawingml/2006/table">
            <a:tbl>
              <a:tblPr>
                <a:tableStyleId>{ED9F09B1-C631-44D9-8952-87297EE674E3}</a:tableStyleId>
              </a:tblPr>
              <a:tblGrid>
                <a:gridCol w="562309">
                  <a:extLst>
                    <a:ext uri="{9D8B030D-6E8A-4147-A177-3AD203B41FA5}">
                      <a16:colId xmlns:a16="http://schemas.microsoft.com/office/drawing/2014/main" val="3424603898"/>
                    </a:ext>
                  </a:extLst>
                </a:gridCol>
                <a:gridCol w="2021305">
                  <a:extLst>
                    <a:ext uri="{9D8B030D-6E8A-4147-A177-3AD203B41FA5}">
                      <a16:colId xmlns:a16="http://schemas.microsoft.com/office/drawing/2014/main" val="1935734594"/>
                    </a:ext>
                  </a:extLst>
                </a:gridCol>
                <a:gridCol w="5666874">
                  <a:extLst>
                    <a:ext uri="{9D8B030D-6E8A-4147-A177-3AD203B41FA5}">
                      <a16:colId xmlns:a16="http://schemas.microsoft.com/office/drawing/2014/main" val="3679202400"/>
                    </a:ext>
                  </a:extLst>
                </a:gridCol>
              </a:tblGrid>
              <a:tr h="624729">
                <a:tc rowSpan="5">
                  <a:txBody>
                    <a:bodyPr/>
                    <a:lstStyle/>
                    <a:p>
                      <a:pPr algn="ctr" fontAlgn="ctr"/>
                      <a:r>
                        <a:rPr lang="en-US" sz="1400" u="none" strike="noStrike" dirty="0">
                          <a:effectLst/>
                        </a:rPr>
                        <a:t>CLIMA ESCOLAR</a:t>
                      </a:r>
                      <a:endParaRPr lang="en-US" sz="1400" b="1" i="0" u="none" strike="noStrike" dirty="0">
                        <a:solidFill>
                          <a:srgbClr val="000000"/>
                        </a:solidFill>
                        <a:effectLst/>
                        <a:latin typeface="Calibri" panose="020F0502020204030204" pitchFamily="34" charset="0"/>
                      </a:endParaRPr>
                    </a:p>
                  </a:txBody>
                  <a:tcPr marL="5703" marR="5703" marT="5703" marB="0" vert="vert270" anchor="ctr"/>
                </a:tc>
                <a:tc>
                  <a:txBody>
                    <a:bodyPr/>
                    <a:lstStyle/>
                    <a:p>
                      <a:pPr algn="l" fontAlgn="ctr"/>
                      <a:r>
                        <a:rPr lang="es-CO" sz="1400" u="none" strike="noStrike" noProof="0" dirty="0">
                          <a:effectLst/>
                        </a:rPr>
                        <a:t>Pertenencia y Participación</a:t>
                      </a:r>
                      <a:endParaRPr lang="es-CO" sz="1400" b="0" i="0" u="none" strike="noStrike" noProof="0" dirty="0">
                        <a:solidFill>
                          <a:srgbClr val="000000"/>
                        </a:solidFill>
                        <a:effectLst/>
                        <a:latin typeface="Calibri" panose="020F0502020204030204" pitchFamily="34" charset="0"/>
                      </a:endParaRPr>
                    </a:p>
                  </a:txBody>
                  <a:tcPr marL="5703" marR="5703" marT="5703" marB="0" anchor="ctr"/>
                </a:tc>
                <a:tc>
                  <a:txBody>
                    <a:bodyPr/>
                    <a:lstStyle/>
                    <a:p>
                      <a:pPr rtl="0" fontAlgn="t"/>
                      <a:r>
                        <a:rPr lang="es-MX" sz="1200" b="0">
                          <a:effectLst/>
                          <a:latin typeface="Calibri" panose="020F0502020204030204" pitchFamily="34" charset="0"/>
                        </a:rPr>
                        <a:t>Los estudiantes se identifican con la institución a través de elementos tales como las instalaciones, el escudo, el uniforme o el himno, pero también con aspectos relacionados con la filosofía y los valores institucionales.</a:t>
                      </a:r>
                    </a:p>
                  </a:txBody>
                  <a:tcPr marL="22860" marR="22860" marT="0" marB="0"/>
                </a:tc>
                <a:extLst>
                  <a:ext uri="{0D108BD9-81ED-4DB2-BD59-A6C34878D82A}">
                    <a16:rowId xmlns:a16="http://schemas.microsoft.com/office/drawing/2014/main" val="1767872089"/>
                  </a:ext>
                </a:extLst>
              </a:tr>
              <a:tr h="932298">
                <a:tc vMerge="1">
                  <a:txBody>
                    <a:bodyPr/>
                    <a:lstStyle/>
                    <a:p>
                      <a:endParaRPr lang="en-US"/>
                    </a:p>
                  </a:txBody>
                  <a:tcPr/>
                </a:tc>
                <a:tc>
                  <a:txBody>
                    <a:bodyPr/>
                    <a:lstStyle/>
                    <a:p>
                      <a:pPr algn="l" fontAlgn="ctr"/>
                      <a:r>
                        <a:rPr lang="es-CO" sz="1400" u="none" strike="noStrike" noProof="0" dirty="0">
                          <a:effectLst/>
                        </a:rPr>
                        <a:t>Ambiente Físico</a:t>
                      </a:r>
                      <a:endParaRPr lang="es-CO" sz="1400" b="0" i="0" u="none" strike="noStrike" noProof="0" dirty="0">
                        <a:solidFill>
                          <a:srgbClr val="000000"/>
                        </a:solidFill>
                        <a:effectLst/>
                        <a:latin typeface="Calibri" panose="020F0502020204030204" pitchFamily="34" charset="0"/>
                      </a:endParaRPr>
                    </a:p>
                  </a:txBody>
                  <a:tcPr marL="5703" marR="5703" marT="5703" marB="0" anchor="ctr"/>
                </a:tc>
                <a:tc>
                  <a:txBody>
                    <a:bodyPr/>
                    <a:lstStyle/>
                    <a:p>
                      <a:pPr rtl="0" fontAlgn="t"/>
                      <a:endParaRPr lang="es-MX" sz="1200" b="0" dirty="0">
                        <a:effectLst/>
                        <a:latin typeface="Calibri" panose="020F0502020204030204" pitchFamily="34" charset="0"/>
                      </a:endParaRPr>
                    </a:p>
                    <a:p>
                      <a:pPr rtl="0" fontAlgn="t"/>
                      <a:r>
                        <a:rPr lang="es-MX" sz="1200" b="0" dirty="0">
                          <a:effectLst/>
                          <a:latin typeface="Calibri" panose="020F0502020204030204" pitchFamily="34" charset="0"/>
                        </a:rPr>
                        <a:t>Casi todas las sedes de la institución poseen espacios suficientes para realizar las labores académicas, administrativas y recreativas, y éstas se mantienen limpias y ordenadas. La dotación es adecuada. Esto genera sentimientos de apropiación y cuidado hacia los mismos.</a:t>
                      </a:r>
                    </a:p>
                  </a:txBody>
                  <a:tcPr marL="22860" marR="22860" marT="0" marB="0"/>
                </a:tc>
                <a:extLst>
                  <a:ext uri="{0D108BD9-81ED-4DB2-BD59-A6C34878D82A}">
                    <a16:rowId xmlns:a16="http://schemas.microsoft.com/office/drawing/2014/main" val="1672246838"/>
                  </a:ext>
                </a:extLst>
              </a:tr>
              <a:tr h="613883">
                <a:tc vMerge="1">
                  <a:txBody>
                    <a:bodyPr/>
                    <a:lstStyle/>
                    <a:p>
                      <a:endParaRPr lang="en-US"/>
                    </a:p>
                  </a:txBody>
                  <a:tcPr/>
                </a:tc>
                <a:tc>
                  <a:txBody>
                    <a:bodyPr/>
                    <a:lstStyle/>
                    <a:p>
                      <a:pPr algn="l" fontAlgn="ctr"/>
                      <a:r>
                        <a:rPr lang="es-ES" sz="1400" u="none" strike="noStrike">
                          <a:effectLst/>
                        </a:rPr>
                        <a:t>Inducción a los nuevos estudiantes</a:t>
                      </a:r>
                      <a:endParaRPr lang="es-ES" sz="1400" b="0" i="0" u="none" strike="noStrike">
                        <a:solidFill>
                          <a:srgbClr val="000000"/>
                        </a:solidFill>
                        <a:effectLst/>
                        <a:latin typeface="Calibri" panose="020F0502020204030204" pitchFamily="34" charset="0"/>
                      </a:endParaRPr>
                    </a:p>
                  </a:txBody>
                  <a:tcPr marL="5703" marR="5703" marT="5703" marB="0" anchor="ctr"/>
                </a:tc>
                <a:tc>
                  <a:txBody>
                    <a:bodyPr/>
                    <a:lstStyle/>
                    <a:p>
                      <a:pPr rtl="0" fontAlgn="t"/>
                      <a:endParaRPr lang="es-MX" sz="1200" b="0" dirty="0">
                        <a:effectLst/>
                        <a:latin typeface="Calibri" panose="020F0502020204030204" pitchFamily="34" charset="0"/>
                      </a:endParaRPr>
                    </a:p>
                    <a:p>
                      <a:pPr rtl="0" fontAlgn="t"/>
                      <a:r>
                        <a:rPr lang="es-MX" sz="1200" b="0" dirty="0">
                          <a:effectLst/>
                          <a:latin typeface="Calibri" panose="020F0502020204030204" pitchFamily="34" charset="0"/>
                        </a:rPr>
                        <a:t>La institución ha definido actividades de inducción a estudiantes durante la primera semana de clases </a:t>
                      </a:r>
                    </a:p>
                  </a:txBody>
                  <a:tcPr marL="22860" marR="22860" marT="0" marB="0"/>
                </a:tc>
                <a:extLst>
                  <a:ext uri="{0D108BD9-81ED-4DB2-BD59-A6C34878D82A}">
                    <a16:rowId xmlns:a16="http://schemas.microsoft.com/office/drawing/2014/main" val="2950056737"/>
                  </a:ext>
                </a:extLst>
              </a:tr>
              <a:tr h="623475">
                <a:tc vMerge="1">
                  <a:txBody>
                    <a:bodyPr/>
                    <a:lstStyle/>
                    <a:p>
                      <a:endParaRPr lang="en-US"/>
                    </a:p>
                  </a:txBody>
                  <a:tcPr/>
                </a:tc>
                <a:tc>
                  <a:txBody>
                    <a:bodyPr/>
                    <a:lstStyle/>
                    <a:p>
                      <a:pPr algn="l" fontAlgn="ctr"/>
                      <a:r>
                        <a:rPr lang="en-US" sz="1400" u="none" strike="noStrike">
                          <a:effectLst/>
                        </a:rPr>
                        <a:t>Motivación hacia el aprendizaje</a:t>
                      </a:r>
                      <a:endParaRPr lang="en-US" sz="1400" b="0" i="0" u="none" strike="noStrike">
                        <a:solidFill>
                          <a:srgbClr val="000000"/>
                        </a:solidFill>
                        <a:effectLst/>
                        <a:latin typeface="Calibri" panose="020F0502020204030204" pitchFamily="34" charset="0"/>
                      </a:endParaRPr>
                    </a:p>
                  </a:txBody>
                  <a:tcPr marL="5703" marR="5703" marT="5703" marB="0" anchor="ctr"/>
                </a:tc>
                <a:tc>
                  <a:txBody>
                    <a:bodyPr/>
                    <a:lstStyle/>
                    <a:p>
                      <a:pPr rtl="0" fontAlgn="t"/>
                      <a:endParaRPr lang="es-MX" sz="1200" b="0" dirty="0">
                        <a:effectLst/>
                        <a:latin typeface="Calibri" panose="020F0502020204030204" pitchFamily="34" charset="0"/>
                      </a:endParaRPr>
                    </a:p>
                    <a:p>
                      <a:pPr rtl="0" fontAlgn="t"/>
                      <a:r>
                        <a:rPr lang="es-MX" sz="1200" b="0" dirty="0">
                          <a:effectLst/>
                          <a:latin typeface="Calibri" panose="020F0502020204030204" pitchFamily="34" charset="0"/>
                        </a:rPr>
                        <a:t>Se realizan actividades de motivación al aprendizaje. Se requiere mejoramiento para bajar la tasa de reprobación.</a:t>
                      </a:r>
                    </a:p>
                  </a:txBody>
                  <a:tcPr marL="22860" marR="22860" marT="0" marB="0"/>
                </a:tc>
                <a:extLst>
                  <a:ext uri="{0D108BD9-81ED-4DB2-BD59-A6C34878D82A}">
                    <a16:rowId xmlns:a16="http://schemas.microsoft.com/office/drawing/2014/main" val="2469304361"/>
                  </a:ext>
                </a:extLst>
              </a:tr>
              <a:tr h="624729">
                <a:tc vMerge="1">
                  <a:txBody>
                    <a:bodyPr/>
                    <a:lstStyle/>
                    <a:p>
                      <a:endParaRPr lang="en-US"/>
                    </a:p>
                  </a:txBody>
                  <a:tcPr/>
                </a:tc>
                <a:tc>
                  <a:txBody>
                    <a:bodyPr/>
                    <a:lstStyle/>
                    <a:p>
                      <a:pPr algn="l" fontAlgn="ctr"/>
                      <a:r>
                        <a:rPr lang="en-US" sz="1400" u="none" strike="noStrike">
                          <a:effectLst/>
                        </a:rPr>
                        <a:t>Manual de Convivencia</a:t>
                      </a:r>
                      <a:endParaRPr lang="en-US" sz="1400" b="0" i="0" u="none" strike="noStrike">
                        <a:solidFill>
                          <a:srgbClr val="000000"/>
                        </a:solidFill>
                        <a:effectLst/>
                        <a:latin typeface="Calibri" panose="020F0502020204030204" pitchFamily="34" charset="0"/>
                      </a:endParaRPr>
                    </a:p>
                  </a:txBody>
                  <a:tcPr marL="5703" marR="5703" marT="5703" marB="0" anchor="ctr"/>
                </a:tc>
                <a:tc>
                  <a:txBody>
                    <a:bodyPr/>
                    <a:lstStyle/>
                    <a:p>
                      <a:pPr rtl="0" fontAlgn="t"/>
                      <a:endParaRPr lang="es-MX" sz="1200" b="0" dirty="0">
                        <a:effectLst/>
                        <a:latin typeface="Calibri" panose="020F0502020204030204" pitchFamily="34" charset="0"/>
                      </a:endParaRPr>
                    </a:p>
                    <a:p>
                      <a:pPr rtl="0" fontAlgn="t"/>
                      <a:r>
                        <a:rPr lang="es-MX" sz="1200" b="0" dirty="0">
                          <a:effectLst/>
                          <a:latin typeface="Calibri" panose="020F0502020204030204" pitchFamily="34" charset="0"/>
                        </a:rPr>
                        <a:t>La institución integrada ha elaborado un manual de convivencia que orienta las acciones de los diferentes estamentos de la comunidad educativa, en concordancia con el PEI.</a:t>
                      </a:r>
                    </a:p>
                  </a:txBody>
                  <a:tcPr marL="22860" marR="22860" marT="0" marB="0"/>
                </a:tc>
                <a:extLst>
                  <a:ext uri="{0D108BD9-81ED-4DB2-BD59-A6C34878D82A}">
                    <a16:rowId xmlns:a16="http://schemas.microsoft.com/office/drawing/2014/main" val="2099363597"/>
                  </a:ext>
                </a:extLst>
              </a:tr>
            </a:tbl>
          </a:graphicData>
        </a:graphic>
      </p:graphicFrame>
    </p:spTree>
    <p:extLst>
      <p:ext uri="{BB962C8B-B14F-4D97-AF65-F5344CB8AC3E}">
        <p14:creationId xmlns:p14="http://schemas.microsoft.com/office/powerpoint/2010/main" val="29233989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3"/>
        <p:cNvGrpSpPr/>
        <p:nvPr/>
      </p:nvGrpSpPr>
      <p:grpSpPr>
        <a:xfrm>
          <a:off x="0" y="0"/>
          <a:ext cx="0" cy="0"/>
          <a:chOff x="0" y="0"/>
          <a:chExt cx="0" cy="0"/>
        </a:xfrm>
      </p:grpSpPr>
      <p:sp>
        <p:nvSpPr>
          <p:cNvPr id="2" name="AutoShape 2"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rot="6466775">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CuadroTexto 5"/>
          <p:cNvSpPr txBox="1"/>
          <p:nvPr/>
        </p:nvSpPr>
        <p:spPr>
          <a:xfrm>
            <a:off x="3319499" y="307434"/>
            <a:ext cx="2942725" cy="369332"/>
          </a:xfrm>
          <a:prstGeom prst="rect">
            <a:avLst/>
          </a:prstGeom>
          <a:noFill/>
        </p:spPr>
        <p:txBody>
          <a:bodyPr wrap="square" rtlCol="0">
            <a:spAutoFit/>
          </a:bodyPr>
          <a:lstStyle/>
          <a:p>
            <a:r>
              <a:rPr lang="es-CO" sz="1800" dirty="0">
                <a:latin typeface="+mn-lt"/>
              </a:rPr>
              <a:t>GESTIÓN DIRECTIVA</a:t>
            </a:r>
          </a:p>
        </p:txBody>
      </p:sp>
      <p:graphicFrame>
        <p:nvGraphicFramePr>
          <p:cNvPr id="3" name="Tabla 2"/>
          <p:cNvGraphicFramePr>
            <a:graphicFrameLocks noGrp="1"/>
          </p:cNvGraphicFramePr>
          <p:nvPr/>
        </p:nvGraphicFramePr>
        <p:xfrm>
          <a:off x="2244725" y="-13420725"/>
          <a:ext cx="4655094" cy="3790646"/>
        </p:xfrm>
        <a:graphic>
          <a:graphicData uri="http://schemas.openxmlformats.org/drawingml/2006/table">
            <a:tbl>
              <a:tblPr>
                <a:tableStyleId>{ED9F09B1-C631-44D9-8952-87297EE674E3}</a:tableStyleId>
              </a:tblPr>
              <a:tblGrid>
                <a:gridCol w="336455">
                  <a:extLst>
                    <a:ext uri="{9D8B030D-6E8A-4147-A177-3AD203B41FA5}">
                      <a16:colId xmlns:a16="http://schemas.microsoft.com/office/drawing/2014/main" val="686957780"/>
                    </a:ext>
                  </a:extLst>
                </a:gridCol>
                <a:gridCol w="336455">
                  <a:extLst>
                    <a:ext uri="{9D8B030D-6E8A-4147-A177-3AD203B41FA5}">
                      <a16:colId xmlns:a16="http://schemas.microsoft.com/office/drawing/2014/main" val="2945494325"/>
                    </a:ext>
                  </a:extLst>
                </a:gridCol>
                <a:gridCol w="341261">
                  <a:extLst>
                    <a:ext uri="{9D8B030D-6E8A-4147-A177-3AD203B41FA5}">
                      <a16:colId xmlns:a16="http://schemas.microsoft.com/office/drawing/2014/main" val="3824007251"/>
                    </a:ext>
                  </a:extLst>
                </a:gridCol>
                <a:gridCol w="937267">
                  <a:extLst>
                    <a:ext uri="{9D8B030D-6E8A-4147-A177-3AD203B41FA5}">
                      <a16:colId xmlns:a16="http://schemas.microsoft.com/office/drawing/2014/main" val="1653058650"/>
                    </a:ext>
                  </a:extLst>
                </a:gridCol>
                <a:gridCol w="326842">
                  <a:extLst>
                    <a:ext uri="{9D8B030D-6E8A-4147-A177-3AD203B41FA5}">
                      <a16:colId xmlns:a16="http://schemas.microsoft.com/office/drawing/2014/main" val="1184284870"/>
                    </a:ext>
                  </a:extLst>
                </a:gridCol>
                <a:gridCol w="288390">
                  <a:extLst>
                    <a:ext uri="{9D8B030D-6E8A-4147-A177-3AD203B41FA5}">
                      <a16:colId xmlns:a16="http://schemas.microsoft.com/office/drawing/2014/main" val="2016822378"/>
                    </a:ext>
                  </a:extLst>
                </a:gridCol>
                <a:gridCol w="365294">
                  <a:extLst>
                    <a:ext uri="{9D8B030D-6E8A-4147-A177-3AD203B41FA5}">
                      <a16:colId xmlns:a16="http://schemas.microsoft.com/office/drawing/2014/main" val="646147530"/>
                    </a:ext>
                  </a:extLst>
                </a:gridCol>
                <a:gridCol w="365294">
                  <a:extLst>
                    <a:ext uri="{9D8B030D-6E8A-4147-A177-3AD203B41FA5}">
                      <a16:colId xmlns:a16="http://schemas.microsoft.com/office/drawing/2014/main" val="2463858596"/>
                    </a:ext>
                  </a:extLst>
                </a:gridCol>
                <a:gridCol w="326842">
                  <a:extLst>
                    <a:ext uri="{9D8B030D-6E8A-4147-A177-3AD203B41FA5}">
                      <a16:colId xmlns:a16="http://schemas.microsoft.com/office/drawing/2014/main" val="4109979519"/>
                    </a:ext>
                  </a:extLst>
                </a:gridCol>
                <a:gridCol w="230712">
                  <a:extLst>
                    <a:ext uri="{9D8B030D-6E8A-4147-A177-3AD203B41FA5}">
                      <a16:colId xmlns:a16="http://schemas.microsoft.com/office/drawing/2014/main" val="1496943718"/>
                    </a:ext>
                  </a:extLst>
                </a:gridCol>
                <a:gridCol w="371302">
                  <a:extLst>
                    <a:ext uri="{9D8B030D-6E8A-4147-A177-3AD203B41FA5}">
                      <a16:colId xmlns:a16="http://schemas.microsoft.com/office/drawing/2014/main" val="254898883"/>
                    </a:ext>
                  </a:extLst>
                </a:gridCol>
                <a:gridCol w="428980">
                  <a:extLst>
                    <a:ext uri="{9D8B030D-6E8A-4147-A177-3AD203B41FA5}">
                      <a16:colId xmlns:a16="http://schemas.microsoft.com/office/drawing/2014/main" val="4289461448"/>
                    </a:ext>
                  </a:extLst>
                </a:gridCol>
              </a:tblGrid>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69110562"/>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gridSpan="11">
                  <a:txBody>
                    <a:bodyPr/>
                    <a:lstStyle/>
                    <a:p>
                      <a:pPr algn="ctr" fontAlgn="b"/>
                      <a:r>
                        <a:rPr lang="en-US" sz="400" u="none" strike="noStrike">
                          <a:effectLst/>
                        </a:rPr>
                        <a:t>INSTITUCION EDUCATIVA DOMINGO IRURITA</a:t>
                      </a:r>
                      <a:endParaRPr lang="en-US" sz="400" b="0"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3205573"/>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gridSpan="11">
                  <a:txBody>
                    <a:bodyPr/>
                    <a:lstStyle/>
                    <a:p>
                      <a:pPr algn="ctr" fontAlgn="b"/>
                      <a:r>
                        <a:rPr lang="es-ES" sz="400" u="none" strike="noStrike">
                          <a:effectLst/>
                        </a:rPr>
                        <a:t>RELACION DE GASTOS DETALLADOS DE DICIEMBRE  DEL 2023</a:t>
                      </a:r>
                      <a:endParaRPr lang="es-ES" sz="400" b="1"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48506449"/>
                  </a:ext>
                </a:extLst>
              </a:tr>
              <a:tr h="216404">
                <a:tc>
                  <a:txBody>
                    <a:bodyPr/>
                    <a:lstStyle/>
                    <a:p>
                      <a:pPr algn="l" fontAlgn="ctr"/>
                      <a:r>
                        <a:rPr lang="es-ES" sz="400" u="none" strike="noStrike">
                          <a:effectLst/>
                        </a:rPr>
                        <a:t>Fecha de inicio de contrato</a:t>
                      </a:r>
                      <a:endParaRPr lang="es-ES" sz="400" b="1" i="0" u="none" strike="noStrike">
                        <a:solidFill>
                          <a:srgbClr val="000000"/>
                        </a:solidFill>
                        <a:effectLst/>
                        <a:latin typeface="Arial" panose="020B0604020202020204" pitchFamily="34" charset="0"/>
                      </a:endParaRPr>
                    </a:p>
                  </a:txBody>
                  <a:tcPr marL="0" marR="0" marT="0" marB="0" anchor="ctr"/>
                </a:tc>
                <a:tc>
                  <a:txBody>
                    <a:bodyPr/>
                    <a:lstStyle/>
                    <a:p>
                      <a:pPr algn="l" fontAlgn="ctr"/>
                      <a:r>
                        <a:rPr lang="es-ES" sz="400" u="none" strike="noStrike">
                          <a:effectLst/>
                        </a:rPr>
                        <a:t>Fecha de terminacion de contrato</a:t>
                      </a:r>
                      <a:endParaRPr lang="es-ES" sz="400" b="1" i="0" u="none" strike="noStrike">
                        <a:solidFill>
                          <a:srgbClr val="000000"/>
                        </a:solidFill>
                        <a:effectLst/>
                        <a:latin typeface="Arial" panose="020B0604020202020204" pitchFamily="34" charset="0"/>
                      </a:endParaRPr>
                    </a:p>
                  </a:txBody>
                  <a:tcPr marL="0" marR="0" marT="0" marB="0" anchor="ctr"/>
                </a:tc>
                <a:tc>
                  <a:txBody>
                    <a:bodyPr/>
                    <a:lstStyle/>
                    <a:p>
                      <a:pPr algn="l" fontAlgn="ctr"/>
                      <a:r>
                        <a:rPr lang="en-US" sz="400" u="none" strike="noStrike" dirty="0" err="1">
                          <a:effectLst/>
                        </a:rPr>
                        <a:t>Fecha</a:t>
                      </a:r>
                      <a:r>
                        <a:rPr lang="en-US" sz="400" u="none" strike="noStrike" dirty="0">
                          <a:effectLst/>
                        </a:rPr>
                        <a:t> de mess</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PROVEEDOR</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NIT</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OBJETO</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 Vr.Contrato inicial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Valor </a:t>
                      </a:r>
                      <a:r>
                        <a:rPr lang="en-US" sz="400" u="none" strike="noStrike" dirty="0" err="1">
                          <a:effectLst/>
                        </a:rPr>
                        <a:t>cancelado</a:t>
                      </a:r>
                      <a:r>
                        <a:rPr lang="en-US" sz="400" u="none" strike="noStrike" dirty="0">
                          <a:effectLst/>
                        </a:rPr>
                        <a:t> </a:t>
                      </a:r>
                      <a:r>
                        <a:rPr lang="en-US" sz="400" u="none" strike="noStrike" dirty="0" err="1">
                          <a:effectLst/>
                        </a:rPr>
                        <a:t>por</a:t>
                      </a:r>
                      <a:r>
                        <a:rPr lang="en-US" sz="400" u="none" strike="noStrike" dirty="0">
                          <a:effectLst/>
                        </a:rPr>
                        <a:t> mess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 Valor ACUMULADO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Saldo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Observaciones</a:t>
                      </a:r>
                      <a:endParaRPr lang="en-US" sz="400" b="1"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846721315"/>
                  </a:ext>
                </a:extLst>
              </a:tr>
              <a:tr h="173123">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5/12/2023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UNE EPM TELECOMUNICACIONES S.A.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900092385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SERVICIO DE INTERNET</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225735539"/>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12/12/2023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MERA DIAZ JUAN GILLERMO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14704822</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PAGO DE ESTAMPILLAS DE INPEC</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57496961"/>
                  </a:ext>
                </a:extLst>
              </a:tr>
              <a:tr h="346247">
                <a:tc>
                  <a:txBody>
                    <a:bodyPr/>
                    <a:lstStyle/>
                    <a:p>
                      <a:pPr algn="ctr" fontAlgn="ctr"/>
                      <a:r>
                        <a:rPr lang="en-US" sz="400" u="none" strike="noStrike">
                          <a:effectLst/>
                        </a:rPr>
                        <a:t>17/11/2023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VELASQUEZ LEONEL CHRISTIAN ALEXANDER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1113629741</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Mantenimiento de techo  goteras  e instalaciones de ventiladore</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3734681"/>
                  </a:ext>
                </a:extLst>
              </a:tr>
              <a:tr h="230831">
                <a:tc>
                  <a:txBody>
                    <a:bodyPr/>
                    <a:lstStyle/>
                    <a:p>
                      <a:pPr algn="ctr" fontAlgn="ctr"/>
                      <a:r>
                        <a:rPr lang="en-US" sz="400" u="none" strike="noStrike">
                          <a:effectLst/>
                        </a:rPr>
                        <a:t>15/03/2023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30/03/2024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PATIÑO VIVAS MARIA DEL SOCORRO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31171579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RENOVACION DE PROGRAMA DE NOTAS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1.402.500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160083118"/>
                  </a:ext>
                </a:extLst>
              </a:tr>
              <a:tr h="346247">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FERRETERIA VILLA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16251080</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MATERIALES Y SUMINISTROS</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874.150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005316493"/>
                  </a:ext>
                </a:extLst>
              </a:tr>
              <a:tr h="115416">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SENDOYA MUÑOZ WILLIAM JAVIER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1012357944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Otrosi del contrato  No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674023466"/>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INTERGROUP SAS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900941915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elementos de papeleria y aseo</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121927534"/>
                  </a:ext>
                </a:extLst>
              </a:tr>
              <a:tr h="403954">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GOMEZ  ADALBERTO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1113619639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Servivios de Mantenimiento  preventivo y curativo de sistemas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1.309.000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70536813"/>
                  </a:ext>
                </a:extLst>
              </a:tr>
              <a:tr h="173123">
                <a:tc>
                  <a:txBody>
                    <a:bodyPr/>
                    <a:lstStyle/>
                    <a:p>
                      <a:pPr algn="ctr" fontAlgn="ctr"/>
                      <a:r>
                        <a:rPr lang="en-US" sz="400" u="none" strike="noStrike">
                          <a:effectLst/>
                        </a:rPr>
                        <a:t>18/01/2023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ERASO ROSERO LILIAM MERCEDES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30731878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ASESORAMIENTO CONTABLE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2848889"/>
                  </a:ext>
                </a:extLst>
              </a:tr>
              <a:tr h="461662">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HERNANDEZ RAMIREZ OSCAR JESSY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700246398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SERVICIOS PARA MANTENIMIENTO DE PLANTA LOCATIVA</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80393198"/>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TOTAL DEL MES</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17.510.396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38520317"/>
                  </a:ext>
                </a:extLst>
              </a:tr>
              <a:tr h="126957">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ANTERIOR</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101.303.523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85799624"/>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TOTAL</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117.973.919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245393"/>
                  </a:ext>
                </a:extLst>
              </a:tr>
            </a:tbl>
          </a:graphicData>
        </a:graphic>
      </p:graphicFrame>
      <p:pic>
        <p:nvPicPr>
          <p:cNvPr id="8" name="Imagen 7"/>
          <p:cNvPicPr/>
          <p:nvPr/>
        </p:nvPicPr>
        <p:blipFill>
          <a:blip r:embed="rId3" cstate="print">
            <a:extLst>
              <a:ext uri="{28A0092B-C50C-407E-A947-70E740481C1C}">
                <a14:useLocalDpi xmlns:a14="http://schemas.microsoft.com/office/drawing/2010/main" val="0"/>
              </a:ext>
            </a:extLst>
          </a:blip>
          <a:stretch>
            <a:fillRect/>
          </a:stretch>
        </p:blipFill>
        <p:spPr bwMode="auto">
          <a:xfrm>
            <a:off x="2273300" y="18040350"/>
            <a:ext cx="866775" cy="523875"/>
          </a:xfrm>
          <a:prstGeom prst="rect">
            <a:avLst/>
          </a:prstGeom>
          <a:noFill/>
          <a:ln w="9525">
            <a:noFill/>
            <a:miter lim="800000"/>
            <a:headEnd/>
            <a:tailEnd/>
          </a:ln>
        </p:spPr>
      </p:pic>
      <p:graphicFrame>
        <p:nvGraphicFramePr>
          <p:cNvPr id="4" name="Tabla 3"/>
          <p:cNvGraphicFramePr>
            <a:graphicFrameLocks noGrp="1"/>
          </p:cNvGraphicFramePr>
          <p:nvPr>
            <p:extLst>
              <p:ext uri="{D42A27DB-BD31-4B8C-83A1-F6EECF244321}">
                <p14:modId xmlns:p14="http://schemas.microsoft.com/office/powerpoint/2010/main" val="4265307798"/>
              </p:ext>
            </p:extLst>
          </p:nvPr>
        </p:nvGraphicFramePr>
        <p:xfrm>
          <a:off x="804433" y="998537"/>
          <a:ext cx="7701892" cy="3689732"/>
        </p:xfrm>
        <a:graphic>
          <a:graphicData uri="http://schemas.openxmlformats.org/drawingml/2006/table">
            <a:tbl>
              <a:tblPr>
                <a:tableStyleId>{ED9F09B1-C631-44D9-8952-87297EE674E3}</a:tableStyleId>
              </a:tblPr>
              <a:tblGrid>
                <a:gridCol w="812164">
                  <a:extLst>
                    <a:ext uri="{9D8B030D-6E8A-4147-A177-3AD203B41FA5}">
                      <a16:colId xmlns:a16="http://schemas.microsoft.com/office/drawing/2014/main" val="3424603898"/>
                    </a:ext>
                  </a:extLst>
                </a:gridCol>
                <a:gridCol w="1672265">
                  <a:extLst>
                    <a:ext uri="{9D8B030D-6E8A-4147-A177-3AD203B41FA5}">
                      <a16:colId xmlns:a16="http://schemas.microsoft.com/office/drawing/2014/main" val="1935734594"/>
                    </a:ext>
                  </a:extLst>
                </a:gridCol>
                <a:gridCol w="5217463">
                  <a:extLst>
                    <a:ext uri="{9D8B030D-6E8A-4147-A177-3AD203B41FA5}">
                      <a16:colId xmlns:a16="http://schemas.microsoft.com/office/drawing/2014/main" val="3679202400"/>
                    </a:ext>
                  </a:extLst>
                </a:gridCol>
              </a:tblGrid>
              <a:tr h="559906">
                <a:tc rowSpan="4">
                  <a:txBody>
                    <a:bodyPr/>
                    <a:lstStyle/>
                    <a:p>
                      <a:pPr algn="ctr" fontAlgn="ctr"/>
                      <a:r>
                        <a:rPr lang="en-US" sz="1400" u="none" strike="noStrike" dirty="0">
                          <a:effectLst/>
                        </a:rPr>
                        <a:t>CLIMA ESCOLAR</a:t>
                      </a:r>
                      <a:endParaRPr lang="en-US" sz="1400" b="1" i="0" u="none" strike="noStrike" dirty="0">
                        <a:solidFill>
                          <a:srgbClr val="000000"/>
                        </a:solidFill>
                        <a:effectLst/>
                        <a:latin typeface="Calibri" panose="020F0502020204030204" pitchFamily="34" charset="0"/>
                      </a:endParaRPr>
                    </a:p>
                  </a:txBody>
                  <a:tcPr marL="5703" marR="5703" marT="5703" marB="0" vert="vert270" anchor="ctr"/>
                </a:tc>
                <a:tc>
                  <a:txBody>
                    <a:bodyPr/>
                    <a:lstStyle/>
                    <a:p>
                      <a:pPr algn="l" fontAlgn="ctr"/>
                      <a:r>
                        <a:rPr lang="es-CO" sz="1400" u="none" strike="noStrike" noProof="0" dirty="0">
                          <a:effectLst/>
                        </a:rPr>
                        <a:t>Actividades Extracurriculares</a:t>
                      </a:r>
                      <a:endParaRPr lang="es-CO" sz="1400" b="0" i="0" u="none" strike="noStrike" noProof="0" dirty="0">
                        <a:solidFill>
                          <a:srgbClr val="000000"/>
                        </a:solidFill>
                        <a:effectLst/>
                        <a:latin typeface="Calibri" panose="020F0502020204030204" pitchFamily="34" charset="0"/>
                      </a:endParaRPr>
                    </a:p>
                  </a:txBody>
                  <a:tcPr marL="5703" marR="5703" marT="5703" marB="0" anchor="ctr"/>
                </a:tc>
                <a:tc>
                  <a:txBody>
                    <a:bodyPr/>
                    <a:lstStyle/>
                    <a:p>
                      <a:pPr rtl="0" fontAlgn="t"/>
                      <a:r>
                        <a:rPr lang="es-MX" sz="1400" b="0">
                          <a:effectLst/>
                          <a:latin typeface="Calibri" panose="020F0502020204030204" pitchFamily="34" charset="0"/>
                        </a:rPr>
                        <a:t>Se realizan actividades extracurriculares de tipo culturales, académicas deportivas y sociales las cuales se enmarcan en una política institucional.</a:t>
                      </a:r>
                    </a:p>
                  </a:txBody>
                  <a:tcPr marL="22860" marR="22860" marT="0" marB="0"/>
                </a:tc>
                <a:extLst>
                  <a:ext uri="{0D108BD9-81ED-4DB2-BD59-A6C34878D82A}">
                    <a16:rowId xmlns:a16="http://schemas.microsoft.com/office/drawing/2014/main" val="4106500838"/>
                  </a:ext>
                </a:extLst>
              </a:tr>
              <a:tr h="831391">
                <a:tc vMerge="1">
                  <a:txBody>
                    <a:bodyPr/>
                    <a:lstStyle/>
                    <a:p>
                      <a:endParaRPr lang="en-US"/>
                    </a:p>
                  </a:txBody>
                  <a:tcPr/>
                </a:tc>
                <a:tc>
                  <a:txBody>
                    <a:bodyPr/>
                    <a:lstStyle/>
                    <a:p>
                      <a:pPr algn="l" fontAlgn="ctr"/>
                      <a:r>
                        <a:rPr lang="es-CO" sz="1400" u="none" strike="noStrike" noProof="0" dirty="0">
                          <a:effectLst/>
                        </a:rPr>
                        <a:t>Bienestar del Estudiantado</a:t>
                      </a:r>
                      <a:endParaRPr lang="es-CO" sz="1400" b="0" i="0" u="none" strike="noStrike" noProof="0" dirty="0">
                        <a:solidFill>
                          <a:srgbClr val="000000"/>
                        </a:solidFill>
                        <a:effectLst/>
                        <a:latin typeface="Calibri" panose="020F0502020204030204" pitchFamily="34" charset="0"/>
                      </a:endParaRPr>
                    </a:p>
                  </a:txBody>
                  <a:tcPr marL="5703" marR="5703" marT="5703" marB="0" anchor="ctr"/>
                </a:tc>
                <a:tc>
                  <a:txBody>
                    <a:bodyPr/>
                    <a:lstStyle/>
                    <a:p>
                      <a:pPr rtl="0" fontAlgn="t"/>
                      <a:endParaRPr lang="es-MX" sz="1400" b="0" dirty="0">
                        <a:effectLst/>
                        <a:latin typeface="Calibri" panose="020F0502020204030204" pitchFamily="34" charset="0"/>
                      </a:endParaRPr>
                    </a:p>
                    <a:p>
                      <a:pPr rtl="0" fontAlgn="t"/>
                      <a:r>
                        <a:rPr lang="es-MX" sz="1400" b="0" dirty="0">
                          <a:effectLst/>
                          <a:latin typeface="Calibri" panose="020F0502020204030204" pitchFamily="34" charset="0"/>
                        </a:rPr>
                        <a:t>Existen los convenios realizados con entidades que nos presten apoyo en las diferentes necesidades de los estudiantes.</a:t>
                      </a:r>
                    </a:p>
                  </a:txBody>
                  <a:tcPr marL="22860" marR="22860" marT="0" marB="0"/>
                </a:tc>
                <a:extLst>
                  <a:ext uri="{0D108BD9-81ED-4DB2-BD59-A6C34878D82A}">
                    <a16:rowId xmlns:a16="http://schemas.microsoft.com/office/drawing/2014/main" val="4092907728"/>
                  </a:ext>
                </a:extLst>
              </a:tr>
              <a:tr h="812798">
                <a:tc vMerge="1">
                  <a:txBody>
                    <a:bodyPr/>
                    <a:lstStyle/>
                    <a:p>
                      <a:endParaRPr lang="en-US"/>
                    </a:p>
                  </a:txBody>
                  <a:tcPr/>
                </a:tc>
                <a:tc>
                  <a:txBody>
                    <a:bodyPr/>
                    <a:lstStyle/>
                    <a:p>
                      <a:pPr algn="l" fontAlgn="ctr"/>
                      <a:r>
                        <a:rPr lang="es-CO" sz="1400" u="none" strike="noStrike" noProof="0" dirty="0">
                          <a:effectLst/>
                        </a:rPr>
                        <a:t>Manejo de Conflictos</a:t>
                      </a:r>
                      <a:endParaRPr lang="es-CO" sz="1400" b="0" i="0" u="none" strike="noStrike" noProof="0" dirty="0">
                        <a:solidFill>
                          <a:srgbClr val="000000"/>
                        </a:solidFill>
                        <a:effectLst/>
                        <a:latin typeface="Calibri" panose="020F0502020204030204" pitchFamily="34" charset="0"/>
                      </a:endParaRPr>
                    </a:p>
                  </a:txBody>
                  <a:tcPr marL="5703" marR="5703" marT="5703" marB="0" anchor="ctr"/>
                </a:tc>
                <a:tc>
                  <a:txBody>
                    <a:bodyPr/>
                    <a:lstStyle/>
                    <a:p>
                      <a:pPr rtl="0" fontAlgn="t"/>
                      <a:r>
                        <a:rPr lang="es-MX" sz="1400" b="0">
                          <a:effectLst/>
                          <a:latin typeface="Calibri" panose="020F0502020204030204" pitchFamily="34" charset="0"/>
                        </a:rPr>
                        <a:t>Cada sede maneja sus situaciones en el momento que se presenten siguiendo conducto regular y con acompañamiento del coordinador a cargo. </a:t>
                      </a:r>
                    </a:p>
                  </a:txBody>
                  <a:tcPr marL="22860" marR="22860" marT="0" marB="0"/>
                </a:tc>
                <a:extLst>
                  <a:ext uri="{0D108BD9-81ED-4DB2-BD59-A6C34878D82A}">
                    <a16:rowId xmlns:a16="http://schemas.microsoft.com/office/drawing/2014/main" val="3652011579"/>
                  </a:ext>
                </a:extLst>
              </a:tr>
              <a:tr h="1405463">
                <a:tc vMerge="1">
                  <a:txBody>
                    <a:bodyPr/>
                    <a:lstStyle/>
                    <a:p>
                      <a:endParaRPr lang="en-US"/>
                    </a:p>
                  </a:txBody>
                  <a:tcPr/>
                </a:tc>
                <a:tc>
                  <a:txBody>
                    <a:bodyPr/>
                    <a:lstStyle/>
                    <a:p>
                      <a:pPr algn="l" fontAlgn="ctr"/>
                      <a:r>
                        <a:rPr lang="es-CO" sz="1400" u="none" strike="noStrike" noProof="0" dirty="0">
                          <a:effectLst/>
                        </a:rPr>
                        <a:t>Manejo de Casos Difíciles</a:t>
                      </a:r>
                      <a:endParaRPr lang="es-CO" sz="1400" b="0" i="0" u="none" strike="noStrike" noProof="0" dirty="0">
                        <a:solidFill>
                          <a:srgbClr val="000000"/>
                        </a:solidFill>
                        <a:effectLst/>
                        <a:latin typeface="Calibri" panose="020F0502020204030204" pitchFamily="34" charset="0"/>
                      </a:endParaRPr>
                    </a:p>
                  </a:txBody>
                  <a:tcPr marL="5703" marR="5703" marT="5703" marB="0" anchor="ctr"/>
                </a:tc>
                <a:tc>
                  <a:txBody>
                    <a:bodyPr/>
                    <a:lstStyle/>
                    <a:p>
                      <a:pPr rtl="0" fontAlgn="t"/>
                      <a:endParaRPr lang="es-MX" sz="1400" b="0" dirty="0">
                        <a:effectLst/>
                        <a:latin typeface="Calibri" panose="020F0502020204030204" pitchFamily="34" charset="0"/>
                      </a:endParaRPr>
                    </a:p>
                    <a:p>
                      <a:pPr rtl="0" fontAlgn="t"/>
                      <a:r>
                        <a:rPr lang="es-MX" sz="1400" b="0" dirty="0">
                          <a:effectLst/>
                          <a:latin typeface="Calibri" panose="020F0502020204030204" pitchFamily="34" charset="0"/>
                        </a:rPr>
                        <a:t>Cuando se presentan dichas situaciones es manejada por el coordinador encargado y se actúa de acuerdo a la situación tipificada en el manual de convivencia.</a:t>
                      </a:r>
                    </a:p>
                  </a:txBody>
                  <a:tcPr marL="22860" marR="22860" marT="0" marB="0"/>
                </a:tc>
                <a:extLst>
                  <a:ext uri="{0D108BD9-81ED-4DB2-BD59-A6C34878D82A}">
                    <a16:rowId xmlns:a16="http://schemas.microsoft.com/office/drawing/2014/main" val="2401936538"/>
                  </a:ext>
                </a:extLst>
              </a:tr>
            </a:tbl>
          </a:graphicData>
        </a:graphic>
      </p:graphicFrame>
    </p:spTree>
    <p:extLst>
      <p:ext uri="{BB962C8B-B14F-4D97-AF65-F5344CB8AC3E}">
        <p14:creationId xmlns:p14="http://schemas.microsoft.com/office/powerpoint/2010/main" val="1897273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3"/>
        <p:cNvGrpSpPr/>
        <p:nvPr/>
      </p:nvGrpSpPr>
      <p:grpSpPr>
        <a:xfrm>
          <a:off x="0" y="0"/>
          <a:ext cx="0" cy="0"/>
          <a:chOff x="0" y="0"/>
          <a:chExt cx="0" cy="0"/>
        </a:xfrm>
      </p:grpSpPr>
      <p:sp>
        <p:nvSpPr>
          <p:cNvPr id="2" name="AutoShape 2"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rot="6466775">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CuadroTexto 5"/>
          <p:cNvSpPr txBox="1"/>
          <p:nvPr/>
        </p:nvSpPr>
        <p:spPr>
          <a:xfrm>
            <a:off x="3319499" y="307434"/>
            <a:ext cx="2942725" cy="369332"/>
          </a:xfrm>
          <a:prstGeom prst="rect">
            <a:avLst/>
          </a:prstGeom>
          <a:noFill/>
        </p:spPr>
        <p:txBody>
          <a:bodyPr wrap="square" rtlCol="0">
            <a:spAutoFit/>
          </a:bodyPr>
          <a:lstStyle/>
          <a:p>
            <a:r>
              <a:rPr lang="es-CO" sz="1800" dirty="0">
                <a:latin typeface="+mn-lt"/>
              </a:rPr>
              <a:t>GESTIÓN DIRECTIVA</a:t>
            </a:r>
          </a:p>
        </p:txBody>
      </p:sp>
      <p:graphicFrame>
        <p:nvGraphicFramePr>
          <p:cNvPr id="3" name="Tabla 2"/>
          <p:cNvGraphicFramePr>
            <a:graphicFrameLocks noGrp="1"/>
          </p:cNvGraphicFramePr>
          <p:nvPr/>
        </p:nvGraphicFramePr>
        <p:xfrm>
          <a:off x="2244725" y="-13420725"/>
          <a:ext cx="4655094" cy="3790646"/>
        </p:xfrm>
        <a:graphic>
          <a:graphicData uri="http://schemas.openxmlformats.org/drawingml/2006/table">
            <a:tbl>
              <a:tblPr>
                <a:tableStyleId>{ED9F09B1-C631-44D9-8952-87297EE674E3}</a:tableStyleId>
              </a:tblPr>
              <a:tblGrid>
                <a:gridCol w="336455">
                  <a:extLst>
                    <a:ext uri="{9D8B030D-6E8A-4147-A177-3AD203B41FA5}">
                      <a16:colId xmlns:a16="http://schemas.microsoft.com/office/drawing/2014/main" val="686957780"/>
                    </a:ext>
                  </a:extLst>
                </a:gridCol>
                <a:gridCol w="336455">
                  <a:extLst>
                    <a:ext uri="{9D8B030D-6E8A-4147-A177-3AD203B41FA5}">
                      <a16:colId xmlns:a16="http://schemas.microsoft.com/office/drawing/2014/main" val="2945494325"/>
                    </a:ext>
                  </a:extLst>
                </a:gridCol>
                <a:gridCol w="341261">
                  <a:extLst>
                    <a:ext uri="{9D8B030D-6E8A-4147-A177-3AD203B41FA5}">
                      <a16:colId xmlns:a16="http://schemas.microsoft.com/office/drawing/2014/main" val="3824007251"/>
                    </a:ext>
                  </a:extLst>
                </a:gridCol>
                <a:gridCol w="937267">
                  <a:extLst>
                    <a:ext uri="{9D8B030D-6E8A-4147-A177-3AD203B41FA5}">
                      <a16:colId xmlns:a16="http://schemas.microsoft.com/office/drawing/2014/main" val="1653058650"/>
                    </a:ext>
                  </a:extLst>
                </a:gridCol>
                <a:gridCol w="326842">
                  <a:extLst>
                    <a:ext uri="{9D8B030D-6E8A-4147-A177-3AD203B41FA5}">
                      <a16:colId xmlns:a16="http://schemas.microsoft.com/office/drawing/2014/main" val="1184284870"/>
                    </a:ext>
                  </a:extLst>
                </a:gridCol>
                <a:gridCol w="288390">
                  <a:extLst>
                    <a:ext uri="{9D8B030D-6E8A-4147-A177-3AD203B41FA5}">
                      <a16:colId xmlns:a16="http://schemas.microsoft.com/office/drawing/2014/main" val="2016822378"/>
                    </a:ext>
                  </a:extLst>
                </a:gridCol>
                <a:gridCol w="365294">
                  <a:extLst>
                    <a:ext uri="{9D8B030D-6E8A-4147-A177-3AD203B41FA5}">
                      <a16:colId xmlns:a16="http://schemas.microsoft.com/office/drawing/2014/main" val="646147530"/>
                    </a:ext>
                  </a:extLst>
                </a:gridCol>
                <a:gridCol w="365294">
                  <a:extLst>
                    <a:ext uri="{9D8B030D-6E8A-4147-A177-3AD203B41FA5}">
                      <a16:colId xmlns:a16="http://schemas.microsoft.com/office/drawing/2014/main" val="2463858596"/>
                    </a:ext>
                  </a:extLst>
                </a:gridCol>
                <a:gridCol w="326842">
                  <a:extLst>
                    <a:ext uri="{9D8B030D-6E8A-4147-A177-3AD203B41FA5}">
                      <a16:colId xmlns:a16="http://schemas.microsoft.com/office/drawing/2014/main" val="4109979519"/>
                    </a:ext>
                  </a:extLst>
                </a:gridCol>
                <a:gridCol w="230712">
                  <a:extLst>
                    <a:ext uri="{9D8B030D-6E8A-4147-A177-3AD203B41FA5}">
                      <a16:colId xmlns:a16="http://schemas.microsoft.com/office/drawing/2014/main" val="1496943718"/>
                    </a:ext>
                  </a:extLst>
                </a:gridCol>
                <a:gridCol w="371302">
                  <a:extLst>
                    <a:ext uri="{9D8B030D-6E8A-4147-A177-3AD203B41FA5}">
                      <a16:colId xmlns:a16="http://schemas.microsoft.com/office/drawing/2014/main" val="254898883"/>
                    </a:ext>
                  </a:extLst>
                </a:gridCol>
                <a:gridCol w="428980">
                  <a:extLst>
                    <a:ext uri="{9D8B030D-6E8A-4147-A177-3AD203B41FA5}">
                      <a16:colId xmlns:a16="http://schemas.microsoft.com/office/drawing/2014/main" val="4289461448"/>
                    </a:ext>
                  </a:extLst>
                </a:gridCol>
              </a:tblGrid>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69110562"/>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gridSpan="11">
                  <a:txBody>
                    <a:bodyPr/>
                    <a:lstStyle/>
                    <a:p>
                      <a:pPr algn="ctr" fontAlgn="b"/>
                      <a:r>
                        <a:rPr lang="en-US" sz="400" u="none" strike="noStrike">
                          <a:effectLst/>
                        </a:rPr>
                        <a:t>INSTITUCION EDUCATIVA DOMINGO IRURITA</a:t>
                      </a:r>
                      <a:endParaRPr lang="en-US" sz="400" b="0"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3205573"/>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gridSpan="11">
                  <a:txBody>
                    <a:bodyPr/>
                    <a:lstStyle/>
                    <a:p>
                      <a:pPr algn="ctr" fontAlgn="b"/>
                      <a:r>
                        <a:rPr lang="es-ES" sz="400" u="none" strike="noStrike">
                          <a:effectLst/>
                        </a:rPr>
                        <a:t>RELACION DE GASTOS DETALLADOS DE DICIEMBRE  DEL 2023</a:t>
                      </a:r>
                      <a:endParaRPr lang="es-ES" sz="400" b="1"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48506449"/>
                  </a:ext>
                </a:extLst>
              </a:tr>
              <a:tr h="216404">
                <a:tc>
                  <a:txBody>
                    <a:bodyPr/>
                    <a:lstStyle/>
                    <a:p>
                      <a:pPr algn="l" fontAlgn="ctr"/>
                      <a:r>
                        <a:rPr lang="es-ES" sz="400" u="none" strike="noStrike">
                          <a:effectLst/>
                        </a:rPr>
                        <a:t>Fecha de inicio de contrato</a:t>
                      </a:r>
                      <a:endParaRPr lang="es-ES" sz="400" b="1" i="0" u="none" strike="noStrike">
                        <a:solidFill>
                          <a:srgbClr val="000000"/>
                        </a:solidFill>
                        <a:effectLst/>
                        <a:latin typeface="Arial" panose="020B0604020202020204" pitchFamily="34" charset="0"/>
                      </a:endParaRPr>
                    </a:p>
                  </a:txBody>
                  <a:tcPr marL="0" marR="0" marT="0" marB="0" anchor="ctr"/>
                </a:tc>
                <a:tc>
                  <a:txBody>
                    <a:bodyPr/>
                    <a:lstStyle/>
                    <a:p>
                      <a:pPr algn="l" fontAlgn="ctr"/>
                      <a:r>
                        <a:rPr lang="es-ES" sz="400" u="none" strike="noStrike">
                          <a:effectLst/>
                        </a:rPr>
                        <a:t>Fecha de terminacion de contrato</a:t>
                      </a:r>
                      <a:endParaRPr lang="es-ES" sz="400" b="1" i="0" u="none" strike="noStrike">
                        <a:solidFill>
                          <a:srgbClr val="000000"/>
                        </a:solidFill>
                        <a:effectLst/>
                        <a:latin typeface="Arial" panose="020B0604020202020204" pitchFamily="34" charset="0"/>
                      </a:endParaRPr>
                    </a:p>
                  </a:txBody>
                  <a:tcPr marL="0" marR="0" marT="0" marB="0" anchor="ctr"/>
                </a:tc>
                <a:tc>
                  <a:txBody>
                    <a:bodyPr/>
                    <a:lstStyle/>
                    <a:p>
                      <a:pPr algn="l" fontAlgn="ctr"/>
                      <a:r>
                        <a:rPr lang="en-US" sz="400" u="none" strike="noStrike" dirty="0" err="1">
                          <a:effectLst/>
                        </a:rPr>
                        <a:t>Fecha</a:t>
                      </a:r>
                      <a:r>
                        <a:rPr lang="en-US" sz="400" u="none" strike="noStrike" dirty="0">
                          <a:effectLst/>
                        </a:rPr>
                        <a:t> de mess</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PROVEEDOR</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NIT</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OBJETO</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 Vr.Contrato inicial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Valor </a:t>
                      </a:r>
                      <a:r>
                        <a:rPr lang="en-US" sz="400" u="none" strike="noStrike" dirty="0" err="1">
                          <a:effectLst/>
                        </a:rPr>
                        <a:t>cancelado</a:t>
                      </a:r>
                      <a:r>
                        <a:rPr lang="en-US" sz="400" u="none" strike="noStrike" dirty="0">
                          <a:effectLst/>
                        </a:rPr>
                        <a:t> </a:t>
                      </a:r>
                      <a:r>
                        <a:rPr lang="en-US" sz="400" u="none" strike="noStrike" dirty="0" err="1">
                          <a:effectLst/>
                        </a:rPr>
                        <a:t>por</a:t>
                      </a:r>
                      <a:r>
                        <a:rPr lang="en-US" sz="400" u="none" strike="noStrike" dirty="0">
                          <a:effectLst/>
                        </a:rPr>
                        <a:t> mess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 Valor ACUMULADO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Saldo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Observaciones</a:t>
                      </a:r>
                      <a:endParaRPr lang="en-US" sz="400" b="1"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846721315"/>
                  </a:ext>
                </a:extLst>
              </a:tr>
              <a:tr h="173123">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5/12/2023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UNE EPM TELECOMUNICACIONES S.A.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900092385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SERVICIO DE INTERNET</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225735539"/>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12/12/2023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MERA DIAZ JUAN GILLERMO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14704822</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PAGO DE ESTAMPILLAS DE INPEC</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57496961"/>
                  </a:ext>
                </a:extLst>
              </a:tr>
              <a:tr h="346247">
                <a:tc>
                  <a:txBody>
                    <a:bodyPr/>
                    <a:lstStyle/>
                    <a:p>
                      <a:pPr algn="ctr" fontAlgn="ctr"/>
                      <a:r>
                        <a:rPr lang="en-US" sz="400" u="none" strike="noStrike">
                          <a:effectLst/>
                        </a:rPr>
                        <a:t>17/11/2023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VELASQUEZ LEONEL CHRISTIAN ALEXANDER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1113629741</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Mantenimiento de techo  goteras  e instalaciones de ventiladore</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3734681"/>
                  </a:ext>
                </a:extLst>
              </a:tr>
              <a:tr h="230831">
                <a:tc>
                  <a:txBody>
                    <a:bodyPr/>
                    <a:lstStyle/>
                    <a:p>
                      <a:pPr algn="ctr" fontAlgn="ctr"/>
                      <a:r>
                        <a:rPr lang="en-US" sz="400" u="none" strike="noStrike">
                          <a:effectLst/>
                        </a:rPr>
                        <a:t>15/03/2023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30/03/2024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PATIÑO VIVAS MARIA DEL SOCORRO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31171579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RENOVACION DE PROGRAMA DE NOTAS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1.402.500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160083118"/>
                  </a:ext>
                </a:extLst>
              </a:tr>
              <a:tr h="346247">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FERRETERIA VILLA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16251080</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MATERIALES Y SUMINISTROS</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874.150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005316493"/>
                  </a:ext>
                </a:extLst>
              </a:tr>
              <a:tr h="115416">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SENDOYA MUÑOZ WILLIAM JAVIER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1012357944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Otrosi del contrato  No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674023466"/>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INTERGROUP SAS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900941915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elementos de papeleria y aseo</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121927534"/>
                  </a:ext>
                </a:extLst>
              </a:tr>
              <a:tr h="403954">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GOMEZ  ADALBERTO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1113619639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Servivios de Mantenimiento  preventivo y curativo de sistemas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1.309.000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70536813"/>
                  </a:ext>
                </a:extLst>
              </a:tr>
              <a:tr h="173123">
                <a:tc>
                  <a:txBody>
                    <a:bodyPr/>
                    <a:lstStyle/>
                    <a:p>
                      <a:pPr algn="ctr" fontAlgn="ctr"/>
                      <a:r>
                        <a:rPr lang="en-US" sz="400" u="none" strike="noStrike">
                          <a:effectLst/>
                        </a:rPr>
                        <a:t>18/01/2023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ERASO ROSERO LILIAM MERCEDES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30731878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ASESORAMIENTO CONTABLE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2848889"/>
                  </a:ext>
                </a:extLst>
              </a:tr>
              <a:tr h="461662">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HERNANDEZ RAMIREZ OSCAR JESSY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700246398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SERVICIOS PARA MANTENIMIENTO DE PLANTA LOCATIVA</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80393198"/>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TOTAL DEL MES</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17.510.396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38520317"/>
                  </a:ext>
                </a:extLst>
              </a:tr>
              <a:tr h="126957">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ANTERIOR</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101.303.523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85799624"/>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TOTAL</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117.973.919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245393"/>
                  </a:ext>
                </a:extLst>
              </a:tr>
            </a:tbl>
          </a:graphicData>
        </a:graphic>
      </p:graphicFrame>
      <p:pic>
        <p:nvPicPr>
          <p:cNvPr id="8" name="Imagen 7"/>
          <p:cNvPicPr/>
          <p:nvPr/>
        </p:nvPicPr>
        <p:blipFill>
          <a:blip r:embed="rId3" cstate="print">
            <a:extLst>
              <a:ext uri="{28A0092B-C50C-407E-A947-70E740481C1C}">
                <a14:useLocalDpi xmlns:a14="http://schemas.microsoft.com/office/drawing/2010/main" val="0"/>
              </a:ext>
            </a:extLst>
          </a:blip>
          <a:stretch>
            <a:fillRect/>
          </a:stretch>
        </p:blipFill>
        <p:spPr bwMode="auto">
          <a:xfrm>
            <a:off x="2273300" y="18040350"/>
            <a:ext cx="866775" cy="523875"/>
          </a:xfrm>
          <a:prstGeom prst="rect">
            <a:avLst/>
          </a:prstGeom>
          <a:noFill/>
          <a:ln w="9525">
            <a:noFill/>
            <a:miter lim="800000"/>
            <a:headEnd/>
            <a:tailEnd/>
          </a:ln>
        </p:spPr>
      </p:pic>
      <p:graphicFrame>
        <p:nvGraphicFramePr>
          <p:cNvPr id="7" name="Tabla 6"/>
          <p:cNvGraphicFramePr>
            <a:graphicFrameLocks noGrp="1"/>
          </p:cNvGraphicFramePr>
          <p:nvPr>
            <p:extLst>
              <p:ext uri="{D42A27DB-BD31-4B8C-83A1-F6EECF244321}">
                <p14:modId xmlns:p14="http://schemas.microsoft.com/office/powerpoint/2010/main" val="2264224047"/>
              </p:ext>
            </p:extLst>
          </p:nvPr>
        </p:nvGraphicFramePr>
        <p:xfrm>
          <a:off x="628650" y="942308"/>
          <a:ext cx="7889709" cy="3568381"/>
        </p:xfrm>
        <a:graphic>
          <a:graphicData uri="http://schemas.openxmlformats.org/drawingml/2006/table">
            <a:tbl>
              <a:tblPr>
                <a:tableStyleId>{ED9F09B1-C631-44D9-8952-87297EE674E3}</a:tableStyleId>
              </a:tblPr>
              <a:tblGrid>
                <a:gridCol w="1055771">
                  <a:extLst>
                    <a:ext uri="{9D8B030D-6E8A-4147-A177-3AD203B41FA5}">
                      <a16:colId xmlns:a16="http://schemas.microsoft.com/office/drawing/2014/main" val="323079704"/>
                    </a:ext>
                  </a:extLst>
                </a:gridCol>
                <a:gridCol w="1744579">
                  <a:extLst>
                    <a:ext uri="{9D8B030D-6E8A-4147-A177-3AD203B41FA5}">
                      <a16:colId xmlns:a16="http://schemas.microsoft.com/office/drawing/2014/main" val="3808894144"/>
                    </a:ext>
                  </a:extLst>
                </a:gridCol>
                <a:gridCol w="5089359">
                  <a:extLst>
                    <a:ext uri="{9D8B030D-6E8A-4147-A177-3AD203B41FA5}">
                      <a16:colId xmlns:a16="http://schemas.microsoft.com/office/drawing/2014/main" val="484262810"/>
                    </a:ext>
                  </a:extLst>
                </a:gridCol>
              </a:tblGrid>
              <a:tr h="900923">
                <a:tc rowSpan="4">
                  <a:txBody>
                    <a:bodyPr/>
                    <a:lstStyle/>
                    <a:p>
                      <a:pPr algn="ctr" fontAlgn="ctr"/>
                      <a:r>
                        <a:rPr lang="en-US" sz="1600" u="none" strike="noStrike" dirty="0">
                          <a:effectLst/>
                        </a:rPr>
                        <a:t>RELACIONES CON EL ENTORNO</a:t>
                      </a:r>
                      <a:endParaRPr lang="en-US" sz="1600" b="1" i="0" u="none" strike="noStrike" dirty="0">
                        <a:solidFill>
                          <a:srgbClr val="000000"/>
                        </a:solidFill>
                        <a:effectLst/>
                        <a:latin typeface="Calibri" panose="020F0502020204030204" pitchFamily="34" charset="0"/>
                      </a:endParaRPr>
                    </a:p>
                  </a:txBody>
                  <a:tcPr marL="7516" marR="7516" marT="7516" marB="0" vert="vert270" anchor="ctr"/>
                </a:tc>
                <a:tc>
                  <a:txBody>
                    <a:bodyPr/>
                    <a:lstStyle/>
                    <a:p>
                      <a:pPr algn="l" fontAlgn="ctr"/>
                      <a:r>
                        <a:rPr lang="es-CO" sz="1400" u="none" strike="noStrike" noProof="0" dirty="0">
                          <a:effectLst/>
                        </a:rPr>
                        <a:t>Padres de Familia</a:t>
                      </a:r>
                      <a:endParaRPr lang="es-CO" sz="14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600" b="0" dirty="0">
                          <a:effectLst/>
                          <a:latin typeface="Calibri" panose="020F0502020204030204" pitchFamily="34" charset="0"/>
                        </a:rPr>
                        <a:t>La institución cuenta con canales de comunicación e interacción con las familias o acudientes (Página Web, Página Facebook, Correo electrónico, Teléfono)</a:t>
                      </a:r>
                    </a:p>
                  </a:txBody>
                  <a:tcPr marL="22860" marR="22860" marT="0" marB="0"/>
                </a:tc>
                <a:extLst>
                  <a:ext uri="{0D108BD9-81ED-4DB2-BD59-A6C34878D82A}">
                    <a16:rowId xmlns:a16="http://schemas.microsoft.com/office/drawing/2014/main" val="1509748123"/>
                  </a:ext>
                </a:extLst>
              </a:tr>
              <a:tr h="1033581">
                <a:tc vMerge="1">
                  <a:txBody>
                    <a:bodyPr/>
                    <a:lstStyle/>
                    <a:p>
                      <a:endParaRPr lang="en-US"/>
                    </a:p>
                  </a:txBody>
                  <a:tcPr/>
                </a:tc>
                <a:tc>
                  <a:txBody>
                    <a:bodyPr/>
                    <a:lstStyle/>
                    <a:p>
                      <a:pPr algn="l" fontAlgn="ctr"/>
                      <a:r>
                        <a:rPr lang="es-CO" sz="1400" u="none" strike="noStrike" noProof="0" dirty="0">
                          <a:effectLst/>
                        </a:rPr>
                        <a:t>Autoridades Educativas</a:t>
                      </a:r>
                      <a:endParaRPr lang="es-CO" sz="14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600" b="0">
                          <a:effectLst/>
                          <a:latin typeface="Calibri" panose="020F0502020204030204" pitchFamily="34" charset="0"/>
                        </a:rPr>
                        <a:t>La institución realiza un intercambio fluido de información con la secretaria de educación, lo que facilita la ejecución de las actividades y la solución oportuna de los problemas.</a:t>
                      </a:r>
                    </a:p>
                  </a:txBody>
                  <a:tcPr marL="22860" marR="22860" marT="0" marB="0"/>
                </a:tc>
                <a:extLst>
                  <a:ext uri="{0D108BD9-81ED-4DB2-BD59-A6C34878D82A}">
                    <a16:rowId xmlns:a16="http://schemas.microsoft.com/office/drawing/2014/main" val="637252208"/>
                  </a:ext>
                </a:extLst>
              </a:tr>
              <a:tr h="885653">
                <a:tc vMerge="1">
                  <a:txBody>
                    <a:bodyPr/>
                    <a:lstStyle/>
                    <a:p>
                      <a:endParaRPr lang="en-US"/>
                    </a:p>
                  </a:txBody>
                  <a:tcPr/>
                </a:tc>
                <a:tc>
                  <a:txBody>
                    <a:bodyPr/>
                    <a:lstStyle/>
                    <a:p>
                      <a:pPr algn="l" fontAlgn="ctr"/>
                      <a:r>
                        <a:rPr lang="es-CO" sz="1400" u="none" strike="noStrike" noProof="0" dirty="0">
                          <a:effectLst/>
                        </a:rPr>
                        <a:t>Otras Instituciones</a:t>
                      </a:r>
                      <a:endParaRPr lang="es-CO" sz="14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600" b="0">
                          <a:effectLst/>
                          <a:latin typeface="Calibri" panose="020F0502020204030204" pitchFamily="34" charset="0"/>
                        </a:rPr>
                        <a:t>La institución da respuesta a las alianzas o acuerdos con diferentes entidades para apoyar la ejecución de sus proyectos. </a:t>
                      </a:r>
                    </a:p>
                  </a:txBody>
                  <a:tcPr marL="22860" marR="22860" marT="0" marB="0"/>
                </a:tc>
                <a:extLst>
                  <a:ext uri="{0D108BD9-81ED-4DB2-BD59-A6C34878D82A}">
                    <a16:rowId xmlns:a16="http://schemas.microsoft.com/office/drawing/2014/main" val="3103470661"/>
                  </a:ext>
                </a:extLst>
              </a:tr>
              <a:tr h="748224">
                <a:tc vMerge="1">
                  <a:txBody>
                    <a:bodyPr/>
                    <a:lstStyle/>
                    <a:p>
                      <a:endParaRPr lang="en-US"/>
                    </a:p>
                  </a:txBody>
                  <a:tcPr/>
                </a:tc>
                <a:tc>
                  <a:txBody>
                    <a:bodyPr/>
                    <a:lstStyle/>
                    <a:p>
                      <a:pPr algn="l" fontAlgn="ctr"/>
                      <a:r>
                        <a:rPr lang="es-CO" sz="1400" u="none" strike="noStrike" noProof="0" dirty="0">
                          <a:effectLst/>
                        </a:rPr>
                        <a:t>Sector Productivo</a:t>
                      </a:r>
                      <a:endParaRPr lang="es-CO" sz="14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600" b="0" dirty="0">
                          <a:effectLst/>
                          <a:latin typeface="Calibri" panose="020F0502020204030204" pitchFamily="34" charset="0"/>
                        </a:rPr>
                        <a:t>La institución ha establecido relaciones con el sector productivo como la Institución Laura Vergara, Fundación FITEG</a:t>
                      </a:r>
                    </a:p>
                  </a:txBody>
                  <a:tcPr marL="22860" marR="22860" marT="0" marB="0"/>
                </a:tc>
                <a:extLst>
                  <a:ext uri="{0D108BD9-81ED-4DB2-BD59-A6C34878D82A}">
                    <a16:rowId xmlns:a16="http://schemas.microsoft.com/office/drawing/2014/main" val="165705021"/>
                  </a:ext>
                </a:extLst>
              </a:tr>
            </a:tbl>
          </a:graphicData>
        </a:graphic>
      </p:graphicFrame>
    </p:spTree>
    <p:extLst>
      <p:ext uri="{BB962C8B-B14F-4D97-AF65-F5344CB8AC3E}">
        <p14:creationId xmlns:p14="http://schemas.microsoft.com/office/powerpoint/2010/main" val="12563868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3"/>
        <p:cNvGrpSpPr/>
        <p:nvPr/>
      </p:nvGrpSpPr>
      <p:grpSpPr>
        <a:xfrm>
          <a:off x="0" y="0"/>
          <a:ext cx="0" cy="0"/>
          <a:chOff x="0" y="0"/>
          <a:chExt cx="0" cy="0"/>
        </a:xfrm>
      </p:grpSpPr>
      <p:sp>
        <p:nvSpPr>
          <p:cNvPr id="2" name="AutoShape 2"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6"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rot="6466775">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CuadroTexto 5"/>
          <p:cNvSpPr txBox="1"/>
          <p:nvPr/>
        </p:nvSpPr>
        <p:spPr>
          <a:xfrm>
            <a:off x="3319499" y="307434"/>
            <a:ext cx="2942725" cy="369332"/>
          </a:xfrm>
          <a:prstGeom prst="rect">
            <a:avLst/>
          </a:prstGeom>
          <a:noFill/>
        </p:spPr>
        <p:txBody>
          <a:bodyPr wrap="square" rtlCol="0">
            <a:spAutoFit/>
          </a:bodyPr>
          <a:lstStyle/>
          <a:p>
            <a:r>
              <a:rPr lang="es-CO" sz="1800" dirty="0">
                <a:latin typeface="+mn-lt"/>
              </a:rPr>
              <a:t>GESTIÓN ACADÉMICA</a:t>
            </a:r>
          </a:p>
        </p:txBody>
      </p:sp>
      <p:graphicFrame>
        <p:nvGraphicFramePr>
          <p:cNvPr id="3" name="Tabla 2"/>
          <p:cNvGraphicFramePr>
            <a:graphicFrameLocks noGrp="1"/>
          </p:cNvGraphicFramePr>
          <p:nvPr>
            <p:extLst>
              <p:ext uri="{D42A27DB-BD31-4B8C-83A1-F6EECF244321}">
                <p14:modId xmlns:p14="http://schemas.microsoft.com/office/powerpoint/2010/main" val="2394553866"/>
              </p:ext>
            </p:extLst>
          </p:nvPr>
        </p:nvGraphicFramePr>
        <p:xfrm>
          <a:off x="2244725" y="-13420725"/>
          <a:ext cx="4655094" cy="3790646"/>
        </p:xfrm>
        <a:graphic>
          <a:graphicData uri="http://schemas.openxmlformats.org/drawingml/2006/table">
            <a:tbl>
              <a:tblPr>
                <a:tableStyleId>{ED9F09B1-C631-44D9-8952-87297EE674E3}</a:tableStyleId>
              </a:tblPr>
              <a:tblGrid>
                <a:gridCol w="336455">
                  <a:extLst>
                    <a:ext uri="{9D8B030D-6E8A-4147-A177-3AD203B41FA5}">
                      <a16:colId xmlns:a16="http://schemas.microsoft.com/office/drawing/2014/main" val="686957780"/>
                    </a:ext>
                  </a:extLst>
                </a:gridCol>
                <a:gridCol w="336455">
                  <a:extLst>
                    <a:ext uri="{9D8B030D-6E8A-4147-A177-3AD203B41FA5}">
                      <a16:colId xmlns:a16="http://schemas.microsoft.com/office/drawing/2014/main" val="2945494325"/>
                    </a:ext>
                  </a:extLst>
                </a:gridCol>
                <a:gridCol w="341261">
                  <a:extLst>
                    <a:ext uri="{9D8B030D-6E8A-4147-A177-3AD203B41FA5}">
                      <a16:colId xmlns:a16="http://schemas.microsoft.com/office/drawing/2014/main" val="3824007251"/>
                    </a:ext>
                  </a:extLst>
                </a:gridCol>
                <a:gridCol w="937267">
                  <a:extLst>
                    <a:ext uri="{9D8B030D-6E8A-4147-A177-3AD203B41FA5}">
                      <a16:colId xmlns:a16="http://schemas.microsoft.com/office/drawing/2014/main" val="1653058650"/>
                    </a:ext>
                  </a:extLst>
                </a:gridCol>
                <a:gridCol w="326842">
                  <a:extLst>
                    <a:ext uri="{9D8B030D-6E8A-4147-A177-3AD203B41FA5}">
                      <a16:colId xmlns:a16="http://schemas.microsoft.com/office/drawing/2014/main" val="1184284870"/>
                    </a:ext>
                  </a:extLst>
                </a:gridCol>
                <a:gridCol w="288390">
                  <a:extLst>
                    <a:ext uri="{9D8B030D-6E8A-4147-A177-3AD203B41FA5}">
                      <a16:colId xmlns:a16="http://schemas.microsoft.com/office/drawing/2014/main" val="2016822378"/>
                    </a:ext>
                  </a:extLst>
                </a:gridCol>
                <a:gridCol w="365294">
                  <a:extLst>
                    <a:ext uri="{9D8B030D-6E8A-4147-A177-3AD203B41FA5}">
                      <a16:colId xmlns:a16="http://schemas.microsoft.com/office/drawing/2014/main" val="646147530"/>
                    </a:ext>
                  </a:extLst>
                </a:gridCol>
                <a:gridCol w="365294">
                  <a:extLst>
                    <a:ext uri="{9D8B030D-6E8A-4147-A177-3AD203B41FA5}">
                      <a16:colId xmlns:a16="http://schemas.microsoft.com/office/drawing/2014/main" val="2463858596"/>
                    </a:ext>
                  </a:extLst>
                </a:gridCol>
                <a:gridCol w="326842">
                  <a:extLst>
                    <a:ext uri="{9D8B030D-6E8A-4147-A177-3AD203B41FA5}">
                      <a16:colId xmlns:a16="http://schemas.microsoft.com/office/drawing/2014/main" val="4109979519"/>
                    </a:ext>
                  </a:extLst>
                </a:gridCol>
                <a:gridCol w="230712">
                  <a:extLst>
                    <a:ext uri="{9D8B030D-6E8A-4147-A177-3AD203B41FA5}">
                      <a16:colId xmlns:a16="http://schemas.microsoft.com/office/drawing/2014/main" val="1496943718"/>
                    </a:ext>
                  </a:extLst>
                </a:gridCol>
                <a:gridCol w="371302">
                  <a:extLst>
                    <a:ext uri="{9D8B030D-6E8A-4147-A177-3AD203B41FA5}">
                      <a16:colId xmlns:a16="http://schemas.microsoft.com/office/drawing/2014/main" val="254898883"/>
                    </a:ext>
                  </a:extLst>
                </a:gridCol>
                <a:gridCol w="428980">
                  <a:extLst>
                    <a:ext uri="{9D8B030D-6E8A-4147-A177-3AD203B41FA5}">
                      <a16:colId xmlns:a16="http://schemas.microsoft.com/office/drawing/2014/main" val="4289461448"/>
                    </a:ext>
                  </a:extLst>
                </a:gridCol>
              </a:tblGrid>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69110562"/>
                  </a:ext>
                </a:extLst>
              </a:tr>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tc gridSpan="11">
                  <a:txBody>
                    <a:bodyPr/>
                    <a:lstStyle/>
                    <a:p>
                      <a:pPr algn="ctr" fontAlgn="b"/>
                      <a:r>
                        <a:rPr lang="en-US" sz="400" u="none" strike="noStrike" dirty="0">
                          <a:effectLst/>
                        </a:rPr>
                        <a:t>INSTITUCION EDUCATIVA DOMINGO IRURITA</a:t>
                      </a:r>
                      <a:endParaRPr lang="en-US" sz="400" b="0" i="0" u="none" strike="noStrike" dirty="0">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3205573"/>
                  </a:ext>
                </a:extLst>
              </a:tr>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tc gridSpan="11">
                  <a:txBody>
                    <a:bodyPr/>
                    <a:lstStyle/>
                    <a:p>
                      <a:pPr algn="ctr" fontAlgn="b"/>
                      <a:r>
                        <a:rPr lang="es-ES" sz="400" u="none" strike="noStrike" dirty="0">
                          <a:effectLst/>
                        </a:rPr>
                        <a:t>RELACION DE GASTOS DETALLADOS DE DICIEMBRE  DEL 2023</a:t>
                      </a:r>
                      <a:endParaRPr lang="es-ES" sz="400" b="1" i="0" u="none" strike="noStrike" dirty="0">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48506449"/>
                  </a:ext>
                </a:extLst>
              </a:tr>
              <a:tr h="216404">
                <a:tc>
                  <a:txBody>
                    <a:bodyPr/>
                    <a:lstStyle/>
                    <a:p>
                      <a:pPr algn="l" fontAlgn="ctr"/>
                      <a:r>
                        <a:rPr lang="es-ES" sz="400" u="none" strike="noStrike" dirty="0">
                          <a:effectLst/>
                        </a:rPr>
                        <a:t>Fecha de inicio de contrato</a:t>
                      </a:r>
                      <a:endParaRPr lang="es-ES" sz="400" b="1" i="0" u="none" strike="noStrike" dirty="0">
                        <a:solidFill>
                          <a:srgbClr val="000000"/>
                        </a:solidFill>
                        <a:effectLst/>
                        <a:latin typeface="Arial" panose="020B0604020202020204" pitchFamily="34" charset="0"/>
                      </a:endParaRPr>
                    </a:p>
                  </a:txBody>
                  <a:tcPr marL="0" marR="0" marT="0" marB="0" anchor="ctr"/>
                </a:tc>
                <a:tc>
                  <a:txBody>
                    <a:bodyPr/>
                    <a:lstStyle/>
                    <a:p>
                      <a:pPr algn="l" fontAlgn="ctr"/>
                      <a:r>
                        <a:rPr lang="es-ES" sz="400" u="none" strike="noStrike" dirty="0">
                          <a:effectLst/>
                        </a:rPr>
                        <a:t>Fecha de </a:t>
                      </a:r>
                      <a:r>
                        <a:rPr lang="es-CO" sz="400" u="none" strike="noStrike" noProof="0" dirty="0">
                          <a:effectLst/>
                        </a:rPr>
                        <a:t>terminación</a:t>
                      </a:r>
                      <a:r>
                        <a:rPr lang="es-ES" sz="400" u="none" strike="noStrike" dirty="0">
                          <a:effectLst/>
                        </a:rPr>
                        <a:t> de contrato</a:t>
                      </a:r>
                      <a:endParaRPr lang="es-ES" sz="400" b="1" i="0" u="none" strike="noStrike" dirty="0">
                        <a:solidFill>
                          <a:srgbClr val="000000"/>
                        </a:solidFill>
                        <a:effectLst/>
                        <a:latin typeface="Arial" panose="020B0604020202020204" pitchFamily="34" charset="0"/>
                      </a:endParaRPr>
                    </a:p>
                  </a:txBody>
                  <a:tcPr marL="0" marR="0" marT="0" marB="0" anchor="ctr"/>
                </a:tc>
                <a:tc>
                  <a:txBody>
                    <a:bodyPr/>
                    <a:lstStyle/>
                    <a:p>
                      <a:pPr algn="l" fontAlgn="ctr"/>
                      <a:r>
                        <a:rPr lang="es-CO" sz="400" u="none" strike="noStrike" noProof="0" dirty="0">
                          <a:effectLst/>
                        </a:rPr>
                        <a:t>Fecha</a:t>
                      </a:r>
                      <a:r>
                        <a:rPr lang="en-US" sz="400" u="none" strike="noStrike" dirty="0">
                          <a:effectLst/>
                        </a:rPr>
                        <a:t> de mess</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PROVEEDOR</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NIT</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OBJETO</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a:t>
                      </a:r>
                      <a:r>
                        <a:rPr lang="en-US" sz="400" u="none" strike="noStrike" dirty="0" err="1">
                          <a:effectLst/>
                        </a:rPr>
                        <a:t>Vr.Contrato</a:t>
                      </a:r>
                      <a:r>
                        <a:rPr lang="en-US" sz="400" u="none" strike="noStrike" dirty="0">
                          <a:effectLst/>
                        </a:rPr>
                        <a:t> </a:t>
                      </a:r>
                      <a:r>
                        <a:rPr lang="en-US" sz="400" u="none" strike="noStrike" dirty="0" err="1">
                          <a:effectLst/>
                        </a:rPr>
                        <a:t>inicial</a:t>
                      </a:r>
                      <a:r>
                        <a:rPr lang="en-US" sz="400" u="none" strike="noStrike" dirty="0">
                          <a:effectLst/>
                        </a:rPr>
                        <a:t>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Valor </a:t>
                      </a:r>
                      <a:r>
                        <a:rPr lang="en-US" sz="400" u="none" strike="noStrike" dirty="0" err="1">
                          <a:effectLst/>
                        </a:rPr>
                        <a:t>cancelado</a:t>
                      </a:r>
                      <a:r>
                        <a:rPr lang="en-US" sz="400" u="none" strike="noStrike" dirty="0">
                          <a:effectLst/>
                        </a:rPr>
                        <a:t> </a:t>
                      </a:r>
                      <a:r>
                        <a:rPr lang="en-US" sz="400" u="none" strike="noStrike" dirty="0" err="1">
                          <a:effectLst/>
                        </a:rPr>
                        <a:t>por</a:t>
                      </a:r>
                      <a:r>
                        <a:rPr lang="en-US" sz="400" u="none" strike="noStrike" dirty="0">
                          <a:effectLst/>
                        </a:rPr>
                        <a:t> mess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 Valor ACUMULADO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Saldo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Observaciones</a:t>
                      </a:r>
                      <a:endParaRPr lang="en-US" sz="400" b="1"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846721315"/>
                  </a:ext>
                </a:extLst>
              </a:tr>
              <a:tr h="173123">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5/12/2023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UNE EPM TELECOMUNICACIONES S.A.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900092385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SERVICIO DE INTERNET</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225735539"/>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12/12/2023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MERA DIAZ JUAN GILLERMO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14704822</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PAGO DE ESTAMPILLAS DE INPEC</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57496961"/>
                  </a:ext>
                </a:extLst>
              </a:tr>
              <a:tr h="346247">
                <a:tc>
                  <a:txBody>
                    <a:bodyPr/>
                    <a:lstStyle/>
                    <a:p>
                      <a:pPr algn="ctr" fontAlgn="ctr"/>
                      <a:r>
                        <a:rPr lang="en-US" sz="400" u="none" strike="noStrike">
                          <a:effectLst/>
                        </a:rPr>
                        <a:t>17/11/2023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VELASQUEZ LEONEL CHRISTIAN ALEXANDER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1113629741</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Mantenimiento de techo  goteras  e instalaciones de ventiladore</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3734681"/>
                  </a:ext>
                </a:extLst>
              </a:tr>
              <a:tr h="230831">
                <a:tc>
                  <a:txBody>
                    <a:bodyPr/>
                    <a:lstStyle/>
                    <a:p>
                      <a:pPr algn="ctr" fontAlgn="ctr"/>
                      <a:r>
                        <a:rPr lang="en-US" sz="400" u="none" strike="noStrike">
                          <a:effectLst/>
                        </a:rPr>
                        <a:t>15/03/2023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30/03/2024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PATIÑO VIVAS MARIA DEL SOCORRO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31171579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RENOVACION DE PROGRAMA DE NOTAS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1.402.500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160083118"/>
                  </a:ext>
                </a:extLst>
              </a:tr>
              <a:tr h="346247">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FERRETERIA VILLA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16251080</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MATERIALES Y SUMINISTROS</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874.150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005316493"/>
                  </a:ext>
                </a:extLst>
              </a:tr>
              <a:tr h="115416">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SENDOYA MUÑOZ WILLIAM JAVIER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1012357944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Otrosi del contrato  No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674023466"/>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INTERGROUP SAS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900941915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elementos de papeleria y aseo</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121927534"/>
                  </a:ext>
                </a:extLst>
              </a:tr>
              <a:tr h="403954">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GOMEZ  ADALBERTO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1113619639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Servivios de Mantenimiento  preventivo y curativo de sistemas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1.309.000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70536813"/>
                  </a:ext>
                </a:extLst>
              </a:tr>
              <a:tr h="173123">
                <a:tc>
                  <a:txBody>
                    <a:bodyPr/>
                    <a:lstStyle/>
                    <a:p>
                      <a:pPr algn="ctr" fontAlgn="ctr"/>
                      <a:r>
                        <a:rPr lang="en-US" sz="400" u="none" strike="noStrike">
                          <a:effectLst/>
                        </a:rPr>
                        <a:t>18/01/2023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ERASO ROSERO LILIAM MERCEDES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30731878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ASESORAMIENTO CONTABLE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2848889"/>
                  </a:ext>
                </a:extLst>
              </a:tr>
              <a:tr h="461662">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HERNANDEZ RAMIREZ OSCAR JESSY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700246398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SERVICIOS PARA MANTENIMIENTO DE PLANTA LOCATIVA</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80393198"/>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TOTAL DEL MES</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17.510.396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38520317"/>
                  </a:ext>
                </a:extLst>
              </a:tr>
              <a:tr h="126957">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ANTERIOR</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101.303.523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85799624"/>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TOTAL</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117.973.919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245393"/>
                  </a:ext>
                </a:extLst>
              </a:tr>
            </a:tbl>
          </a:graphicData>
        </a:graphic>
      </p:graphicFrame>
      <p:pic>
        <p:nvPicPr>
          <p:cNvPr id="8" name="Imagen 7"/>
          <p:cNvPicPr/>
          <p:nvPr/>
        </p:nvPicPr>
        <p:blipFill>
          <a:blip r:embed="rId3" cstate="print">
            <a:extLst>
              <a:ext uri="{28A0092B-C50C-407E-A947-70E740481C1C}">
                <a14:useLocalDpi xmlns:a14="http://schemas.microsoft.com/office/drawing/2010/main" val="0"/>
              </a:ext>
            </a:extLst>
          </a:blip>
          <a:stretch>
            <a:fillRect/>
          </a:stretch>
        </p:blipFill>
        <p:spPr bwMode="auto">
          <a:xfrm>
            <a:off x="2273300" y="18040350"/>
            <a:ext cx="866775" cy="523875"/>
          </a:xfrm>
          <a:prstGeom prst="rect">
            <a:avLst/>
          </a:prstGeom>
          <a:noFill/>
          <a:ln w="9525">
            <a:noFill/>
            <a:miter lim="800000"/>
            <a:headEnd/>
            <a:tailEnd/>
          </a:ln>
        </p:spPr>
      </p:pic>
      <p:graphicFrame>
        <p:nvGraphicFramePr>
          <p:cNvPr id="4" name="Tabla 3"/>
          <p:cNvGraphicFramePr>
            <a:graphicFrameLocks noGrp="1"/>
          </p:cNvGraphicFramePr>
          <p:nvPr>
            <p:extLst>
              <p:ext uri="{D42A27DB-BD31-4B8C-83A1-F6EECF244321}">
                <p14:modId xmlns:p14="http://schemas.microsoft.com/office/powerpoint/2010/main" val="2050485608"/>
              </p:ext>
            </p:extLst>
          </p:nvPr>
        </p:nvGraphicFramePr>
        <p:xfrm>
          <a:off x="628650" y="942308"/>
          <a:ext cx="7817518" cy="3303953"/>
        </p:xfrm>
        <a:graphic>
          <a:graphicData uri="http://schemas.openxmlformats.org/drawingml/2006/table">
            <a:tbl>
              <a:tblPr>
                <a:tableStyleId>{ED9F09B1-C631-44D9-8952-87297EE674E3}</a:tableStyleId>
              </a:tblPr>
              <a:tblGrid>
                <a:gridCol w="851234">
                  <a:extLst>
                    <a:ext uri="{9D8B030D-6E8A-4147-A177-3AD203B41FA5}">
                      <a16:colId xmlns:a16="http://schemas.microsoft.com/office/drawing/2014/main" val="95558287"/>
                    </a:ext>
                  </a:extLst>
                </a:gridCol>
                <a:gridCol w="2069432">
                  <a:extLst>
                    <a:ext uri="{9D8B030D-6E8A-4147-A177-3AD203B41FA5}">
                      <a16:colId xmlns:a16="http://schemas.microsoft.com/office/drawing/2014/main" val="3304429000"/>
                    </a:ext>
                  </a:extLst>
                </a:gridCol>
                <a:gridCol w="4896852">
                  <a:extLst>
                    <a:ext uri="{9D8B030D-6E8A-4147-A177-3AD203B41FA5}">
                      <a16:colId xmlns:a16="http://schemas.microsoft.com/office/drawing/2014/main" val="750761374"/>
                    </a:ext>
                  </a:extLst>
                </a:gridCol>
              </a:tblGrid>
              <a:tr h="685601">
                <a:tc rowSpan="5">
                  <a:txBody>
                    <a:bodyPr/>
                    <a:lstStyle/>
                    <a:p>
                      <a:pPr algn="ctr" fontAlgn="ctr"/>
                      <a:r>
                        <a:rPr lang="en-US" sz="1400" u="none" strike="noStrike" dirty="0">
                          <a:effectLst/>
                        </a:rPr>
                        <a:t>DISEÑO PEDAGÓGICO (Curricular)</a:t>
                      </a:r>
                      <a:endParaRPr lang="en-US" sz="1400" b="1" i="0" u="none" strike="noStrike" dirty="0">
                        <a:solidFill>
                          <a:srgbClr val="000000"/>
                        </a:solidFill>
                        <a:effectLst/>
                        <a:latin typeface="Calibri" panose="020F0502020204030204" pitchFamily="34" charset="0"/>
                      </a:endParaRPr>
                    </a:p>
                  </a:txBody>
                  <a:tcPr marL="7516" marR="7516" marT="7516" marB="0" vert="vert270" anchor="ctr"/>
                </a:tc>
                <a:tc>
                  <a:txBody>
                    <a:bodyPr/>
                    <a:lstStyle/>
                    <a:p>
                      <a:pPr algn="l" fontAlgn="ctr"/>
                      <a:r>
                        <a:rPr lang="es-CO" sz="1400" u="none" strike="noStrike" noProof="0" dirty="0">
                          <a:effectLst/>
                        </a:rPr>
                        <a:t>Plan de Estudios</a:t>
                      </a:r>
                      <a:endParaRPr lang="es-CO" sz="14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200" b="0">
                          <a:effectLst/>
                          <a:latin typeface="Calibri" panose="020F0502020204030204" pitchFamily="34" charset="0"/>
                        </a:rPr>
                        <a:t>Se encuentran en proceso de mejoramiento continuo, incluidos en PEI y publicados en la pagina web institucional. El plan de estudios es articulado y coherente.</a:t>
                      </a:r>
                    </a:p>
                  </a:txBody>
                  <a:tcPr marL="22860" marR="22860" marT="0" marB="0"/>
                </a:tc>
                <a:extLst>
                  <a:ext uri="{0D108BD9-81ED-4DB2-BD59-A6C34878D82A}">
                    <a16:rowId xmlns:a16="http://schemas.microsoft.com/office/drawing/2014/main" val="1877356874"/>
                  </a:ext>
                </a:extLst>
              </a:tr>
              <a:tr h="721076">
                <a:tc vMerge="1">
                  <a:txBody>
                    <a:bodyPr/>
                    <a:lstStyle/>
                    <a:p>
                      <a:endParaRPr lang="es-CO"/>
                    </a:p>
                  </a:txBody>
                  <a:tcPr/>
                </a:tc>
                <a:tc>
                  <a:txBody>
                    <a:bodyPr/>
                    <a:lstStyle/>
                    <a:p>
                      <a:pPr algn="l" fontAlgn="ctr"/>
                      <a:r>
                        <a:rPr lang="es-CO" sz="1400" u="none" strike="noStrike" noProof="0" dirty="0">
                          <a:effectLst/>
                        </a:rPr>
                        <a:t>Enfoque Metodológico</a:t>
                      </a:r>
                      <a:endParaRPr lang="es-CO" sz="14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200" b="0">
                          <a:effectLst/>
                          <a:latin typeface="Calibri" panose="020F0502020204030204" pitchFamily="34" charset="0"/>
                        </a:rPr>
                        <a:t>Se construyeron guías de aprendizaje ajustadas al modelo pedagogico constructivista autonomo integral que responden a la diversisdad de la población.</a:t>
                      </a:r>
                    </a:p>
                  </a:txBody>
                  <a:tcPr marL="22860" marR="22860" marT="0" marB="0"/>
                </a:tc>
                <a:extLst>
                  <a:ext uri="{0D108BD9-81ED-4DB2-BD59-A6C34878D82A}">
                    <a16:rowId xmlns:a16="http://schemas.microsoft.com/office/drawing/2014/main" val="3002950867"/>
                  </a:ext>
                </a:extLst>
              </a:tr>
              <a:tr h="409054">
                <a:tc vMerge="1">
                  <a:txBody>
                    <a:bodyPr/>
                    <a:lstStyle/>
                    <a:p>
                      <a:endParaRPr lang="es-CO"/>
                    </a:p>
                  </a:txBody>
                  <a:tcPr/>
                </a:tc>
                <a:tc>
                  <a:txBody>
                    <a:bodyPr/>
                    <a:lstStyle/>
                    <a:p>
                      <a:pPr algn="l" fontAlgn="ctr"/>
                      <a:r>
                        <a:rPr lang="es-CO" sz="1400" u="none" strike="noStrike" noProof="0" dirty="0">
                          <a:effectLst/>
                        </a:rPr>
                        <a:t>Recursos para el Aprendizaje</a:t>
                      </a:r>
                      <a:endParaRPr lang="es-CO" sz="14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200" b="0">
                          <a:effectLst/>
                          <a:latin typeface="Calibri" panose="020F0502020204030204" pitchFamily="34" charset="0"/>
                        </a:rPr>
                        <a:t>Los profesores utilizan diversos recursos institucionales, pero no existe un registro o formato único que evidencia su utilización.</a:t>
                      </a:r>
                    </a:p>
                  </a:txBody>
                  <a:tcPr marL="22860" marR="22860" marT="0" marB="0"/>
                </a:tc>
                <a:extLst>
                  <a:ext uri="{0D108BD9-81ED-4DB2-BD59-A6C34878D82A}">
                    <a16:rowId xmlns:a16="http://schemas.microsoft.com/office/drawing/2014/main" val="1144877670"/>
                  </a:ext>
                </a:extLst>
              </a:tr>
              <a:tr h="508866">
                <a:tc vMerge="1">
                  <a:txBody>
                    <a:bodyPr/>
                    <a:lstStyle/>
                    <a:p>
                      <a:endParaRPr lang="es-CO"/>
                    </a:p>
                  </a:txBody>
                  <a:tcPr/>
                </a:tc>
                <a:tc>
                  <a:txBody>
                    <a:bodyPr/>
                    <a:lstStyle/>
                    <a:p>
                      <a:pPr algn="l" fontAlgn="ctr"/>
                      <a:r>
                        <a:rPr lang="es-CO" sz="1400" u="none" strike="noStrike" noProof="0" dirty="0">
                          <a:effectLst/>
                        </a:rPr>
                        <a:t>Jornada Escolar</a:t>
                      </a:r>
                      <a:endParaRPr lang="es-CO" sz="14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200" b="0">
                          <a:effectLst/>
                          <a:latin typeface="Calibri" panose="020F0502020204030204" pitchFamily="34" charset="0"/>
                        </a:rPr>
                        <a:t>Se publica en lugar visible y por diversos medios. Construcción de horario según la necesidad. La institución evalúa periódicamente de las horas efectivas de clase recibidas por los estudiantes y toma las medidas pertinentes para corregir situaciones anómalas.</a:t>
                      </a:r>
                    </a:p>
                  </a:txBody>
                  <a:tcPr marL="22860" marR="22860" marT="0" marB="0"/>
                </a:tc>
                <a:extLst>
                  <a:ext uri="{0D108BD9-81ED-4DB2-BD59-A6C34878D82A}">
                    <a16:rowId xmlns:a16="http://schemas.microsoft.com/office/drawing/2014/main" val="3316615533"/>
                  </a:ext>
                </a:extLst>
              </a:tr>
              <a:tr h="559752">
                <a:tc vMerge="1">
                  <a:txBody>
                    <a:bodyPr/>
                    <a:lstStyle/>
                    <a:p>
                      <a:endParaRPr lang="es-CO"/>
                    </a:p>
                  </a:txBody>
                  <a:tcPr/>
                </a:tc>
                <a:tc>
                  <a:txBody>
                    <a:bodyPr/>
                    <a:lstStyle/>
                    <a:p>
                      <a:pPr algn="l" fontAlgn="ctr"/>
                      <a:r>
                        <a:rPr lang="es-CO" sz="1400" u="none" strike="noStrike" noProof="0" dirty="0">
                          <a:effectLst/>
                        </a:rPr>
                        <a:t>Evaluación</a:t>
                      </a:r>
                      <a:endParaRPr lang="es-CO" sz="14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200" b="0" dirty="0">
                          <a:effectLst/>
                          <a:latin typeface="Calibri" panose="020F0502020204030204" pitchFamily="34" charset="0"/>
                        </a:rPr>
                        <a:t>Se realizan diversos tipos de evaluación Autoevaluación, Coevaluación, Heteroevaluación, y por porcentajes: (el ser 30%) Cognitivo (50%) y Evaluación final (20%). Al final de cada periodo se hace una evaluación final tipo ICFES, con sus respectivos ajustes razonables. </a:t>
                      </a:r>
                    </a:p>
                  </a:txBody>
                  <a:tcPr marL="22860" marR="22860" marT="0" marB="0"/>
                </a:tc>
                <a:extLst>
                  <a:ext uri="{0D108BD9-81ED-4DB2-BD59-A6C34878D82A}">
                    <a16:rowId xmlns:a16="http://schemas.microsoft.com/office/drawing/2014/main" val="2550852644"/>
                  </a:ext>
                </a:extLst>
              </a:tr>
            </a:tbl>
          </a:graphicData>
        </a:graphic>
      </p:graphicFrame>
    </p:spTree>
    <p:extLst>
      <p:ext uri="{BB962C8B-B14F-4D97-AF65-F5344CB8AC3E}">
        <p14:creationId xmlns:p14="http://schemas.microsoft.com/office/powerpoint/2010/main" val="5806238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3"/>
        <p:cNvGrpSpPr/>
        <p:nvPr/>
      </p:nvGrpSpPr>
      <p:grpSpPr>
        <a:xfrm>
          <a:off x="0" y="0"/>
          <a:ext cx="0" cy="0"/>
          <a:chOff x="0" y="0"/>
          <a:chExt cx="0" cy="0"/>
        </a:xfrm>
      </p:grpSpPr>
      <p:sp>
        <p:nvSpPr>
          <p:cNvPr id="2" name="AutoShape 2"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6"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rot="6466775">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CuadroTexto 5"/>
          <p:cNvSpPr txBox="1"/>
          <p:nvPr/>
        </p:nvSpPr>
        <p:spPr>
          <a:xfrm>
            <a:off x="3319499" y="307434"/>
            <a:ext cx="2942725" cy="369332"/>
          </a:xfrm>
          <a:prstGeom prst="rect">
            <a:avLst/>
          </a:prstGeom>
          <a:noFill/>
        </p:spPr>
        <p:txBody>
          <a:bodyPr wrap="square" rtlCol="0">
            <a:spAutoFit/>
          </a:bodyPr>
          <a:lstStyle/>
          <a:p>
            <a:r>
              <a:rPr lang="es-CO" sz="1800" dirty="0">
                <a:latin typeface="+mn-lt"/>
              </a:rPr>
              <a:t>GESTIÓN ACADÉMICA</a:t>
            </a:r>
          </a:p>
        </p:txBody>
      </p:sp>
      <p:graphicFrame>
        <p:nvGraphicFramePr>
          <p:cNvPr id="3" name="Tabla 2"/>
          <p:cNvGraphicFramePr>
            <a:graphicFrameLocks noGrp="1"/>
          </p:cNvGraphicFramePr>
          <p:nvPr>
            <p:extLst>
              <p:ext uri="{D42A27DB-BD31-4B8C-83A1-F6EECF244321}">
                <p14:modId xmlns:p14="http://schemas.microsoft.com/office/powerpoint/2010/main" val="2394553866"/>
              </p:ext>
            </p:extLst>
          </p:nvPr>
        </p:nvGraphicFramePr>
        <p:xfrm>
          <a:off x="2244725" y="-13420725"/>
          <a:ext cx="4655094" cy="3790646"/>
        </p:xfrm>
        <a:graphic>
          <a:graphicData uri="http://schemas.openxmlformats.org/drawingml/2006/table">
            <a:tbl>
              <a:tblPr>
                <a:tableStyleId>{ED9F09B1-C631-44D9-8952-87297EE674E3}</a:tableStyleId>
              </a:tblPr>
              <a:tblGrid>
                <a:gridCol w="336455">
                  <a:extLst>
                    <a:ext uri="{9D8B030D-6E8A-4147-A177-3AD203B41FA5}">
                      <a16:colId xmlns:a16="http://schemas.microsoft.com/office/drawing/2014/main" val="686957780"/>
                    </a:ext>
                  </a:extLst>
                </a:gridCol>
                <a:gridCol w="336455">
                  <a:extLst>
                    <a:ext uri="{9D8B030D-6E8A-4147-A177-3AD203B41FA5}">
                      <a16:colId xmlns:a16="http://schemas.microsoft.com/office/drawing/2014/main" val="2945494325"/>
                    </a:ext>
                  </a:extLst>
                </a:gridCol>
                <a:gridCol w="341261">
                  <a:extLst>
                    <a:ext uri="{9D8B030D-6E8A-4147-A177-3AD203B41FA5}">
                      <a16:colId xmlns:a16="http://schemas.microsoft.com/office/drawing/2014/main" val="3824007251"/>
                    </a:ext>
                  </a:extLst>
                </a:gridCol>
                <a:gridCol w="937267">
                  <a:extLst>
                    <a:ext uri="{9D8B030D-6E8A-4147-A177-3AD203B41FA5}">
                      <a16:colId xmlns:a16="http://schemas.microsoft.com/office/drawing/2014/main" val="1653058650"/>
                    </a:ext>
                  </a:extLst>
                </a:gridCol>
                <a:gridCol w="326842">
                  <a:extLst>
                    <a:ext uri="{9D8B030D-6E8A-4147-A177-3AD203B41FA5}">
                      <a16:colId xmlns:a16="http://schemas.microsoft.com/office/drawing/2014/main" val="1184284870"/>
                    </a:ext>
                  </a:extLst>
                </a:gridCol>
                <a:gridCol w="288390">
                  <a:extLst>
                    <a:ext uri="{9D8B030D-6E8A-4147-A177-3AD203B41FA5}">
                      <a16:colId xmlns:a16="http://schemas.microsoft.com/office/drawing/2014/main" val="2016822378"/>
                    </a:ext>
                  </a:extLst>
                </a:gridCol>
                <a:gridCol w="365294">
                  <a:extLst>
                    <a:ext uri="{9D8B030D-6E8A-4147-A177-3AD203B41FA5}">
                      <a16:colId xmlns:a16="http://schemas.microsoft.com/office/drawing/2014/main" val="646147530"/>
                    </a:ext>
                  </a:extLst>
                </a:gridCol>
                <a:gridCol w="365294">
                  <a:extLst>
                    <a:ext uri="{9D8B030D-6E8A-4147-A177-3AD203B41FA5}">
                      <a16:colId xmlns:a16="http://schemas.microsoft.com/office/drawing/2014/main" val="2463858596"/>
                    </a:ext>
                  </a:extLst>
                </a:gridCol>
                <a:gridCol w="326842">
                  <a:extLst>
                    <a:ext uri="{9D8B030D-6E8A-4147-A177-3AD203B41FA5}">
                      <a16:colId xmlns:a16="http://schemas.microsoft.com/office/drawing/2014/main" val="4109979519"/>
                    </a:ext>
                  </a:extLst>
                </a:gridCol>
                <a:gridCol w="230712">
                  <a:extLst>
                    <a:ext uri="{9D8B030D-6E8A-4147-A177-3AD203B41FA5}">
                      <a16:colId xmlns:a16="http://schemas.microsoft.com/office/drawing/2014/main" val="1496943718"/>
                    </a:ext>
                  </a:extLst>
                </a:gridCol>
                <a:gridCol w="371302">
                  <a:extLst>
                    <a:ext uri="{9D8B030D-6E8A-4147-A177-3AD203B41FA5}">
                      <a16:colId xmlns:a16="http://schemas.microsoft.com/office/drawing/2014/main" val="254898883"/>
                    </a:ext>
                  </a:extLst>
                </a:gridCol>
                <a:gridCol w="428980">
                  <a:extLst>
                    <a:ext uri="{9D8B030D-6E8A-4147-A177-3AD203B41FA5}">
                      <a16:colId xmlns:a16="http://schemas.microsoft.com/office/drawing/2014/main" val="4289461448"/>
                    </a:ext>
                  </a:extLst>
                </a:gridCol>
              </a:tblGrid>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69110562"/>
                  </a:ext>
                </a:extLst>
              </a:tr>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tc gridSpan="11">
                  <a:txBody>
                    <a:bodyPr/>
                    <a:lstStyle/>
                    <a:p>
                      <a:pPr algn="ctr" fontAlgn="b"/>
                      <a:r>
                        <a:rPr lang="en-US" sz="400" u="none" strike="noStrike" dirty="0">
                          <a:effectLst/>
                        </a:rPr>
                        <a:t>INSTITUCION EDUCATIVA DOMINGO IRURITA</a:t>
                      </a:r>
                      <a:endParaRPr lang="en-US" sz="400" b="0" i="0" u="none" strike="noStrike" dirty="0">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3205573"/>
                  </a:ext>
                </a:extLst>
              </a:tr>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tc gridSpan="11">
                  <a:txBody>
                    <a:bodyPr/>
                    <a:lstStyle/>
                    <a:p>
                      <a:pPr algn="ctr" fontAlgn="b"/>
                      <a:r>
                        <a:rPr lang="es-ES" sz="400" u="none" strike="noStrike" dirty="0">
                          <a:effectLst/>
                        </a:rPr>
                        <a:t>RELACION DE GASTOS DETALLADOS DE DICIEMBRE  DEL 2023</a:t>
                      </a:r>
                      <a:endParaRPr lang="es-ES" sz="400" b="1" i="0" u="none" strike="noStrike" dirty="0">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48506449"/>
                  </a:ext>
                </a:extLst>
              </a:tr>
              <a:tr h="216404">
                <a:tc>
                  <a:txBody>
                    <a:bodyPr/>
                    <a:lstStyle/>
                    <a:p>
                      <a:pPr algn="l" fontAlgn="ctr"/>
                      <a:r>
                        <a:rPr lang="es-ES" sz="400" u="none" strike="noStrike" dirty="0">
                          <a:effectLst/>
                        </a:rPr>
                        <a:t>Fecha de inicio de contrato</a:t>
                      </a:r>
                      <a:endParaRPr lang="es-ES" sz="400" b="1" i="0" u="none" strike="noStrike" dirty="0">
                        <a:solidFill>
                          <a:srgbClr val="000000"/>
                        </a:solidFill>
                        <a:effectLst/>
                        <a:latin typeface="Arial" panose="020B0604020202020204" pitchFamily="34" charset="0"/>
                      </a:endParaRPr>
                    </a:p>
                  </a:txBody>
                  <a:tcPr marL="0" marR="0" marT="0" marB="0" anchor="ctr"/>
                </a:tc>
                <a:tc>
                  <a:txBody>
                    <a:bodyPr/>
                    <a:lstStyle/>
                    <a:p>
                      <a:pPr algn="l" fontAlgn="ctr"/>
                      <a:r>
                        <a:rPr lang="es-ES" sz="400" u="none" strike="noStrike" dirty="0">
                          <a:effectLst/>
                        </a:rPr>
                        <a:t>Fecha de </a:t>
                      </a:r>
                      <a:r>
                        <a:rPr lang="es-CO" sz="400" u="none" strike="noStrike" noProof="0" dirty="0">
                          <a:effectLst/>
                        </a:rPr>
                        <a:t>terminación</a:t>
                      </a:r>
                      <a:r>
                        <a:rPr lang="es-ES" sz="400" u="none" strike="noStrike" dirty="0">
                          <a:effectLst/>
                        </a:rPr>
                        <a:t> de contrato</a:t>
                      </a:r>
                      <a:endParaRPr lang="es-ES" sz="400" b="1" i="0" u="none" strike="noStrike" dirty="0">
                        <a:solidFill>
                          <a:srgbClr val="000000"/>
                        </a:solidFill>
                        <a:effectLst/>
                        <a:latin typeface="Arial" panose="020B0604020202020204" pitchFamily="34" charset="0"/>
                      </a:endParaRPr>
                    </a:p>
                  </a:txBody>
                  <a:tcPr marL="0" marR="0" marT="0" marB="0" anchor="ctr"/>
                </a:tc>
                <a:tc>
                  <a:txBody>
                    <a:bodyPr/>
                    <a:lstStyle/>
                    <a:p>
                      <a:pPr algn="l" fontAlgn="ctr"/>
                      <a:r>
                        <a:rPr lang="es-CO" sz="400" u="none" strike="noStrike" noProof="0" dirty="0">
                          <a:effectLst/>
                        </a:rPr>
                        <a:t>Fecha</a:t>
                      </a:r>
                      <a:r>
                        <a:rPr lang="en-US" sz="400" u="none" strike="noStrike" dirty="0">
                          <a:effectLst/>
                        </a:rPr>
                        <a:t> de mess</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PROVEEDOR</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NIT</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OBJETO</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a:t>
                      </a:r>
                      <a:r>
                        <a:rPr lang="en-US" sz="400" u="none" strike="noStrike" dirty="0" err="1">
                          <a:effectLst/>
                        </a:rPr>
                        <a:t>Vr.Contrato</a:t>
                      </a:r>
                      <a:r>
                        <a:rPr lang="en-US" sz="400" u="none" strike="noStrike" dirty="0">
                          <a:effectLst/>
                        </a:rPr>
                        <a:t> </a:t>
                      </a:r>
                      <a:r>
                        <a:rPr lang="en-US" sz="400" u="none" strike="noStrike" dirty="0" err="1">
                          <a:effectLst/>
                        </a:rPr>
                        <a:t>inicial</a:t>
                      </a:r>
                      <a:r>
                        <a:rPr lang="en-US" sz="400" u="none" strike="noStrike" dirty="0">
                          <a:effectLst/>
                        </a:rPr>
                        <a:t>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Valor </a:t>
                      </a:r>
                      <a:r>
                        <a:rPr lang="en-US" sz="400" u="none" strike="noStrike" dirty="0" err="1">
                          <a:effectLst/>
                        </a:rPr>
                        <a:t>cancelado</a:t>
                      </a:r>
                      <a:r>
                        <a:rPr lang="en-US" sz="400" u="none" strike="noStrike" dirty="0">
                          <a:effectLst/>
                        </a:rPr>
                        <a:t> </a:t>
                      </a:r>
                      <a:r>
                        <a:rPr lang="en-US" sz="400" u="none" strike="noStrike" dirty="0" err="1">
                          <a:effectLst/>
                        </a:rPr>
                        <a:t>por</a:t>
                      </a:r>
                      <a:r>
                        <a:rPr lang="en-US" sz="400" u="none" strike="noStrike" dirty="0">
                          <a:effectLst/>
                        </a:rPr>
                        <a:t> mess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 Valor ACUMULADO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Saldo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Observaciones</a:t>
                      </a:r>
                      <a:endParaRPr lang="en-US" sz="400" b="1"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846721315"/>
                  </a:ext>
                </a:extLst>
              </a:tr>
              <a:tr h="173123">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5/12/2023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UNE EPM TELECOMUNICACIONES S.A.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900092385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SERVICIO DE INTERNET</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225735539"/>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12/12/2023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MERA DIAZ JUAN GILLERMO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14704822</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PAGO DE ESTAMPILLAS DE INPEC</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57496961"/>
                  </a:ext>
                </a:extLst>
              </a:tr>
              <a:tr h="346247">
                <a:tc>
                  <a:txBody>
                    <a:bodyPr/>
                    <a:lstStyle/>
                    <a:p>
                      <a:pPr algn="ctr" fontAlgn="ctr"/>
                      <a:r>
                        <a:rPr lang="en-US" sz="400" u="none" strike="noStrike">
                          <a:effectLst/>
                        </a:rPr>
                        <a:t>17/11/2023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VELASQUEZ LEONEL CHRISTIAN ALEXANDER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1113629741</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Mantenimiento de techo  goteras  e instalaciones de ventiladore</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3734681"/>
                  </a:ext>
                </a:extLst>
              </a:tr>
              <a:tr h="230831">
                <a:tc>
                  <a:txBody>
                    <a:bodyPr/>
                    <a:lstStyle/>
                    <a:p>
                      <a:pPr algn="ctr" fontAlgn="ctr"/>
                      <a:r>
                        <a:rPr lang="en-US" sz="400" u="none" strike="noStrike">
                          <a:effectLst/>
                        </a:rPr>
                        <a:t>15/03/2023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30/03/2024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PATIÑO VIVAS MARIA DEL SOCORRO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31171579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RENOVACION DE PROGRAMA DE NOTAS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1.402.500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160083118"/>
                  </a:ext>
                </a:extLst>
              </a:tr>
              <a:tr h="346247">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FERRETERIA VILLA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16251080</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MATERIALES Y SUMINISTROS</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874.150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005316493"/>
                  </a:ext>
                </a:extLst>
              </a:tr>
              <a:tr h="115416">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SENDOYA MUÑOZ WILLIAM JAVIER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1012357944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Otrosi del contrato  No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674023466"/>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INTERGROUP SAS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900941915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elementos de papeleria y aseo</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121927534"/>
                  </a:ext>
                </a:extLst>
              </a:tr>
              <a:tr h="403954">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GOMEZ  ADALBERTO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1113619639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Servivios de Mantenimiento  preventivo y curativo de sistemas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1.309.000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70536813"/>
                  </a:ext>
                </a:extLst>
              </a:tr>
              <a:tr h="173123">
                <a:tc>
                  <a:txBody>
                    <a:bodyPr/>
                    <a:lstStyle/>
                    <a:p>
                      <a:pPr algn="ctr" fontAlgn="ctr"/>
                      <a:r>
                        <a:rPr lang="en-US" sz="400" u="none" strike="noStrike">
                          <a:effectLst/>
                        </a:rPr>
                        <a:t>18/01/2023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ERASO ROSERO LILIAM MERCEDES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30731878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ASESORAMIENTO CONTABLE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2848889"/>
                  </a:ext>
                </a:extLst>
              </a:tr>
              <a:tr h="461662">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HERNANDEZ RAMIREZ OSCAR JESSY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700246398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SERVICIOS PARA MANTENIMIENTO DE PLANTA LOCATIVA</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80393198"/>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TOTAL DEL MES</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17.510.396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38520317"/>
                  </a:ext>
                </a:extLst>
              </a:tr>
              <a:tr h="126957">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ANTERIOR</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101.303.523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85799624"/>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TOTAL</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117.973.919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245393"/>
                  </a:ext>
                </a:extLst>
              </a:tr>
            </a:tbl>
          </a:graphicData>
        </a:graphic>
      </p:graphicFrame>
      <p:pic>
        <p:nvPicPr>
          <p:cNvPr id="8" name="Imagen 7"/>
          <p:cNvPicPr/>
          <p:nvPr/>
        </p:nvPicPr>
        <p:blipFill>
          <a:blip r:embed="rId3" cstate="print">
            <a:extLst>
              <a:ext uri="{28A0092B-C50C-407E-A947-70E740481C1C}">
                <a14:useLocalDpi xmlns:a14="http://schemas.microsoft.com/office/drawing/2010/main" val="0"/>
              </a:ext>
            </a:extLst>
          </a:blip>
          <a:stretch>
            <a:fillRect/>
          </a:stretch>
        </p:blipFill>
        <p:spPr bwMode="auto">
          <a:xfrm>
            <a:off x="2273300" y="18040350"/>
            <a:ext cx="866775" cy="523875"/>
          </a:xfrm>
          <a:prstGeom prst="rect">
            <a:avLst/>
          </a:prstGeom>
          <a:noFill/>
          <a:ln w="9525">
            <a:noFill/>
            <a:miter lim="800000"/>
            <a:headEnd/>
            <a:tailEnd/>
          </a:ln>
        </p:spPr>
      </p:pic>
      <p:graphicFrame>
        <p:nvGraphicFramePr>
          <p:cNvPr id="7" name="Tabla 6"/>
          <p:cNvGraphicFramePr>
            <a:graphicFrameLocks noGrp="1"/>
          </p:cNvGraphicFramePr>
          <p:nvPr>
            <p:extLst>
              <p:ext uri="{D42A27DB-BD31-4B8C-83A1-F6EECF244321}">
                <p14:modId xmlns:p14="http://schemas.microsoft.com/office/powerpoint/2010/main" val="1581109778"/>
              </p:ext>
            </p:extLst>
          </p:nvPr>
        </p:nvGraphicFramePr>
        <p:xfrm>
          <a:off x="460375" y="1130967"/>
          <a:ext cx="8142205" cy="3518265"/>
        </p:xfrm>
        <a:graphic>
          <a:graphicData uri="http://schemas.openxmlformats.org/drawingml/2006/table">
            <a:tbl>
              <a:tblPr>
                <a:tableStyleId>{ED9F09B1-C631-44D9-8952-87297EE674E3}</a:tableStyleId>
              </a:tblPr>
              <a:tblGrid>
                <a:gridCol w="1121082">
                  <a:extLst>
                    <a:ext uri="{9D8B030D-6E8A-4147-A177-3AD203B41FA5}">
                      <a16:colId xmlns:a16="http://schemas.microsoft.com/office/drawing/2014/main" val="1153690052"/>
                    </a:ext>
                  </a:extLst>
                </a:gridCol>
                <a:gridCol w="2266359">
                  <a:extLst>
                    <a:ext uri="{9D8B030D-6E8A-4147-A177-3AD203B41FA5}">
                      <a16:colId xmlns:a16="http://schemas.microsoft.com/office/drawing/2014/main" val="2970845208"/>
                    </a:ext>
                  </a:extLst>
                </a:gridCol>
                <a:gridCol w="4754764">
                  <a:extLst>
                    <a:ext uri="{9D8B030D-6E8A-4147-A177-3AD203B41FA5}">
                      <a16:colId xmlns:a16="http://schemas.microsoft.com/office/drawing/2014/main" val="3016700093"/>
                    </a:ext>
                  </a:extLst>
                </a:gridCol>
              </a:tblGrid>
              <a:tr h="974559">
                <a:tc rowSpan="4">
                  <a:txBody>
                    <a:bodyPr/>
                    <a:lstStyle/>
                    <a:p>
                      <a:pPr algn="ctr" fontAlgn="ctr"/>
                      <a:r>
                        <a:rPr lang="en-US" sz="1400" u="none" strike="noStrike">
                          <a:effectLst/>
                        </a:rPr>
                        <a:t>PRÁCTICAS PEDAGÓGICAS</a:t>
                      </a:r>
                      <a:endParaRPr lang="en-US" sz="1400" b="1" i="0" u="none" strike="noStrike">
                        <a:solidFill>
                          <a:srgbClr val="000000"/>
                        </a:solidFill>
                        <a:effectLst/>
                        <a:latin typeface="Calibri" panose="020F0502020204030204" pitchFamily="34" charset="0"/>
                      </a:endParaRPr>
                    </a:p>
                  </a:txBody>
                  <a:tcPr marL="7516" marR="7516" marT="7516" marB="0" vert="vert270" anchor="ctr"/>
                </a:tc>
                <a:tc>
                  <a:txBody>
                    <a:bodyPr/>
                    <a:lstStyle/>
                    <a:p>
                      <a:pPr algn="l" fontAlgn="ctr"/>
                      <a:r>
                        <a:rPr lang="es-ES" sz="1400" u="none" strike="noStrike">
                          <a:effectLst/>
                        </a:rPr>
                        <a:t>Opciones didácticas para las áreas, asignaturas y proyectos transversales</a:t>
                      </a:r>
                      <a:endParaRPr lang="es-ES" sz="1400" b="0" i="0" u="none" strike="noStrike">
                        <a:solidFill>
                          <a:srgbClr val="000000"/>
                        </a:solidFill>
                        <a:effectLst/>
                        <a:latin typeface="Calibri" panose="020F0502020204030204" pitchFamily="34" charset="0"/>
                      </a:endParaRPr>
                    </a:p>
                  </a:txBody>
                  <a:tcPr marL="7516" marR="7516" marT="7516" marB="0" anchor="ctr"/>
                </a:tc>
                <a:tc>
                  <a:txBody>
                    <a:bodyPr/>
                    <a:lstStyle/>
                    <a:p>
                      <a:pPr rtl="0" fontAlgn="t"/>
                      <a:r>
                        <a:rPr lang="es-MX" sz="1600" b="0">
                          <a:effectLst/>
                          <a:latin typeface="Calibri" panose="020F0502020204030204" pitchFamily="34" charset="0"/>
                        </a:rPr>
                        <a:t>Se realizarón diferentes actividades de los proyectos transversales y comites con opciones didacticas, dinamicas y pertinentes.</a:t>
                      </a:r>
                    </a:p>
                  </a:txBody>
                  <a:tcPr marL="22860" marR="22860" marT="0" marB="0"/>
                </a:tc>
                <a:extLst>
                  <a:ext uri="{0D108BD9-81ED-4DB2-BD59-A6C34878D82A}">
                    <a16:rowId xmlns:a16="http://schemas.microsoft.com/office/drawing/2014/main" val="480378717"/>
                  </a:ext>
                </a:extLst>
              </a:tr>
              <a:tr h="1106095">
                <a:tc vMerge="1">
                  <a:txBody>
                    <a:bodyPr/>
                    <a:lstStyle/>
                    <a:p>
                      <a:endParaRPr lang="es-CO"/>
                    </a:p>
                  </a:txBody>
                  <a:tcPr/>
                </a:tc>
                <a:tc>
                  <a:txBody>
                    <a:bodyPr/>
                    <a:lstStyle/>
                    <a:p>
                      <a:pPr algn="l" fontAlgn="ctr"/>
                      <a:r>
                        <a:rPr lang="en-US" sz="1400" u="none" strike="noStrike">
                          <a:effectLst/>
                        </a:rPr>
                        <a:t>Estrategias para las tareas escolares</a:t>
                      </a:r>
                      <a:endParaRPr lang="en-US" sz="1400" b="0" i="0" u="none" strike="noStrike">
                        <a:solidFill>
                          <a:srgbClr val="000000"/>
                        </a:solidFill>
                        <a:effectLst/>
                        <a:latin typeface="Calibri" panose="020F0502020204030204" pitchFamily="34" charset="0"/>
                      </a:endParaRPr>
                    </a:p>
                  </a:txBody>
                  <a:tcPr marL="7516" marR="7516" marT="7516" marB="0" anchor="ctr"/>
                </a:tc>
                <a:tc>
                  <a:txBody>
                    <a:bodyPr/>
                    <a:lstStyle/>
                    <a:p>
                      <a:pPr rtl="0" fontAlgn="t"/>
                      <a:r>
                        <a:rPr lang="es-MX" sz="1600" b="0">
                          <a:effectLst/>
                          <a:latin typeface="Calibri" panose="020F0502020204030204" pitchFamily="34" charset="0"/>
                        </a:rPr>
                        <a:t>Diseño de actividades especificas y con tiempos razonables de ejecución. Acuerdos de evaluación con los estudiantes, atendiendo los ajustes razonables cuando han sido necesarios. </a:t>
                      </a:r>
                    </a:p>
                  </a:txBody>
                  <a:tcPr marL="22860" marR="22860" marT="0" marB="0"/>
                </a:tc>
                <a:extLst>
                  <a:ext uri="{0D108BD9-81ED-4DB2-BD59-A6C34878D82A}">
                    <a16:rowId xmlns:a16="http://schemas.microsoft.com/office/drawing/2014/main" val="2263021258"/>
                  </a:ext>
                </a:extLst>
              </a:tr>
              <a:tr h="706091">
                <a:tc vMerge="1">
                  <a:txBody>
                    <a:bodyPr/>
                    <a:lstStyle/>
                    <a:p>
                      <a:endParaRPr lang="es-CO"/>
                    </a:p>
                  </a:txBody>
                  <a:tcPr/>
                </a:tc>
                <a:tc>
                  <a:txBody>
                    <a:bodyPr/>
                    <a:lstStyle/>
                    <a:p>
                      <a:pPr algn="l" fontAlgn="ctr"/>
                      <a:r>
                        <a:rPr lang="es-ES" sz="1400" u="none" strike="noStrike">
                          <a:effectLst/>
                        </a:rPr>
                        <a:t>Uso articulado de los recursos para el aprendizaje</a:t>
                      </a:r>
                      <a:endParaRPr lang="es-ES" sz="1400" b="0" i="0" u="none" strike="noStrike">
                        <a:solidFill>
                          <a:srgbClr val="000000"/>
                        </a:solidFill>
                        <a:effectLst/>
                        <a:latin typeface="Calibri" panose="020F0502020204030204" pitchFamily="34" charset="0"/>
                      </a:endParaRPr>
                    </a:p>
                  </a:txBody>
                  <a:tcPr marL="7516" marR="7516" marT="7516" marB="0" anchor="ctr"/>
                </a:tc>
                <a:tc>
                  <a:txBody>
                    <a:bodyPr/>
                    <a:lstStyle/>
                    <a:p>
                      <a:pPr rtl="0" fontAlgn="t"/>
                      <a:r>
                        <a:rPr lang="es-MX" sz="1600" b="0" dirty="0">
                          <a:effectLst/>
                          <a:latin typeface="Calibri" panose="020F0502020204030204" pitchFamily="34" charset="0"/>
                        </a:rPr>
                        <a:t>Recursos limitados proporcionados por el colegio, que se ajusten a las </a:t>
                      </a:r>
                      <a:r>
                        <a:rPr lang="es-MX" sz="1600" b="0" dirty="0" err="1">
                          <a:effectLst/>
                          <a:latin typeface="Calibri" panose="020F0502020204030204" pitchFamily="34" charset="0"/>
                        </a:rPr>
                        <a:t>necesiades</a:t>
                      </a:r>
                      <a:r>
                        <a:rPr lang="es-MX" sz="1600" b="0" dirty="0">
                          <a:effectLst/>
                          <a:latin typeface="Calibri" panose="020F0502020204030204" pitchFamily="34" charset="0"/>
                        </a:rPr>
                        <a:t> de los estudiantes del siglo XXI</a:t>
                      </a:r>
                    </a:p>
                  </a:txBody>
                  <a:tcPr marL="22860" marR="22860" marT="0" marB="0"/>
                </a:tc>
                <a:extLst>
                  <a:ext uri="{0D108BD9-81ED-4DB2-BD59-A6C34878D82A}">
                    <a16:rowId xmlns:a16="http://schemas.microsoft.com/office/drawing/2014/main" val="2042234102"/>
                  </a:ext>
                </a:extLst>
              </a:tr>
              <a:tr h="497601">
                <a:tc vMerge="1">
                  <a:txBody>
                    <a:bodyPr/>
                    <a:lstStyle/>
                    <a:p>
                      <a:endParaRPr lang="es-CO"/>
                    </a:p>
                  </a:txBody>
                  <a:tcPr/>
                </a:tc>
                <a:tc>
                  <a:txBody>
                    <a:bodyPr/>
                    <a:lstStyle/>
                    <a:p>
                      <a:pPr algn="l" fontAlgn="ctr"/>
                      <a:r>
                        <a:rPr lang="es-ES" sz="1400" u="none" strike="noStrike">
                          <a:effectLst/>
                        </a:rPr>
                        <a:t>Uso de los tiempos para el aprendizaje</a:t>
                      </a:r>
                      <a:endParaRPr lang="es-ES" sz="1400" b="0" i="0" u="none" strike="noStrike">
                        <a:solidFill>
                          <a:srgbClr val="000000"/>
                        </a:solidFill>
                        <a:effectLst/>
                        <a:latin typeface="Calibri" panose="020F0502020204030204" pitchFamily="34" charset="0"/>
                      </a:endParaRPr>
                    </a:p>
                  </a:txBody>
                  <a:tcPr marL="7516" marR="7516" marT="7516" marB="0" anchor="ctr"/>
                </a:tc>
                <a:tc>
                  <a:txBody>
                    <a:bodyPr/>
                    <a:lstStyle/>
                    <a:p>
                      <a:pPr rtl="0" fontAlgn="t"/>
                      <a:r>
                        <a:rPr lang="es-MX" sz="1600" b="0" dirty="0">
                          <a:effectLst/>
                          <a:latin typeface="Calibri" panose="020F0502020204030204" pitchFamily="34" charset="0"/>
                        </a:rPr>
                        <a:t>Se cumplen las jornadas escolares de acuerdo a un horario establecido, pero se presenta inconvenientes con el proceso de reemplazo con la ausencia de un docente.</a:t>
                      </a:r>
                    </a:p>
                  </a:txBody>
                  <a:tcPr marL="22860" marR="22860" marT="0" marB="0"/>
                </a:tc>
                <a:extLst>
                  <a:ext uri="{0D108BD9-81ED-4DB2-BD59-A6C34878D82A}">
                    <a16:rowId xmlns:a16="http://schemas.microsoft.com/office/drawing/2014/main" val="941289552"/>
                  </a:ext>
                </a:extLst>
              </a:tr>
            </a:tbl>
          </a:graphicData>
        </a:graphic>
      </p:graphicFrame>
    </p:spTree>
    <p:extLst>
      <p:ext uri="{BB962C8B-B14F-4D97-AF65-F5344CB8AC3E}">
        <p14:creationId xmlns:p14="http://schemas.microsoft.com/office/powerpoint/2010/main" val="27750332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3"/>
        <p:cNvGrpSpPr/>
        <p:nvPr/>
      </p:nvGrpSpPr>
      <p:grpSpPr>
        <a:xfrm>
          <a:off x="0" y="0"/>
          <a:ext cx="0" cy="0"/>
          <a:chOff x="0" y="0"/>
          <a:chExt cx="0" cy="0"/>
        </a:xfrm>
      </p:grpSpPr>
      <p:sp>
        <p:nvSpPr>
          <p:cNvPr id="2" name="AutoShape 2"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6"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rot="6466775">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CuadroTexto 5"/>
          <p:cNvSpPr txBox="1"/>
          <p:nvPr/>
        </p:nvSpPr>
        <p:spPr>
          <a:xfrm>
            <a:off x="3319499" y="307434"/>
            <a:ext cx="2942725" cy="369332"/>
          </a:xfrm>
          <a:prstGeom prst="rect">
            <a:avLst/>
          </a:prstGeom>
          <a:noFill/>
        </p:spPr>
        <p:txBody>
          <a:bodyPr wrap="square" rtlCol="0">
            <a:spAutoFit/>
          </a:bodyPr>
          <a:lstStyle/>
          <a:p>
            <a:r>
              <a:rPr lang="es-CO" sz="1800" dirty="0">
                <a:latin typeface="+mn-lt"/>
              </a:rPr>
              <a:t>GESTIÓN ACADÉMICA</a:t>
            </a:r>
          </a:p>
        </p:txBody>
      </p:sp>
      <p:graphicFrame>
        <p:nvGraphicFramePr>
          <p:cNvPr id="3" name="Tabla 2"/>
          <p:cNvGraphicFramePr>
            <a:graphicFrameLocks noGrp="1"/>
          </p:cNvGraphicFramePr>
          <p:nvPr>
            <p:extLst>
              <p:ext uri="{D42A27DB-BD31-4B8C-83A1-F6EECF244321}">
                <p14:modId xmlns:p14="http://schemas.microsoft.com/office/powerpoint/2010/main" val="2394553866"/>
              </p:ext>
            </p:extLst>
          </p:nvPr>
        </p:nvGraphicFramePr>
        <p:xfrm>
          <a:off x="2244725" y="-13420725"/>
          <a:ext cx="4655094" cy="3790646"/>
        </p:xfrm>
        <a:graphic>
          <a:graphicData uri="http://schemas.openxmlformats.org/drawingml/2006/table">
            <a:tbl>
              <a:tblPr>
                <a:tableStyleId>{ED9F09B1-C631-44D9-8952-87297EE674E3}</a:tableStyleId>
              </a:tblPr>
              <a:tblGrid>
                <a:gridCol w="336455">
                  <a:extLst>
                    <a:ext uri="{9D8B030D-6E8A-4147-A177-3AD203B41FA5}">
                      <a16:colId xmlns:a16="http://schemas.microsoft.com/office/drawing/2014/main" val="686957780"/>
                    </a:ext>
                  </a:extLst>
                </a:gridCol>
                <a:gridCol w="336455">
                  <a:extLst>
                    <a:ext uri="{9D8B030D-6E8A-4147-A177-3AD203B41FA5}">
                      <a16:colId xmlns:a16="http://schemas.microsoft.com/office/drawing/2014/main" val="2945494325"/>
                    </a:ext>
                  </a:extLst>
                </a:gridCol>
                <a:gridCol w="341261">
                  <a:extLst>
                    <a:ext uri="{9D8B030D-6E8A-4147-A177-3AD203B41FA5}">
                      <a16:colId xmlns:a16="http://schemas.microsoft.com/office/drawing/2014/main" val="3824007251"/>
                    </a:ext>
                  </a:extLst>
                </a:gridCol>
                <a:gridCol w="937267">
                  <a:extLst>
                    <a:ext uri="{9D8B030D-6E8A-4147-A177-3AD203B41FA5}">
                      <a16:colId xmlns:a16="http://schemas.microsoft.com/office/drawing/2014/main" val="1653058650"/>
                    </a:ext>
                  </a:extLst>
                </a:gridCol>
                <a:gridCol w="326842">
                  <a:extLst>
                    <a:ext uri="{9D8B030D-6E8A-4147-A177-3AD203B41FA5}">
                      <a16:colId xmlns:a16="http://schemas.microsoft.com/office/drawing/2014/main" val="1184284870"/>
                    </a:ext>
                  </a:extLst>
                </a:gridCol>
                <a:gridCol w="288390">
                  <a:extLst>
                    <a:ext uri="{9D8B030D-6E8A-4147-A177-3AD203B41FA5}">
                      <a16:colId xmlns:a16="http://schemas.microsoft.com/office/drawing/2014/main" val="2016822378"/>
                    </a:ext>
                  </a:extLst>
                </a:gridCol>
                <a:gridCol w="365294">
                  <a:extLst>
                    <a:ext uri="{9D8B030D-6E8A-4147-A177-3AD203B41FA5}">
                      <a16:colId xmlns:a16="http://schemas.microsoft.com/office/drawing/2014/main" val="646147530"/>
                    </a:ext>
                  </a:extLst>
                </a:gridCol>
                <a:gridCol w="365294">
                  <a:extLst>
                    <a:ext uri="{9D8B030D-6E8A-4147-A177-3AD203B41FA5}">
                      <a16:colId xmlns:a16="http://schemas.microsoft.com/office/drawing/2014/main" val="2463858596"/>
                    </a:ext>
                  </a:extLst>
                </a:gridCol>
                <a:gridCol w="326842">
                  <a:extLst>
                    <a:ext uri="{9D8B030D-6E8A-4147-A177-3AD203B41FA5}">
                      <a16:colId xmlns:a16="http://schemas.microsoft.com/office/drawing/2014/main" val="4109979519"/>
                    </a:ext>
                  </a:extLst>
                </a:gridCol>
                <a:gridCol w="230712">
                  <a:extLst>
                    <a:ext uri="{9D8B030D-6E8A-4147-A177-3AD203B41FA5}">
                      <a16:colId xmlns:a16="http://schemas.microsoft.com/office/drawing/2014/main" val="1496943718"/>
                    </a:ext>
                  </a:extLst>
                </a:gridCol>
                <a:gridCol w="371302">
                  <a:extLst>
                    <a:ext uri="{9D8B030D-6E8A-4147-A177-3AD203B41FA5}">
                      <a16:colId xmlns:a16="http://schemas.microsoft.com/office/drawing/2014/main" val="254898883"/>
                    </a:ext>
                  </a:extLst>
                </a:gridCol>
                <a:gridCol w="428980">
                  <a:extLst>
                    <a:ext uri="{9D8B030D-6E8A-4147-A177-3AD203B41FA5}">
                      <a16:colId xmlns:a16="http://schemas.microsoft.com/office/drawing/2014/main" val="4289461448"/>
                    </a:ext>
                  </a:extLst>
                </a:gridCol>
              </a:tblGrid>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69110562"/>
                  </a:ext>
                </a:extLst>
              </a:tr>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tc gridSpan="11">
                  <a:txBody>
                    <a:bodyPr/>
                    <a:lstStyle/>
                    <a:p>
                      <a:pPr algn="ctr" fontAlgn="b"/>
                      <a:r>
                        <a:rPr lang="en-US" sz="400" u="none" strike="noStrike" dirty="0">
                          <a:effectLst/>
                        </a:rPr>
                        <a:t>INSTITUCION EDUCATIVA DOMINGO IRURITA</a:t>
                      </a:r>
                      <a:endParaRPr lang="en-US" sz="400" b="0" i="0" u="none" strike="noStrike" dirty="0">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3205573"/>
                  </a:ext>
                </a:extLst>
              </a:tr>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tc gridSpan="11">
                  <a:txBody>
                    <a:bodyPr/>
                    <a:lstStyle/>
                    <a:p>
                      <a:pPr algn="ctr" fontAlgn="b"/>
                      <a:r>
                        <a:rPr lang="es-ES" sz="400" u="none" strike="noStrike" dirty="0">
                          <a:effectLst/>
                        </a:rPr>
                        <a:t>RELACION DE GASTOS DETALLADOS DE DICIEMBRE  DEL 2023</a:t>
                      </a:r>
                      <a:endParaRPr lang="es-ES" sz="400" b="1" i="0" u="none" strike="noStrike" dirty="0">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48506449"/>
                  </a:ext>
                </a:extLst>
              </a:tr>
              <a:tr h="216404">
                <a:tc>
                  <a:txBody>
                    <a:bodyPr/>
                    <a:lstStyle/>
                    <a:p>
                      <a:pPr algn="l" fontAlgn="ctr"/>
                      <a:r>
                        <a:rPr lang="es-ES" sz="400" u="none" strike="noStrike" dirty="0">
                          <a:effectLst/>
                        </a:rPr>
                        <a:t>Fecha de inicio de contrato</a:t>
                      </a:r>
                      <a:endParaRPr lang="es-ES" sz="400" b="1" i="0" u="none" strike="noStrike" dirty="0">
                        <a:solidFill>
                          <a:srgbClr val="000000"/>
                        </a:solidFill>
                        <a:effectLst/>
                        <a:latin typeface="Arial" panose="020B0604020202020204" pitchFamily="34" charset="0"/>
                      </a:endParaRPr>
                    </a:p>
                  </a:txBody>
                  <a:tcPr marL="0" marR="0" marT="0" marB="0" anchor="ctr"/>
                </a:tc>
                <a:tc>
                  <a:txBody>
                    <a:bodyPr/>
                    <a:lstStyle/>
                    <a:p>
                      <a:pPr algn="l" fontAlgn="ctr"/>
                      <a:r>
                        <a:rPr lang="es-ES" sz="400" u="none" strike="noStrike" dirty="0">
                          <a:effectLst/>
                        </a:rPr>
                        <a:t>Fecha de </a:t>
                      </a:r>
                      <a:r>
                        <a:rPr lang="es-CO" sz="400" u="none" strike="noStrike" noProof="0" dirty="0">
                          <a:effectLst/>
                        </a:rPr>
                        <a:t>terminación</a:t>
                      </a:r>
                      <a:r>
                        <a:rPr lang="es-ES" sz="400" u="none" strike="noStrike" dirty="0">
                          <a:effectLst/>
                        </a:rPr>
                        <a:t> de contrato</a:t>
                      </a:r>
                      <a:endParaRPr lang="es-ES" sz="400" b="1" i="0" u="none" strike="noStrike" dirty="0">
                        <a:solidFill>
                          <a:srgbClr val="000000"/>
                        </a:solidFill>
                        <a:effectLst/>
                        <a:latin typeface="Arial" panose="020B0604020202020204" pitchFamily="34" charset="0"/>
                      </a:endParaRPr>
                    </a:p>
                  </a:txBody>
                  <a:tcPr marL="0" marR="0" marT="0" marB="0" anchor="ctr"/>
                </a:tc>
                <a:tc>
                  <a:txBody>
                    <a:bodyPr/>
                    <a:lstStyle/>
                    <a:p>
                      <a:pPr algn="l" fontAlgn="ctr"/>
                      <a:r>
                        <a:rPr lang="es-CO" sz="400" u="none" strike="noStrike" noProof="0" dirty="0">
                          <a:effectLst/>
                        </a:rPr>
                        <a:t>Fecha</a:t>
                      </a:r>
                      <a:r>
                        <a:rPr lang="en-US" sz="400" u="none" strike="noStrike" dirty="0">
                          <a:effectLst/>
                        </a:rPr>
                        <a:t> de mess</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PROVEEDOR</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NIT</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OBJETO</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a:t>
                      </a:r>
                      <a:r>
                        <a:rPr lang="en-US" sz="400" u="none" strike="noStrike" dirty="0" err="1">
                          <a:effectLst/>
                        </a:rPr>
                        <a:t>Vr.Contrato</a:t>
                      </a:r>
                      <a:r>
                        <a:rPr lang="en-US" sz="400" u="none" strike="noStrike" dirty="0">
                          <a:effectLst/>
                        </a:rPr>
                        <a:t> </a:t>
                      </a:r>
                      <a:r>
                        <a:rPr lang="en-US" sz="400" u="none" strike="noStrike" dirty="0" err="1">
                          <a:effectLst/>
                        </a:rPr>
                        <a:t>inicial</a:t>
                      </a:r>
                      <a:r>
                        <a:rPr lang="en-US" sz="400" u="none" strike="noStrike" dirty="0">
                          <a:effectLst/>
                        </a:rPr>
                        <a:t>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Valor </a:t>
                      </a:r>
                      <a:r>
                        <a:rPr lang="en-US" sz="400" u="none" strike="noStrike" dirty="0" err="1">
                          <a:effectLst/>
                        </a:rPr>
                        <a:t>cancelado</a:t>
                      </a:r>
                      <a:r>
                        <a:rPr lang="en-US" sz="400" u="none" strike="noStrike" dirty="0">
                          <a:effectLst/>
                        </a:rPr>
                        <a:t> </a:t>
                      </a:r>
                      <a:r>
                        <a:rPr lang="en-US" sz="400" u="none" strike="noStrike" dirty="0" err="1">
                          <a:effectLst/>
                        </a:rPr>
                        <a:t>por</a:t>
                      </a:r>
                      <a:r>
                        <a:rPr lang="en-US" sz="400" u="none" strike="noStrike" dirty="0">
                          <a:effectLst/>
                        </a:rPr>
                        <a:t> mess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 Valor ACUMULADO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Saldo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Observaciones</a:t>
                      </a:r>
                      <a:endParaRPr lang="en-US" sz="400" b="1"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846721315"/>
                  </a:ext>
                </a:extLst>
              </a:tr>
              <a:tr h="173123">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5/12/2023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UNE EPM TELECOMUNICACIONES S.A.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900092385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SERVICIO DE INTERNET</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225735539"/>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12/12/2023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MERA DIAZ JUAN GILLERMO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14704822</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PAGO DE ESTAMPILLAS DE INPEC</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57496961"/>
                  </a:ext>
                </a:extLst>
              </a:tr>
              <a:tr h="346247">
                <a:tc>
                  <a:txBody>
                    <a:bodyPr/>
                    <a:lstStyle/>
                    <a:p>
                      <a:pPr algn="ctr" fontAlgn="ctr"/>
                      <a:r>
                        <a:rPr lang="en-US" sz="400" u="none" strike="noStrike">
                          <a:effectLst/>
                        </a:rPr>
                        <a:t>17/11/2023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VELASQUEZ LEONEL CHRISTIAN ALEXANDER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1113629741</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Mantenimiento de techo  goteras  e instalaciones de ventiladore</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3734681"/>
                  </a:ext>
                </a:extLst>
              </a:tr>
              <a:tr h="230831">
                <a:tc>
                  <a:txBody>
                    <a:bodyPr/>
                    <a:lstStyle/>
                    <a:p>
                      <a:pPr algn="ctr" fontAlgn="ctr"/>
                      <a:r>
                        <a:rPr lang="en-US" sz="400" u="none" strike="noStrike">
                          <a:effectLst/>
                        </a:rPr>
                        <a:t>15/03/2023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30/03/2024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PATIÑO VIVAS MARIA DEL SOCORRO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31171579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RENOVACION DE PROGRAMA DE NOTAS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1.402.500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160083118"/>
                  </a:ext>
                </a:extLst>
              </a:tr>
              <a:tr h="346247">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FERRETERIA VILLA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16251080</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MATERIALES Y SUMINISTROS</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874.150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005316493"/>
                  </a:ext>
                </a:extLst>
              </a:tr>
              <a:tr h="115416">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SENDOYA MUÑOZ WILLIAM JAVIER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1012357944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Otrosi del contrato  No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674023466"/>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INTERGROUP SAS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900941915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elementos de papeleria y aseo</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121927534"/>
                  </a:ext>
                </a:extLst>
              </a:tr>
              <a:tr h="403954">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GOMEZ  ADALBERTO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1113619639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Servivios de Mantenimiento  preventivo y curativo de sistemas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1.309.000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70536813"/>
                  </a:ext>
                </a:extLst>
              </a:tr>
              <a:tr h="173123">
                <a:tc>
                  <a:txBody>
                    <a:bodyPr/>
                    <a:lstStyle/>
                    <a:p>
                      <a:pPr algn="ctr" fontAlgn="ctr"/>
                      <a:r>
                        <a:rPr lang="en-US" sz="400" u="none" strike="noStrike">
                          <a:effectLst/>
                        </a:rPr>
                        <a:t>18/01/2023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ERASO ROSERO LILIAM MERCEDES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30731878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ASESORAMIENTO CONTABLE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2848889"/>
                  </a:ext>
                </a:extLst>
              </a:tr>
              <a:tr h="461662">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HERNANDEZ RAMIREZ OSCAR JESSY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700246398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SERVICIOS PARA MANTENIMIENTO DE PLANTA LOCATIVA</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80393198"/>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TOTAL DEL MES</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17.510.396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38520317"/>
                  </a:ext>
                </a:extLst>
              </a:tr>
              <a:tr h="126957">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ANTERIOR</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101.303.523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85799624"/>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TOTAL</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117.973.919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245393"/>
                  </a:ext>
                </a:extLst>
              </a:tr>
            </a:tbl>
          </a:graphicData>
        </a:graphic>
      </p:graphicFrame>
      <p:pic>
        <p:nvPicPr>
          <p:cNvPr id="8" name="Imagen 7"/>
          <p:cNvPicPr/>
          <p:nvPr/>
        </p:nvPicPr>
        <p:blipFill>
          <a:blip r:embed="rId3" cstate="print">
            <a:extLst>
              <a:ext uri="{28A0092B-C50C-407E-A947-70E740481C1C}">
                <a14:useLocalDpi xmlns:a14="http://schemas.microsoft.com/office/drawing/2010/main" val="0"/>
              </a:ext>
            </a:extLst>
          </a:blip>
          <a:stretch>
            <a:fillRect/>
          </a:stretch>
        </p:blipFill>
        <p:spPr bwMode="auto">
          <a:xfrm>
            <a:off x="2273300" y="18040350"/>
            <a:ext cx="866775" cy="523875"/>
          </a:xfrm>
          <a:prstGeom prst="rect">
            <a:avLst/>
          </a:prstGeom>
          <a:noFill/>
          <a:ln w="9525">
            <a:noFill/>
            <a:miter lim="800000"/>
            <a:headEnd/>
            <a:tailEnd/>
          </a:ln>
        </p:spPr>
      </p:pic>
      <p:graphicFrame>
        <p:nvGraphicFramePr>
          <p:cNvPr id="4" name="Tabla 3"/>
          <p:cNvGraphicFramePr>
            <a:graphicFrameLocks noGrp="1"/>
          </p:cNvGraphicFramePr>
          <p:nvPr>
            <p:extLst>
              <p:ext uri="{D42A27DB-BD31-4B8C-83A1-F6EECF244321}">
                <p14:modId xmlns:p14="http://schemas.microsoft.com/office/powerpoint/2010/main" val="2209857463"/>
              </p:ext>
            </p:extLst>
          </p:nvPr>
        </p:nvGraphicFramePr>
        <p:xfrm>
          <a:off x="612775" y="998538"/>
          <a:ext cx="7925803" cy="3373951"/>
        </p:xfrm>
        <a:graphic>
          <a:graphicData uri="http://schemas.openxmlformats.org/drawingml/2006/table">
            <a:tbl>
              <a:tblPr>
                <a:tableStyleId>{ED9F09B1-C631-44D9-8952-87297EE674E3}</a:tableStyleId>
              </a:tblPr>
              <a:tblGrid>
                <a:gridCol w="843046">
                  <a:extLst>
                    <a:ext uri="{9D8B030D-6E8A-4147-A177-3AD203B41FA5}">
                      <a16:colId xmlns:a16="http://schemas.microsoft.com/office/drawing/2014/main" val="2053903787"/>
                    </a:ext>
                  </a:extLst>
                </a:gridCol>
                <a:gridCol w="1876926">
                  <a:extLst>
                    <a:ext uri="{9D8B030D-6E8A-4147-A177-3AD203B41FA5}">
                      <a16:colId xmlns:a16="http://schemas.microsoft.com/office/drawing/2014/main" val="2284017012"/>
                    </a:ext>
                  </a:extLst>
                </a:gridCol>
                <a:gridCol w="5205831">
                  <a:extLst>
                    <a:ext uri="{9D8B030D-6E8A-4147-A177-3AD203B41FA5}">
                      <a16:colId xmlns:a16="http://schemas.microsoft.com/office/drawing/2014/main" val="3186582526"/>
                    </a:ext>
                  </a:extLst>
                </a:gridCol>
              </a:tblGrid>
              <a:tr h="657080">
                <a:tc rowSpan="4">
                  <a:txBody>
                    <a:bodyPr/>
                    <a:lstStyle/>
                    <a:p>
                      <a:pPr algn="ctr" fontAlgn="ctr"/>
                      <a:r>
                        <a:rPr lang="en-US" sz="1400" u="none" strike="noStrike" dirty="0">
                          <a:effectLst/>
                        </a:rPr>
                        <a:t>GESTIÓN DE AULA</a:t>
                      </a:r>
                      <a:endParaRPr lang="en-US" sz="1400" b="1" i="0" u="none" strike="noStrike" dirty="0">
                        <a:solidFill>
                          <a:srgbClr val="000000"/>
                        </a:solidFill>
                        <a:effectLst/>
                        <a:latin typeface="Calibri" panose="020F0502020204030204" pitchFamily="34" charset="0"/>
                      </a:endParaRPr>
                    </a:p>
                  </a:txBody>
                  <a:tcPr marL="7516" marR="7516" marT="7516" marB="0" vert="vert270" anchor="ctr"/>
                </a:tc>
                <a:tc>
                  <a:txBody>
                    <a:bodyPr/>
                    <a:lstStyle/>
                    <a:p>
                      <a:pPr algn="l" fontAlgn="ctr"/>
                      <a:r>
                        <a:rPr lang="es-CO" sz="1400" u="none" strike="noStrike" noProof="0" dirty="0">
                          <a:effectLst/>
                        </a:rPr>
                        <a:t>Relación Pedagógica</a:t>
                      </a:r>
                      <a:endParaRPr lang="es-CO" sz="14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600" b="0">
                          <a:effectLst/>
                          <a:latin typeface="Calibri" panose="020F0502020204030204" pitchFamily="34" charset="0"/>
                        </a:rPr>
                        <a:t>Reuniones de área para el seguimiento de las didacticas de los actos de enseñanza y aprendizaje en el aula de clase.</a:t>
                      </a:r>
                    </a:p>
                  </a:txBody>
                  <a:tcPr marL="22860" marR="22860" marT="0" marB="0"/>
                </a:tc>
                <a:extLst>
                  <a:ext uri="{0D108BD9-81ED-4DB2-BD59-A6C34878D82A}">
                    <a16:rowId xmlns:a16="http://schemas.microsoft.com/office/drawing/2014/main" val="1095956213"/>
                  </a:ext>
                </a:extLst>
              </a:tr>
              <a:tr h="657758">
                <a:tc vMerge="1">
                  <a:txBody>
                    <a:bodyPr/>
                    <a:lstStyle/>
                    <a:p>
                      <a:endParaRPr lang="es-CO"/>
                    </a:p>
                  </a:txBody>
                  <a:tcPr/>
                </a:tc>
                <a:tc>
                  <a:txBody>
                    <a:bodyPr/>
                    <a:lstStyle/>
                    <a:p>
                      <a:pPr algn="l" fontAlgn="ctr"/>
                      <a:r>
                        <a:rPr lang="es-CO" sz="1400" u="none" strike="noStrike" noProof="0" dirty="0">
                          <a:effectLst/>
                        </a:rPr>
                        <a:t>Planeación de Clases</a:t>
                      </a:r>
                      <a:endParaRPr lang="es-CO" sz="14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600" b="0" dirty="0">
                          <a:effectLst/>
                          <a:latin typeface="Calibri" panose="020F0502020204030204" pitchFamily="34" charset="0"/>
                        </a:rPr>
                        <a:t>Planes de aula y seguimiento a la planeación de clase como libro reglamentario</a:t>
                      </a:r>
                    </a:p>
                  </a:txBody>
                  <a:tcPr marL="22860" marR="22860" marT="0" marB="0"/>
                </a:tc>
                <a:extLst>
                  <a:ext uri="{0D108BD9-81ED-4DB2-BD59-A6C34878D82A}">
                    <a16:rowId xmlns:a16="http://schemas.microsoft.com/office/drawing/2014/main" val="3375083578"/>
                  </a:ext>
                </a:extLst>
              </a:tr>
              <a:tr h="1083753">
                <a:tc vMerge="1">
                  <a:txBody>
                    <a:bodyPr/>
                    <a:lstStyle/>
                    <a:p>
                      <a:endParaRPr lang="es-CO"/>
                    </a:p>
                  </a:txBody>
                  <a:tcPr/>
                </a:tc>
                <a:tc>
                  <a:txBody>
                    <a:bodyPr/>
                    <a:lstStyle/>
                    <a:p>
                      <a:pPr algn="l" fontAlgn="ctr"/>
                      <a:r>
                        <a:rPr lang="es-CO" sz="1400" u="none" strike="noStrike" noProof="0" dirty="0">
                          <a:effectLst/>
                        </a:rPr>
                        <a:t>Estilo Pedagógico</a:t>
                      </a:r>
                      <a:endParaRPr lang="es-CO" sz="14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600" b="0">
                          <a:effectLst/>
                          <a:latin typeface="Calibri" panose="020F0502020204030204" pitchFamily="34" charset="0"/>
                        </a:rPr>
                        <a:t>Existe un modelo pedagógico descrito en el PEI que se aterriza con la guía de aprendizaje al estilo propio de cada docente e incluyendo a quienes utilizan sistemas de comunicación alternativos.</a:t>
                      </a:r>
                    </a:p>
                  </a:txBody>
                  <a:tcPr marL="22860" marR="22860" marT="0" marB="0"/>
                </a:tc>
                <a:extLst>
                  <a:ext uri="{0D108BD9-81ED-4DB2-BD59-A6C34878D82A}">
                    <a16:rowId xmlns:a16="http://schemas.microsoft.com/office/drawing/2014/main" val="4159914608"/>
                  </a:ext>
                </a:extLst>
              </a:tr>
              <a:tr h="705758">
                <a:tc vMerge="1">
                  <a:txBody>
                    <a:bodyPr/>
                    <a:lstStyle/>
                    <a:p>
                      <a:endParaRPr lang="es-CO"/>
                    </a:p>
                  </a:txBody>
                  <a:tcPr/>
                </a:tc>
                <a:tc>
                  <a:txBody>
                    <a:bodyPr/>
                    <a:lstStyle/>
                    <a:p>
                      <a:pPr algn="l" fontAlgn="ctr"/>
                      <a:r>
                        <a:rPr lang="en-US" sz="1400" u="none" strike="noStrike">
                          <a:effectLst/>
                        </a:rPr>
                        <a:t>Evaluación en el Aula</a:t>
                      </a:r>
                      <a:endParaRPr lang="en-US" sz="1400" b="0" i="0" u="none" strike="noStrike">
                        <a:solidFill>
                          <a:srgbClr val="000000"/>
                        </a:solidFill>
                        <a:effectLst/>
                        <a:latin typeface="Calibri" panose="020F0502020204030204" pitchFamily="34" charset="0"/>
                      </a:endParaRPr>
                    </a:p>
                  </a:txBody>
                  <a:tcPr marL="7516" marR="7516" marT="7516" marB="0" anchor="ctr"/>
                </a:tc>
                <a:tc>
                  <a:txBody>
                    <a:bodyPr/>
                    <a:lstStyle/>
                    <a:p>
                      <a:pPr rtl="0" fontAlgn="t"/>
                      <a:r>
                        <a:rPr lang="es-MX" sz="1600" b="0" dirty="0">
                          <a:effectLst/>
                          <a:latin typeface="Calibri" panose="020F0502020204030204" pitchFamily="34" charset="0"/>
                        </a:rPr>
                        <a:t>Se tienen definidas las actividades con su correspondiente porcentaje de valoración, la institución </a:t>
                      </a:r>
                      <a:r>
                        <a:rPr lang="es-MX" sz="1600" b="0" dirty="0" err="1">
                          <a:effectLst/>
                          <a:latin typeface="Calibri" panose="020F0502020204030204" pitchFamily="34" charset="0"/>
                        </a:rPr>
                        <a:t>evalua</a:t>
                      </a:r>
                      <a:r>
                        <a:rPr lang="es-MX" sz="1600" b="0" dirty="0">
                          <a:effectLst/>
                          <a:latin typeface="Calibri" panose="020F0502020204030204" pitchFamily="34" charset="0"/>
                        </a:rPr>
                        <a:t> </a:t>
                      </a:r>
                      <a:r>
                        <a:rPr lang="es-MX" sz="1600" b="0" dirty="0" err="1">
                          <a:effectLst/>
                          <a:latin typeface="Calibri" panose="020F0502020204030204" pitchFamily="34" charset="0"/>
                        </a:rPr>
                        <a:t>periodicamente</a:t>
                      </a:r>
                      <a:r>
                        <a:rPr lang="es-MX" sz="1600" b="0" dirty="0">
                          <a:effectLst/>
                          <a:latin typeface="Calibri" panose="020F0502020204030204" pitchFamily="34" charset="0"/>
                        </a:rPr>
                        <a:t> este sistema y lo ajusta de acuerdo con las necesidades de la diversidad de los estudiantes.</a:t>
                      </a:r>
                    </a:p>
                  </a:txBody>
                  <a:tcPr marL="22860" marR="22860" marT="0" marB="0"/>
                </a:tc>
                <a:extLst>
                  <a:ext uri="{0D108BD9-81ED-4DB2-BD59-A6C34878D82A}">
                    <a16:rowId xmlns:a16="http://schemas.microsoft.com/office/drawing/2014/main" val="3700421674"/>
                  </a:ext>
                </a:extLst>
              </a:tr>
            </a:tbl>
          </a:graphicData>
        </a:graphic>
      </p:graphicFrame>
    </p:spTree>
    <p:extLst>
      <p:ext uri="{BB962C8B-B14F-4D97-AF65-F5344CB8AC3E}">
        <p14:creationId xmlns:p14="http://schemas.microsoft.com/office/powerpoint/2010/main" val="23298998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3"/>
        <p:cNvGrpSpPr/>
        <p:nvPr/>
      </p:nvGrpSpPr>
      <p:grpSpPr>
        <a:xfrm>
          <a:off x="0" y="0"/>
          <a:ext cx="0" cy="0"/>
          <a:chOff x="0" y="0"/>
          <a:chExt cx="0" cy="0"/>
        </a:xfrm>
      </p:grpSpPr>
      <p:sp>
        <p:nvSpPr>
          <p:cNvPr id="2" name="AutoShape 2"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6"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rot="6466775">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CuadroTexto 5"/>
          <p:cNvSpPr txBox="1"/>
          <p:nvPr/>
        </p:nvSpPr>
        <p:spPr>
          <a:xfrm>
            <a:off x="3319499" y="307434"/>
            <a:ext cx="2942725" cy="369332"/>
          </a:xfrm>
          <a:prstGeom prst="rect">
            <a:avLst/>
          </a:prstGeom>
          <a:noFill/>
        </p:spPr>
        <p:txBody>
          <a:bodyPr wrap="square" rtlCol="0">
            <a:spAutoFit/>
          </a:bodyPr>
          <a:lstStyle/>
          <a:p>
            <a:r>
              <a:rPr lang="es-CO" sz="1800" dirty="0">
                <a:latin typeface="+mn-lt"/>
              </a:rPr>
              <a:t>GESTIÓN ACADÉMICA</a:t>
            </a:r>
          </a:p>
        </p:txBody>
      </p:sp>
      <p:graphicFrame>
        <p:nvGraphicFramePr>
          <p:cNvPr id="3" name="Tabla 2"/>
          <p:cNvGraphicFramePr>
            <a:graphicFrameLocks noGrp="1"/>
          </p:cNvGraphicFramePr>
          <p:nvPr>
            <p:extLst>
              <p:ext uri="{D42A27DB-BD31-4B8C-83A1-F6EECF244321}">
                <p14:modId xmlns:p14="http://schemas.microsoft.com/office/powerpoint/2010/main" val="2394553866"/>
              </p:ext>
            </p:extLst>
          </p:nvPr>
        </p:nvGraphicFramePr>
        <p:xfrm>
          <a:off x="2244725" y="-13420725"/>
          <a:ext cx="4655094" cy="3790646"/>
        </p:xfrm>
        <a:graphic>
          <a:graphicData uri="http://schemas.openxmlformats.org/drawingml/2006/table">
            <a:tbl>
              <a:tblPr>
                <a:tableStyleId>{ED9F09B1-C631-44D9-8952-87297EE674E3}</a:tableStyleId>
              </a:tblPr>
              <a:tblGrid>
                <a:gridCol w="336455">
                  <a:extLst>
                    <a:ext uri="{9D8B030D-6E8A-4147-A177-3AD203B41FA5}">
                      <a16:colId xmlns:a16="http://schemas.microsoft.com/office/drawing/2014/main" val="686957780"/>
                    </a:ext>
                  </a:extLst>
                </a:gridCol>
                <a:gridCol w="336455">
                  <a:extLst>
                    <a:ext uri="{9D8B030D-6E8A-4147-A177-3AD203B41FA5}">
                      <a16:colId xmlns:a16="http://schemas.microsoft.com/office/drawing/2014/main" val="2945494325"/>
                    </a:ext>
                  </a:extLst>
                </a:gridCol>
                <a:gridCol w="341261">
                  <a:extLst>
                    <a:ext uri="{9D8B030D-6E8A-4147-A177-3AD203B41FA5}">
                      <a16:colId xmlns:a16="http://schemas.microsoft.com/office/drawing/2014/main" val="3824007251"/>
                    </a:ext>
                  </a:extLst>
                </a:gridCol>
                <a:gridCol w="937267">
                  <a:extLst>
                    <a:ext uri="{9D8B030D-6E8A-4147-A177-3AD203B41FA5}">
                      <a16:colId xmlns:a16="http://schemas.microsoft.com/office/drawing/2014/main" val="1653058650"/>
                    </a:ext>
                  </a:extLst>
                </a:gridCol>
                <a:gridCol w="326842">
                  <a:extLst>
                    <a:ext uri="{9D8B030D-6E8A-4147-A177-3AD203B41FA5}">
                      <a16:colId xmlns:a16="http://schemas.microsoft.com/office/drawing/2014/main" val="1184284870"/>
                    </a:ext>
                  </a:extLst>
                </a:gridCol>
                <a:gridCol w="288390">
                  <a:extLst>
                    <a:ext uri="{9D8B030D-6E8A-4147-A177-3AD203B41FA5}">
                      <a16:colId xmlns:a16="http://schemas.microsoft.com/office/drawing/2014/main" val="2016822378"/>
                    </a:ext>
                  </a:extLst>
                </a:gridCol>
                <a:gridCol w="365294">
                  <a:extLst>
                    <a:ext uri="{9D8B030D-6E8A-4147-A177-3AD203B41FA5}">
                      <a16:colId xmlns:a16="http://schemas.microsoft.com/office/drawing/2014/main" val="646147530"/>
                    </a:ext>
                  </a:extLst>
                </a:gridCol>
                <a:gridCol w="365294">
                  <a:extLst>
                    <a:ext uri="{9D8B030D-6E8A-4147-A177-3AD203B41FA5}">
                      <a16:colId xmlns:a16="http://schemas.microsoft.com/office/drawing/2014/main" val="2463858596"/>
                    </a:ext>
                  </a:extLst>
                </a:gridCol>
                <a:gridCol w="326842">
                  <a:extLst>
                    <a:ext uri="{9D8B030D-6E8A-4147-A177-3AD203B41FA5}">
                      <a16:colId xmlns:a16="http://schemas.microsoft.com/office/drawing/2014/main" val="4109979519"/>
                    </a:ext>
                  </a:extLst>
                </a:gridCol>
                <a:gridCol w="230712">
                  <a:extLst>
                    <a:ext uri="{9D8B030D-6E8A-4147-A177-3AD203B41FA5}">
                      <a16:colId xmlns:a16="http://schemas.microsoft.com/office/drawing/2014/main" val="1496943718"/>
                    </a:ext>
                  </a:extLst>
                </a:gridCol>
                <a:gridCol w="371302">
                  <a:extLst>
                    <a:ext uri="{9D8B030D-6E8A-4147-A177-3AD203B41FA5}">
                      <a16:colId xmlns:a16="http://schemas.microsoft.com/office/drawing/2014/main" val="254898883"/>
                    </a:ext>
                  </a:extLst>
                </a:gridCol>
                <a:gridCol w="428980">
                  <a:extLst>
                    <a:ext uri="{9D8B030D-6E8A-4147-A177-3AD203B41FA5}">
                      <a16:colId xmlns:a16="http://schemas.microsoft.com/office/drawing/2014/main" val="4289461448"/>
                    </a:ext>
                  </a:extLst>
                </a:gridCol>
              </a:tblGrid>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69110562"/>
                  </a:ext>
                </a:extLst>
              </a:tr>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tc gridSpan="11">
                  <a:txBody>
                    <a:bodyPr/>
                    <a:lstStyle/>
                    <a:p>
                      <a:pPr algn="ctr" fontAlgn="b"/>
                      <a:r>
                        <a:rPr lang="en-US" sz="400" u="none" strike="noStrike" dirty="0">
                          <a:effectLst/>
                        </a:rPr>
                        <a:t>INSTITUCION EDUCATIVA DOMINGO IRURITA</a:t>
                      </a:r>
                      <a:endParaRPr lang="en-US" sz="400" b="0" i="0" u="none" strike="noStrike" dirty="0">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3205573"/>
                  </a:ext>
                </a:extLst>
              </a:tr>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tc gridSpan="11">
                  <a:txBody>
                    <a:bodyPr/>
                    <a:lstStyle/>
                    <a:p>
                      <a:pPr algn="ctr" fontAlgn="b"/>
                      <a:r>
                        <a:rPr lang="es-ES" sz="400" u="none" strike="noStrike" dirty="0">
                          <a:effectLst/>
                        </a:rPr>
                        <a:t>RELACION DE GASTOS DETALLADOS DE DICIEMBRE  DEL 2023</a:t>
                      </a:r>
                      <a:endParaRPr lang="es-ES" sz="400" b="1" i="0" u="none" strike="noStrike" dirty="0">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48506449"/>
                  </a:ext>
                </a:extLst>
              </a:tr>
              <a:tr h="216404">
                <a:tc>
                  <a:txBody>
                    <a:bodyPr/>
                    <a:lstStyle/>
                    <a:p>
                      <a:pPr algn="l" fontAlgn="ctr"/>
                      <a:r>
                        <a:rPr lang="es-ES" sz="400" u="none" strike="noStrike" dirty="0">
                          <a:effectLst/>
                        </a:rPr>
                        <a:t>Fecha de inicio de contrato</a:t>
                      </a:r>
                      <a:endParaRPr lang="es-ES" sz="400" b="1" i="0" u="none" strike="noStrike" dirty="0">
                        <a:solidFill>
                          <a:srgbClr val="000000"/>
                        </a:solidFill>
                        <a:effectLst/>
                        <a:latin typeface="Arial" panose="020B0604020202020204" pitchFamily="34" charset="0"/>
                      </a:endParaRPr>
                    </a:p>
                  </a:txBody>
                  <a:tcPr marL="0" marR="0" marT="0" marB="0" anchor="ctr"/>
                </a:tc>
                <a:tc>
                  <a:txBody>
                    <a:bodyPr/>
                    <a:lstStyle/>
                    <a:p>
                      <a:pPr algn="l" fontAlgn="ctr"/>
                      <a:r>
                        <a:rPr lang="es-ES" sz="400" u="none" strike="noStrike" dirty="0">
                          <a:effectLst/>
                        </a:rPr>
                        <a:t>Fecha de </a:t>
                      </a:r>
                      <a:r>
                        <a:rPr lang="es-CO" sz="400" u="none" strike="noStrike" noProof="0" dirty="0">
                          <a:effectLst/>
                        </a:rPr>
                        <a:t>terminación</a:t>
                      </a:r>
                      <a:r>
                        <a:rPr lang="es-ES" sz="400" u="none" strike="noStrike" dirty="0">
                          <a:effectLst/>
                        </a:rPr>
                        <a:t> de contrato</a:t>
                      </a:r>
                      <a:endParaRPr lang="es-ES" sz="400" b="1" i="0" u="none" strike="noStrike" dirty="0">
                        <a:solidFill>
                          <a:srgbClr val="000000"/>
                        </a:solidFill>
                        <a:effectLst/>
                        <a:latin typeface="Arial" panose="020B0604020202020204" pitchFamily="34" charset="0"/>
                      </a:endParaRPr>
                    </a:p>
                  </a:txBody>
                  <a:tcPr marL="0" marR="0" marT="0" marB="0" anchor="ctr"/>
                </a:tc>
                <a:tc>
                  <a:txBody>
                    <a:bodyPr/>
                    <a:lstStyle/>
                    <a:p>
                      <a:pPr algn="l" fontAlgn="ctr"/>
                      <a:r>
                        <a:rPr lang="es-CO" sz="400" u="none" strike="noStrike" noProof="0" dirty="0">
                          <a:effectLst/>
                        </a:rPr>
                        <a:t>Fecha</a:t>
                      </a:r>
                      <a:r>
                        <a:rPr lang="en-US" sz="400" u="none" strike="noStrike" dirty="0">
                          <a:effectLst/>
                        </a:rPr>
                        <a:t> de mess</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PROVEEDOR</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NIT</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OBJETO</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a:t>
                      </a:r>
                      <a:r>
                        <a:rPr lang="en-US" sz="400" u="none" strike="noStrike" dirty="0" err="1">
                          <a:effectLst/>
                        </a:rPr>
                        <a:t>Vr.Contrato</a:t>
                      </a:r>
                      <a:r>
                        <a:rPr lang="en-US" sz="400" u="none" strike="noStrike" dirty="0">
                          <a:effectLst/>
                        </a:rPr>
                        <a:t> </a:t>
                      </a:r>
                      <a:r>
                        <a:rPr lang="en-US" sz="400" u="none" strike="noStrike" dirty="0" err="1">
                          <a:effectLst/>
                        </a:rPr>
                        <a:t>inicial</a:t>
                      </a:r>
                      <a:r>
                        <a:rPr lang="en-US" sz="400" u="none" strike="noStrike" dirty="0">
                          <a:effectLst/>
                        </a:rPr>
                        <a:t>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Valor </a:t>
                      </a:r>
                      <a:r>
                        <a:rPr lang="en-US" sz="400" u="none" strike="noStrike" dirty="0" err="1">
                          <a:effectLst/>
                        </a:rPr>
                        <a:t>cancelado</a:t>
                      </a:r>
                      <a:r>
                        <a:rPr lang="en-US" sz="400" u="none" strike="noStrike" dirty="0">
                          <a:effectLst/>
                        </a:rPr>
                        <a:t> </a:t>
                      </a:r>
                      <a:r>
                        <a:rPr lang="en-US" sz="400" u="none" strike="noStrike" dirty="0" err="1">
                          <a:effectLst/>
                        </a:rPr>
                        <a:t>por</a:t>
                      </a:r>
                      <a:r>
                        <a:rPr lang="en-US" sz="400" u="none" strike="noStrike" dirty="0">
                          <a:effectLst/>
                        </a:rPr>
                        <a:t> mess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 Valor ACUMULADO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Saldo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Observaciones</a:t>
                      </a:r>
                      <a:endParaRPr lang="en-US" sz="400" b="1"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846721315"/>
                  </a:ext>
                </a:extLst>
              </a:tr>
              <a:tr h="173123">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5/12/2023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UNE EPM TELECOMUNICACIONES S.A.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900092385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SERVICIO DE INTERNET</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225735539"/>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12/12/2023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MERA DIAZ JUAN GILLERMO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14704822</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PAGO DE ESTAMPILLAS DE INPEC</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57496961"/>
                  </a:ext>
                </a:extLst>
              </a:tr>
              <a:tr h="346247">
                <a:tc>
                  <a:txBody>
                    <a:bodyPr/>
                    <a:lstStyle/>
                    <a:p>
                      <a:pPr algn="ctr" fontAlgn="ctr"/>
                      <a:r>
                        <a:rPr lang="en-US" sz="400" u="none" strike="noStrike">
                          <a:effectLst/>
                        </a:rPr>
                        <a:t>17/11/2023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VELASQUEZ LEONEL CHRISTIAN ALEXANDER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1113629741</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Mantenimiento de techo  goteras  e instalaciones de ventiladore</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3734681"/>
                  </a:ext>
                </a:extLst>
              </a:tr>
              <a:tr h="230831">
                <a:tc>
                  <a:txBody>
                    <a:bodyPr/>
                    <a:lstStyle/>
                    <a:p>
                      <a:pPr algn="ctr" fontAlgn="ctr"/>
                      <a:r>
                        <a:rPr lang="en-US" sz="400" u="none" strike="noStrike">
                          <a:effectLst/>
                        </a:rPr>
                        <a:t>15/03/2023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30/03/2024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PATIÑO VIVAS MARIA DEL SOCORRO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31171579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RENOVACION DE PROGRAMA DE NOTAS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1.402.500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160083118"/>
                  </a:ext>
                </a:extLst>
              </a:tr>
              <a:tr h="346247">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FERRETERIA VILLA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16251080</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MATERIALES Y SUMINISTROS</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874.150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005316493"/>
                  </a:ext>
                </a:extLst>
              </a:tr>
              <a:tr h="115416">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SENDOYA MUÑOZ WILLIAM JAVIER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1012357944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Otrosi del contrato  No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674023466"/>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INTERGROUP SAS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900941915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elementos de papeleria y aseo</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121927534"/>
                  </a:ext>
                </a:extLst>
              </a:tr>
              <a:tr h="403954">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GOMEZ  ADALBERTO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1113619639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Servivios de Mantenimiento  preventivo y curativo de sistemas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1.309.000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70536813"/>
                  </a:ext>
                </a:extLst>
              </a:tr>
              <a:tr h="173123">
                <a:tc>
                  <a:txBody>
                    <a:bodyPr/>
                    <a:lstStyle/>
                    <a:p>
                      <a:pPr algn="ctr" fontAlgn="ctr"/>
                      <a:r>
                        <a:rPr lang="en-US" sz="400" u="none" strike="noStrike">
                          <a:effectLst/>
                        </a:rPr>
                        <a:t>18/01/2023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ERASO ROSERO LILIAM MERCEDES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30731878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ASESORAMIENTO CONTABLE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2848889"/>
                  </a:ext>
                </a:extLst>
              </a:tr>
              <a:tr h="461662">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HERNANDEZ RAMIREZ OSCAR JESSY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700246398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SERVICIOS PARA MANTENIMIENTO DE PLANTA LOCATIVA</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80393198"/>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TOTAL DEL MES</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17.510.396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38520317"/>
                  </a:ext>
                </a:extLst>
              </a:tr>
              <a:tr h="126957">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ANTERIOR</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101.303.523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85799624"/>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TOTAL</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117.973.919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245393"/>
                  </a:ext>
                </a:extLst>
              </a:tr>
            </a:tbl>
          </a:graphicData>
        </a:graphic>
      </p:graphicFrame>
      <p:pic>
        <p:nvPicPr>
          <p:cNvPr id="8" name="Imagen 7"/>
          <p:cNvPicPr/>
          <p:nvPr/>
        </p:nvPicPr>
        <p:blipFill>
          <a:blip r:embed="rId3" cstate="print">
            <a:extLst>
              <a:ext uri="{28A0092B-C50C-407E-A947-70E740481C1C}">
                <a14:useLocalDpi xmlns:a14="http://schemas.microsoft.com/office/drawing/2010/main" val="0"/>
              </a:ext>
            </a:extLst>
          </a:blip>
          <a:stretch>
            <a:fillRect/>
          </a:stretch>
        </p:blipFill>
        <p:spPr bwMode="auto">
          <a:xfrm>
            <a:off x="2273300" y="18040350"/>
            <a:ext cx="866775" cy="523875"/>
          </a:xfrm>
          <a:prstGeom prst="rect">
            <a:avLst/>
          </a:prstGeom>
          <a:noFill/>
          <a:ln w="9525">
            <a:noFill/>
            <a:miter lim="800000"/>
            <a:headEnd/>
            <a:tailEnd/>
          </a:ln>
        </p:spPr>
      </p:pic>
      <p:graphicFrame>
        <p:nvGraphicFramePr>
          <p:cNvPr id="7" name="Tabla 6"/>
          <p:cNvGraphicFramePr>
            <a:graphicFrameLocks noGrp="1"/>
          </p:cNvGraphicFramePr>
          <p:nvPr>
            <p:extLst>
              <p:ext uri="{D42A27DB-BD31-4B8C-83A1-F6EECF244321}">
                <p14:modId xmlns:p14="http://schemas.microsoft.com/office/powerpoint/2010/main" val="2592025803"/>
              </p:ext>
            </p:extLst>
          </p:nvPr>
        </p:nvGraphicFramePr>
        <p:xfrm>
          <a:off x="612775" y="665738"/>
          <a:ext cx="8182309" cy="3979691"/>
        </p:xfrm>
        <a:graphic>
          <a:graphicData uri="http://schemas.openxmlformats.org/drawingml/2006/table">
            <a:tbl>
              <a:tblPr>
                <a:tableStyleId>{ED9F09B1-C631-44D9-8952-87297EE674E3}</a:tableStyleId>
              </a:tblPr>
              <a:tblGrid>
                <a:gridCol w="616297">
                  <a:extLst>
                    <a:ext uri="{9D8B030D-6E8A-4147-A177-3AD203B41FA5}">
                      <a16:colId xmlns:a16="http://schemas.microsoft.com/office/drawing/2014/main" val="1123862504"/>
                    </a:ext>
                  </a:extLst>
                </a:gridCol>
                <a:gridCol w="2040601">
                  <a:extLst>
                    <a:ext uri="{9D8B030D-6E8A-4147-A177-3AD203B41FA5}">
                      <a16:colId xmlns:a16="http://schemas.microsoft.com/office/drawing/2014/main" val="1285861117"/>
                    </a:ext>
                  </a:extLst>
                </a:gridCol>
                <a:gridCol w="5525411">
                  <a:extLst>
                    <a:ext uri="{9D8B030D-6E8A-4147-A177-3AD203B41FA5}">
                      <a16:colId xmlns:a16="http://schemas.microsoft.com/office/drawing/2014/main" val="26614467"/>
                    </a:ext>
                  </a:extLst>
                </a:gridCol>
              </a:tblGrid>
              <a:tr h="515671">
                <a:tc rowSpan="6">
                  <a:txBody>
                    <a:bodyPr/>
                    <a:lstStyle/>
                    <a:p>
                      <a:pPr algn="ctr" fontAlgn="ctr"/>
                      <a:r>
                        <a:rPr lang="en-US" sz="1400" u="none" strike="noStrike" dirty="0">
                          <a:effectLst/>
                        </a:rPr>
                        <a:t>SEGUIMIENTO ACADÉMICO</a:t>
                      </a:r>
                      <a:endParaRPr lang="en-US" sz="1400" b="1" i="0" u="none" strike="noStrike" dirty="0">
                        <a:solidFill>
                          <a:srgbClr val="000000"/>
                        </a:solidFill>
                        <a:effectLst/>
                        <a:latin typeface="Calibri" panose="020F0502020204030204" pitchFamily="34" charset="0"/>
                      </a:endParaRPr>
                    </a:p>
                  </a:txBody>
                  <a:tcPr marL="7516" marR="7516" marT="7516" marB="0" vert="vert270" anchor="ctr"/>
                </a:tc>
                <a:tc>
                  <a:txBody>
                    <a:bodyPr/>
                    <a:lstStyle/>
                    <a:p>
                      <a:pPr algn="l" fontAlgn="ctr"/>
                      <a:r>
                        <a:rPr lang="es-ES" sz="1100" u="none" strike="noStrike" dirty="0">
                          <a:effectLst/>
                        </a:rPr>
                        <a:t>Seguimiento a los resultados académicos</a:t>
                      </a:r>
                      <a:endParaRPr lang="es-ES" sz="1100" b="0" i="0" u="none" strike="noStrike"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200" b="0">
                          <a:effectLst/>
                          <a:latin typeface="Calibri" panose="020F0502020204030204" pitchFamily="34" charset="0"/>
                        </a:rPr>
                        <a:t>La institución revisa periódicamente sus sistema de seguimiento académico y realiza los ajustes correspondientes con el propósito de mejorarlo, estableciendo una interacción con la comunidad educativa, a través de preinformes, planes de mejoramiento, ajustes razonables, entre otros.</a:t>
                      </a:r>
                    </a:p>
                  </a:txBody>
                  <a:tcPr marL="22860" marR="22860" marT="0" marB="0"/>
                </a:tc>
                <a:extLst>
                  <a:ext uri="{0D108BD9-81ED-4DB2-BD59-A6C34878D82A}">
                    <a16:rowId xmlns:a16="http://schemas.microsoft.com/office/drawing/2014/main" val="3352313749"/>
                  </a:ext>
                </a:extLst>
              </a:tr>
              <a:tr h="660142">
                <a:tc vMerge="1">
                  <a:txBody>
                    <a:bodyPr/>
                    <a:lstStyle/>
                    <a:p>
                      <a:endParaRPr lang="es-CO"/>
                    </a:p>
                  </a:txBody>
                  <a:tcPr/>
                </a:tc>
                <a:tc>
                  <a:txBody>
                    <a:bodyPr/>
                    <a:lstStyle/>
                    <a:p>
                      <a:pPr algn="l" fontAlgn="ctr"/>
                      <a:r>
                        <a:rPr lang="es-ES" sz="1100" u="none" strike="noStrike" dirty="0">
                          <a:effectLst/>
                        </a:rPr>
                        <a:t>Uso pedagógico de las evaluaciones externas</a:t>
                      </a:r>
                      <a:endParaRPr lang="es-ES" sz="1100" b="0" i="0" u="none" strike="noStrike"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200" b="0" dirty="0">
                          <a:effectLst/>
                          <a:latin typeface="Calibri" panose="020F0502020204030204" pitchFamily="34" charset="0"/>
                        </a:rPr>
                        <a:t>Se toman los resultados de los simulacros del pre ICFES, Pruebas Saber, Evaluar Para Avanzar, se socializan y se usan como insumos para la construcción de pruebas periódicas. La institución hace seguimiento a la incidencia de los resultados en las practicas de aula.</a:t>
                      </a:r>
                    </a:p>
                  </a:txBody>
                  <a:tcPr marL="22860" marR="22860" marT="0" marB="0"/>
                </a:tc>
                <a:extLst>
                  <a:ext uri="{0D108BD9-81ED-4DB2-BD59-A6C34878D82A}">
                    <a16:rowId xmlns:a16="http://schemas.microsoft.com/office/drawing/2014/main" val="90101319"/>
                  </a:ext>
                </a:extLst>
              </a:tr>
              <a:tr h="415322">
                <a:tc vMerge="1">
                  <a:txBody>
                    <a:bodyPr/>
                    <a:lstStyle/>
                    <a:p>
                      <a:endParaRPr lang="es-CO"/>
                    </a:p>
                  </a:txBody>
                  <a:tcPr/>
                </a:tc>
                <a:tc>
                  <a:txBody>
                    <a:bodyPr/>
                    <a:lstStyle/>
                    <a:p>
                      <a:pPr algn="l" fontAlgn="ctr"/>
                      <a:r>
                        <a:rPr lang="es-CO" sz="1100" u="none" strike="noStrike" noProof="0" dirty="0">
                          <a:effectLst/>
                        </a:rPr>
                        <a:t>Seguimiento a la asistencia</a:t>
                      </a:r>
                      <a:endParaRPr lang="es-CO" sz="11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200" b="0">
                          <a:effectLst/>
                          <a:latin typeface="Calibri" panose="020F0502020204030204" pitchFamily="34" charset="0"/>
                        </a:rPr>
                        <a:t>La institución revisa y evalúa periódicamente su política de control y tratamiento del ausentismo en función de los resultados de la misma, e implementa los ajustes pertinentes.</a:t>
                      </a:r>
                    </a:p>
                  </a:txBody>
                  <a:tcPr marL="22860" marR="22860" marT="0" marB="0"/>
                </a:tc>
                <a:extLst>
                  <a:ext uri="{0D108BD9-81ED-4DB2-BD59-A6C34878D82A}">
                    <a16:rowId xmlns:a16="http://schemas.microsoft.com/office/drawing/2014/main" val="2792842359"/>
                  </a:ext>
                </a:extLst>
              </a:tr>
              <a:tr h="347242">
                <a:tc vMerge="1">
                  <a:txBody>
                    <a:bodyPr/>
                    <a:lstStyle/>
                    <a:p>
                      <a:endParaRPr lang="es-CO"/>
                    </a:p>
                  </a:txBody>
                  <a:tcPr/>
                </a:tc>
                <a:tc>
                  <a:txBody>
                    <a:bodyPr/>
                    <a:lstStyle/>
                    <a:p>
                      <a:pPr algn="l" fontAlgn="ctr"/>
                      <a:r>
                        <a:rPr lang="es-CO" sz="1100" u="none" strike="noStrike" noProof="0" dirty="0">
                          <a:effectLst/>
                        </a:rPr>
                        <a:t>Actividades de Recuperación</a:t>
                      </a:r>
                      <a:endParaRPr lang="es-CO" sz="11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200" b="0">
                          <a:effectLst/>
                          <a:latin typeface="Calibri" panose="020F0502020204030204" pitchFamily="34" charset="0"/>
                        </a:rPr>
                        <a:t>Las practicas de los docentes incorporan actividades de recuperación basadas en estrategias didacticas planeadas y ejecutadas.</a:t>
                      </a:r>
                    </a:p>
                  </a:txBody>
                  <a:tcPr marL="22860" marR="22860" marT="0" marB="0"/>
                </a:tc>
                <a:extLst>
                  <a:ext uri="{0D108BD9-81ED-4DB2-BD59-A6C34878D82A}">
                    <a16:rowId xmlns:a16="http://schemas.microsoft.com/office/drawing/2014/main" val="2851486207"/>
                  </a:ext>
                </a:extLst>
              </a:tr>
              <a:tr h="870731">
                <a:tc vMerge="1">
                  <a:txBody>
                    <a:bodyPr/>
                    <a:lstStyle/>
                    <a:p>
                      <a:endParaRPr lang="es-CO"/>
                    </a:p>
                  </a:txBody>
                  <a:tcPr/>
                </a:tc>
                <a:tc>
                  <a:txBody>
                    <a:bodyPr/>
                    <a:lstStyle/>
                    <a:p>
                      <a:pPr algn="l" fontAlgn="ctr"/>
                      <a:r>
                        <a:rPr lang="es-ES" sz="1100" u="none" strike="noStrike" dirty="0">
                          <a:effectLst/>
                        </a:rPr>
                        <a:t>Apoyo a estudiantes con bajo desempeño académico o dificultades de interacción</a:t>
                      </a:r>
                      <a:endParaRPr lang="es-ES" sz="1100" b="0" i="0" u="none" strike="noStrike"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200" b="0" dirty="0">
                          <a:effectLst/>
                          <a:latin typeface="Calibri" panose="020F0502020204030204" pitchFamily="34" charset="0"/>
                        </a:rPr>
                        <a:t>Partiendo del diagnostico de los estudiantes con necesidades educativas especiales por parte de un profesional de la salud, se elabora el PIAR, se socializa con las entidades pertinentes, desde el año 2022 se cuenta con el apoyo de la Institución Laura Vergara.</a:t>
                      </a:r>
                    </a:p>
                  </a:txBody>
                  <a:tcPr marL="22860" marR="22860" marT="0" marB="0"/>
                </a:tc>
                <a:extLst>
                  <a:ext uri="{0D108BD9-81ED-4DB2-BD59-A6C34878D82A}">
                    <a16:rowId xmlns:a16="http://schemas.microsoft.com/office/drawing/2014/main" val="1810933386"/>
                  </a:ext>
                </a:extLst>
              </a:tr>
              <a:tr h="725998">
                <a:tc vMerge="1">
                  <a:txBody>
                    <a:bodyPr/>
                    <a:lstStyle/>
                    <a:p>
                      <a:endParaRPr lang="es-CO"/>
                    </a:p>
                  </a:txBody>
                  <a:tcPr/>
                </a:tc>
                <a:tc>
                  <a:txBody>
                    <a:bodyPr/>
                    <a:lstStyle/>
                    <a:p>
                      <a:pPr algn="l" fontAlgn="ctr"/>
                      <a:r>
                        <a:rPr lang="en-US" sz="1100" u="none" strike="noStrike" dirty="0" err="1">
                          <a:effectLst/>
                        </a:rPr>
                        <a:t>Seguimiento</a:t>
                      </a:r>
                      <a:r>
                        <a:rPr lang="en-US" sz="1100" u="none" strike="noStrike" dirty="0">
                          <a:effectLst/>
                        </a:rPr>
                        <a:t> a </a:t>
                      </a:r>
                      <a:r>
                        <a:rPr lang="en-US" sz="1100" u="none" strike="noStrike" dirty="0" err="1">
                          <a:effectLst/>
                        </a:rPr>
                        <a:t>los</a:t>
                      </a:r>
                      <a:r>
                        <a:rPr lang="en-US" sz="1100" u="none" strike="noStrike" dirty="0">
                          <a:effectLst/>
                        </a:rPr>
                        <a:t> </a:t>
                      </a:r>
                      <a:r>
                        <a:rPr lang="en-US" sz="1100" u="none" strike="noStrike" dirty="0" err="1">
                          <a:effectLst/>
                        </a:rPr>
                        <a:t>egresados</a:t>
                      </a:r>
                      <a:endParaRPr lang="en-US" sz="1100" b="0" i="0" u="none" strike="noStrike"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200" b="0" dirty="0">
                          <a:effectLst/>
                          <a:latin typeface="Calibri" panose="020F0502020204030204" pitchFamily="34" charset="0"/>
                        </a:rPr>
                        <a:t>Se convoca de manera esporádica a los egresados a participar de algunas actividades institucionales como semana cultural. Se tiene una base de egresados a partir de la encuesta de egresados dispuesta en la página web institucional, pero la información no es sistemática, ni permite el análisis para aportar al mejoramiento institucional.</a:t>
                      </a:r>
                    </a:p>
                  </a:txBody>
                  <a:tcPr marL="22860" marR="22860" marT="0" marB="0"/>
                </a:tc>
                <a:extLst>
                  <a:ext uri="{0D108BD9-81ED-4DB2-BD59-A6C34878D82A}">
                    <a16:rowId xmlns:a16="http://schemas.microsoft.com/office/drawing/2014/main" val="1909738613"/>
                  </a:ext>
                </a:extLst>
              </a:tr>
            </a:tbl>
          </a:graphicData>
        </a:graphic>
      </p:graphicFrame>
    </p:spTree>
    <p:extLst>
      <p:ext uri="{BB962C8B-B14F-4D97-AF65-F5344CB8AC3E}">
        <p14:creationId xmlns:p14="http://schemas.microsoft.com/office/powerpoint/2010/main" val="2244934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3"/>
        <p:cNvGrpSpPr/>
        <p:nvPr/>
      </p:nvGrpSpPr>
      <p:grpSpPr>
        <a:xfrm>
          <a:off x="0" y="0"/>
          <a:ext cx="0" cy="0"/>
          <a:chOff x="0" y="0"/>
          <a:chExt cx="0" cy="0"/>
        </a:xfrm>
      </p:grpSpPr>
      <p:sp>
        <p:nvSpPr>
          <p:cNvPr id="2" name="AutoShape 2"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rot="6466775">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CuadroTexto 5"/>
          <p:cNvSpPr txBox="1"/>
          <p:nvPr/>
        </p:nvSpPr>
        <p:spPr>
          <a:xfrm>
            <a:off x="3307468" y="435424"/>
            <a:ext cx="2942725" cy="369332"/>
          </a:xfrm>
          <a:prstGeom prst="rect">
            <a:avLst/>
          </a:prstGeom>
          <a:noFill/>
        </p:spPr>
        <p:txBody>
          <a:bodyPr wrap="square" rtlCol="0">
            <a:spAutoFit/>
          </a:bodyPr>
          <a:lstStyle/>
          <a:p>
            <a:r>
              <a:rPr lang="es-CO" sz="1800" dirty="0">
                <a:latin typeface="+mn-lt"/>
              </a:rPr>
              <a:t>EGRESOS 2024</a:t>
            </a:r>
          </a:p>
        </p:txBody>
      </p:sp>
      <p:graphicFrame>
        <p:nvGraphicFramePr>
          <p:cNvPr id="3" name="Chart 3">
            <a:extLst>
              <a:ext uri="{FF2B5EF4-FFF2-40B4-BE49-F238E27FC236}">
                <a16:creationId xmlns:a16="http://schemas.microsoft.com/office/drawing/2014/main" id="{00000000-0008-0000-0100-000003000000}"/>
              </a:ext>
            </a:extLst>
          </p:cNvPr>
          <p:cNvGraphicFramePr>
            <a:graphicFrameLocks/>
          </p:cNvGraphicFramePr>
          <p:nvPr>
            <p:extLst>
              <p:ext uri="{D42A27DB-BD31-4B8C-83A1-F6EECF244321}">
                <p14:modId xmlns:p14="http://schemas.microsoft.com/office/powerpoint/2010/main" val="549402968"/>
              </p:ext>
            </p:extLst>
          </p:nvPr>
        </p:nvGraphicFramePr>
        <p:xfrm>
          <a:off x="691377" y="892098"/>
          <a:ext cx="7382106" cy="35460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551470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3"/>
        <p:cNvGrpSpPr/>
        <p:nvPr/>
      </p:nvGrpSpPr>
      <p:grpSpPr>
        <a:xfrm>
          <a:off x="0" y="0"/>
          <a:ext cx="0" cy="0"/>
          <a:chOff x="0" y="0"/>
          <a:chExt cx="0" cy="0"/>
        </a:xfrm>
      </p:grpSpPr>
      <p:sp>
        <p:nvSpPr>
          <p:cNvPr id="2" name="AutoShape 2"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6"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rot="6466775">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CuadroTexto 5"/>
          <p:cNvSpPr txBox="1"/>
          <p:nvPr/>
        </p:nvSpPr>
        <p:spPr>
          <a:xfrm>
            <a:off x="2670932" y="349680"/>
            <a:ext cx="4228887" cy="369332"/>
          </a:xfrm>
          <a:prstGeom prst="rect">
            <a:avLst/>
          </a:prstGeom>
          <a:noFill/>
        </p:spPr>
        <p:txBody>
          <a:bodyPr wrap="square" rtlCol="0">
            <a:spAutoFit/>
          </a:bodyPr>
          <a:lstStyle/>
          <a:p>
            <a:r>
              <a:rPr lang="es-CO" sz="1800" dirty="0">
                <a:latin typeface="+mn-lt"/>
              </a:rPr>
              <a:t>GESTIÓN ADMINISTRATIVA FINANCIERA</a:t>
            </a:r>
          </a:p>
        </p:txBody>
      </p:sp>
      <p:graphicFrame>
        <p:nvGraphicFramePr>
          <p:cNvPr id="3" name="Tabla 2"/>
          <p:cNvGraphicFramePr>
            <a:graphicFrameLocks noGrp="1"/>
          </p:cNvGraphicFramePr>
          <p:nvPr>
            <p:extLst>
              <p:ext uri="{D42A27DB-BD31-4B8C-83A1-F6EECF244321}">
                <p14:modId xmlns:p14="http://schemas.microsoft.com/office/powerpoint/2010/main" val="2394553866"/>
              </p:ext>
            </p:extLst>
          </p:nvPr>
        </p:nvGraphicFramePr>
        <p:xfrm>
          <a:off x="2244725" y="-13420725"/>
          <a:ext cx="4655094" cy="3790646"/>
        </p:xfrm>
        <a:graphic>
          <a:graphicData uri="http://schemas.openxmlformats.org/drawingml/2006/table">
            <a:tbl>
              <a:tblPr>
                <a:tableStyleId>{ED9F09B1-C631-44D9-8952-87297EE674E3}</a:tableStyleId>
              </a:tblPr>
              <a:tblGrid>
                <a:gridCol w="336455">
                  <a:extLst>
                    <a:ext uri="{9D8B030D-6E8A-4147-A177-3AD203B41FA5}">
                      <a16:colId xmlns:a16="http://schemas.microsoft.com/office/drawing/2014/main" val="686957780"/>
                    </a:ext>
                  </a:extLst>
                </a:gridCol>
                <a:gridCol w="336455">
                  <a:extLst>
                    <a:ext uri="{9D8B030D-6E8A-4147-A177-3AD203B41FA5}">
                      <a16:colId xmlns:a16="http://schemas.microsoft.com/office/drawing/2014/main" val="2945494325"/>
                    </a:ext>
                  </a:extLst>
                </a:gridCol>
                <a:gridCol w="341261">
                  <a:extLst>
                    <a:ext uri="{9D8B030D-6E8A-4147-A177-3AD203B41FA5}">
                      <a16:colId xmlns:a16="http://schemas.microsoft.com/office/drawing/2014/main" val="3824007251"/>
                    </a:ext>
                  </a:extLst>
                </a:gridCol>
                <a:gridCol w="937267">
                  <a:extLst>
                    <a:ext uri="{9D8B030D-6E8A-4147-A177-3AD203B41FA5}">
                      <a16:colId xmlns:a16="http://schemas.microsoft.com/office/drawing/2014/main" val="1653058650"/>
                    </a:ext>
                  </a:extLst>
                </a:gridCol>
                <a:gridCol w="326842">
                  <a:extLst>
                    <a:ext uri="{9D8B030D-6E8A-4147-A177-3AD203B41FA5}">
                      <a16:colId xmlns:a16="http://schemas.microsoft.com/office/drawing/2014/main" val="1184284870"/>
                    </a:ext>
                  </a:extLst>
                </a:gridCol>
                <a:gridCol w="288390">
                  <a:extLst>
                    <a:ext uri="{9D8B030D-6E8A-4147-A177-3AD203B41FA5}">
                      <a16:colId xmlns:a16="http://schemas.microsoft.com/office/drawing/2014/main" val="2016822378"/>
                    </a:ext>
                  </a:extLst>
                </a:gridCol>
                <a:gridCol w="365294">
                  <a:extLst>
                    <a:ext uri="{9D8B030D-6E8A-4147-A177-3AD203B41FA5}">
                      <a16:colId xmlns:a16="http://schemas.microsoft.com/office/drawing/2014/main" val="646147530"/>
                    </a:ext>
                  </a:extLst>
                </a:gridCol>
                <a:gridCol w="365294">
                  <a:extLst>
                    <a:ext uri="{9D8B030D-6E8A-4147-A177-3AD203B41FA5}">
                      <a16:colId xmlns:a16="http://schemas.microsoft.com/office/drawing/2014/main" val="2463858596"/>
                    </a:ext>
                  </a:extLst>
                </a:gridCol>
                <a:gridCol w="326842">
                  <a:extLst>
                    <a:ext uri="{9D8B030D-6E8A-4147-A177-3AD203B41FA5}">
                      <a16:colId xmlns:a16="http://schemas.microsoft.com/office/drawing/2014/main" val="4109979519"/>
                    </a:ext>
                  </a:extLst>
                </a:gridCol>
                <a:gridCol w="230712">
                  <a:extLst>
                    <a:ext uri="{9D8B030D-6E8A-4147-A177-3AD203B41FA5}">
                      <a16:colId xmlns:a16="http://schemas.microsoft.com/office/drawing/2014/main" val="1496943718"/>
                    </a:ext>
                  </a:extLst>
                </a:gridCol>
                <a:gridCol w="371302">
                  <a:extLst>
                    <a:ext uri="{9D8B030D-6E8A-4147-A177-3AD203B41FA5}">
                      <a16:colId xmlns:a16="http://schemas.microsoft.com/office/drawing/2014/main" val="254898883"/>
                    </a:ext>
                  </a:extLst>
                </a:gridCol>
                <a:gridCol w="428980">
                  <a:extLst>
                    <a:ext uri="{9D8B030D-6E8A-4147-A177-3AD203B41FA5}">
                      <a16:colId xmlns:a16="http://schemas.microsoft.com/office/drawing/2014/main" val="4289461448"/>
                    </a:ext>
                  </a:extLst>
                </a:gridCol>
              </a:tblGrid>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69110562"/>
                  </a:ext>
                </a:extLst>
              </a:tr>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tc gridSpan="11">
                  <a:txBody>
                    <a:bodyPr/>
                    <a:lstStyle/>
                    <a:p>
                      <a:pPr algn="ctr" fontAlgn="b"/>
                      <a:r>
                        <a:rPr lang="en-US" sz="400" u="none" strike="noStrike" dirty="0">
                          <a:effectLst/>
                        </a:rPr>
                        <a:t>INSTITUCION EDUCATIVA DOMINGO IRURITA</a:t>
                      </a:r>
                      <a:endParaRPr lang="en-US" sz="400" b="0" i="0" u="none" strike="noStrike" dirty="0">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3205573"/>
                  </a:ext>
                </a:extLst>
              </a:tr>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tc gridSpan="11">
                  <a:txBody>
                    <a:bodyPr/>
                    <a:lstStyle/>
                    <a:p>
                      <a:pPr algn="ctr" fontAlgn="b"/>
                      <a:r>
                        <a:rPr lang="es-ES" sz="400" u="none" strike="noStrike" dirty="0">
                          <a:effectLst/>
                        </a:rPr>
                        <a:t>RELACION DE GASTOS DETALLADOS DE DICIEMBRE  DEL 2023</a:t>
                      </a:r>
                      <a:endParaRPr lang="es-ES" sz="400" b="1" i="0" u="none" strike="noStrike" dirty="0">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48506449"/>
                  </a:ext>
                </a:extLst>
              </a:tr>
              <a:tr h="216404">
                <a:tc>
                  <a:txBody>
                    <a:bodyPr/>
                    <a:lstStyle/>
                    <a:p>
                      <a:pPr algn="l" fontAlgn="ctr"/>
                      <a:r>
                        <a:rPr lang="es-ES" sz="400" u="none" strike="noStrike" dirty="0">
                          <a:effectLst/>
                        </a:rPr>
                        <a:t>Fecha de inicio de contrato</a:t>
                      </a:r>
                      <a:endParaRPr lang="es-ES" sz="400" b="1" i="0" u="none" strike="noStrike" dirty="0">
                        <a:solidFill>
                          <a:srgbClr val="000000"/>
                        </a:solidFill>
                        <a:effectLst/>
                        <a:latin typeface="Arial" panose="020B0604020202020204" pitchFamily="34" charset="0"/>
                      </a:endParaRPr>
                    </a:p>
                  </a:txBody>
                  <a:tcPr marL="0" marR="0" marT="0" marB="0" anchor="ctr"/>
                </a:tc>
                <a:tc>
                  <a:txBody>
                    <a:bodyPr/>
                    <a:lstStyle/>
                    <a:p>
                      <a:pPr algn="l" fontAlgn="ctr"/>
                      <a:r>
                        <a:rPr lang="es-ES" sz="400" u="none" strike="noStrike" dirty="0">
                          <a:effectLst/>
                        </a:rPr>
                        <a:t>Fecha de </a:t>
                      </a:r>
                      <a:r>
                        <a:rPr lang="es-CO" sz="400" u="none" strike="noStrike" noProof="0" dirty="0">
                          <a:effectLst/>
                        </a:rPr>
                        <a:t>terminación</a:t>
                      </a:r>
                      <a:r>
                        <a:rPr lang="es-ES" sz="400" u="none" strike="noStrike" dirty="0">
                          <a:effectLst/>
                        </a:rPr>
                        <a:t> de contrato</a:t>
                      </a:r>
                      <a:endParaRPr lang="es-ES" sz="400" b="1" i="0" u="none" strike="noStrike" dirty="0">
                        <a:solidFill>
                          <a:srgbClr val="000000"/>
                        </a:solidFill>
                        <a:effectLst/>
                        <a:latin typeface="Arial" panose="020B0604020202020204" pitchFamily="34" charset="0"/>
                      </a:endParaRPr>
                    </a:p>
                  </a:txBody>
                  <a:tcPr marL="0" marR="0" marT="0" marB="0" anchor="ctr"/>
                </a:tc>
                <a:tc>
                  <a:txBody>
                    <a:bodyPr/>
                    <a:lstStyle/>
                    <a:p>
                      <a:pPr algn="l" fontAlgn="ctr"/>
                      <a:r>
                        <a:rPr lang="es-CO" sz="400" u="none" strike="noStrike" noProof="0" dirty="0">
                          <a:effectLst/>
                        </a:rPr>
                        <a:t>Fecha</a:t>
                      </a:r>
                      <a:r>
                        <a:rPr lang="en-US" sz="400" u="none" strike="noStrike" dirty="0">
                          <a:effectLst/>
                        </a:rPr>
                        <a:t> de mess</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PROVEEDOR</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NIT</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OBJETO</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a:t>
                      </a:r>
                      <a:r>
                        <a:rPr lang="en-US" sz="400" u="none" strike="noStrike" dirty="0" err="1">
                          <a:effectLst/>
                        </a:rPr>
                        <a:t>Vr.Contrato</a:t>
                      </a:r>
                      <a:r>
                        <a:rPr lang="en-US" sz="400" u="none" strike="noStrike" dirty="0">
                          <a:effectLst/>
                        </a:rPr>
                        <a:t> </a:t>
                      </a:r>
                      <a:r>
                        <a:rPr lang="en-US" sz="400" u="none" strike="noStrike" dirty="0" err="1">
                          <a:effectLst/>
                        </a:rPr>
                        <a:t>inicial</a:t>
                      </a:r>
                      <a:r>
                        <a:rPr lang="en-US" sz="400" u="none" strike="noStrike" dirty="0">
                          <a:effectLst/>
                        </a:rPr>
                        <a:t>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Valor </a:t>
                      </a:r>
                      <a:r>
                        <a:rPr lang="en-US" sz="400" u="none" strike="noStrike" dirty="0" err="1">
                          <a:effectLst/>
                        </a:rPr>
                        <a:t>cancelado</a:t>
                      </a:r>
                      <a:r>
                        <a:rPr lang="en-US" sz="400" u="none" strike="noStrike" dirty="0">
                          <a:effectLst/>
                        </a:rPr>
                        <a:t> </a:t>
                      </a:r>
                      <a:r>
                        <a:rPr lang="en-US" sz="400" u="none" strike="noStrike" dirty="0" err="1">
                          <a:effectLst/>
                        </a:rPr>
                        <a:t>por</a:t>
                      </a:r>
                      <a:r>
                        <a:rPr lang="en-US" sz="400" u="none" strike="noStrike" dirty="0">
                          <a:effectLst/>
                        </a:rPr>
                        <a:t> mess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 Valor ACUMULADO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Saldo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Observaciones</a:t>
                      </a:r>
                      <a:endParaRPr lang="en-US" sz="400" b="1"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846721315"/>
                  </a:ext>
                </a:extLst>
              </a:tr>
              <a:tr h="173123">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5/12/2023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UNE EPM TELECOMUNICACIONES S.A.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900092385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SERVICIO DE INTERNET</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225735539"/>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12/12/2023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MERA DIAZ JUAN GILLERMO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14704822</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PAGO DE ESTAMPILLAS DE INPEC</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57496961"/>
                  </a:ext>
                </a:extLst>
              </a:tr>
              <a:tr h="346247">
                <a:tc>
                  <a:txBody>
                    <a:bodyPr/>
                    <a:lstStyle/>
                    <a:p>
                      <a:pPr algn="ctr" fontAlgn="ctr"/>
                      <a:r>
                        <a:rPr lang="en-US" sz="400" u="none" strike="noStrike">
                          <a:effectLst/>
                        </a:rPr>
                        <a:t>17/11/2023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VELASQUEZ LEONEL CHRISTIAN ALEXANDER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1113629741</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Mantenimiento de techo  goteras  e instalaciones de ventiladore</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3734681"/>
                  </a:ext>
                </a:extLst>
              </a:tr>
              <a:tr h="230831">
                <a:tc>
                  <a:txBody>
                    <a:bodyPr/>
                    <a:lstStyle/>
                    <a:p>
                      <a:pPr algn="ctr" fontAlgn="ctr"/>
                      <a:r>
                        <a:rPr lang="en-US" sz="400" u="none" strike="noStrike">
                          <a:effectLst/>
                        </a:rPr>
                        <a:t>15/03/2023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30/03/2024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PATIÑO VIVAS MARIA DEL SOCORRO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31171579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RENOVACION DE PROGRAMA DE NOTAS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1.402.500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160083118"/>
                  </a:ext>
                </a:extLst>
              </a:tr>
              <a:tr h="346247">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FERRETERIA VILLA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16251080</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MATERIALES Y SUMINISTROS</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874.150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005316493"/>
                  </a:ext>
                </a:extLst>
              </a:tr>
              <a:tr h="115416">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SENDOYA MUÑOZ WILLIAM JAVIER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1012357944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Otrosi del contrato  No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674023466"/>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INTERGROUP SAS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900941915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elementos de papeleria y aseo</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121927534"/>
                  </a:ext>
                </a:extLst>
              </a:tr>
              <a:tr h="403954">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GOMEZ  ADALBERTO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1113619639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Servivios de Mantenimiento  preventivo y curativo de sistemas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1.309.000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70536813"/>
                  </a:ext>
                </a:extLst>
              </a:tr>
              <a:tr h="173123">
                <a:tc>
                  <a:txBody>
                    <a:bodyPr/>
                    <a:lstStyle/>
                    <a:p>
                      <a:pPr algn="ctr" fontAlgn="ctr"/>
                      <a:r>
                        <a:rPr lang="en-US" sz="400" u="none" strike="noStrike">
                          <a:effectLst/>
                        </a:rPr>
                        <a:t>18/01/2023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ERASO ROSERO LILIAM MERCEDES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30731878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ASESORAMIENTO CONTABLE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2848889"/>
                  </a:ext>
                </a:extLst>
              </a:tr>
              <a:tr h="461662">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HERNANDEZ RAMIREZ OSCAR JESSY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700246398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SERVICIOS PARA MANTENIMIENTO DE PLANTA LOCATIVA</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80393198"/>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TOTAL DEL MES</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17.510.396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38520317"/>
                  </a:ext>
                </a:extLst>
              </a:tr>
              <a:tr h="126957">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ANTERIOR</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101.303.523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85799624"/>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TOTAL</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117.973.919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245393"/>
                  </a:ext>
                </a:extLst>
              </a:tr>
            </a:tbl>
          </a:graphicData>
        </a:graphic>
      </p:graphicFrame>
      <p:pic>
        <p:nvPicPr>
          <p:cNvPr id="8" name="Imagen 7"/>
          <p:cNvPicPr/>
          <p:nvPr/>
        </p:nvPicPr>
        <p:blipFill>
          <a:blip r:embed="rId3" cstate="print">
            <a:extLst>
              <a:ext uri="{28A0092B-C50C-407E-A947-70E740481C1C}">
                <a14:useLocalDpi xmlns:a14="http://schemas.microsoft.com/office/drawing/2010/main" val="0"/>
              </a:ext>
            </a:extLst>
          </a:blip>
          <a:stretch>
            <a:fillRect/>
          </a:stretch>
        </p:blipFill>
        <p:spPr bwMode="auto">
          <a:xfrm>
            <a:off x="2273300" y="18040350"/>
            <a:ext cx="866775" cy="523875"/>
          </a:xfrm>
          <a:prstGeom prst="rect">
            <a:avLst/>
          </a:prstGeom>
          <a:noFill/>
          <a:ln w="9525">
            <a:noFill/>
            <a:miter lim="800000"/>
            <a:headEnd/>
            <a:tailEnd/>
          </a:ln>
        </p:spPr>
      </p:pic>
      <p:graphicFrame>
        <p:nvGraphicFramePr>
          <p:cNvPr id="4" name="Tabla 3"/>
          <p:cNvGraphicFramePr>
            <a:graphicFrameLocks noGrp="1"/>
          </p:cNvGraphicFramePr>
          <p:nvPr>
            <p:extLst>
              <p:ext uri="{D42A27DB-BD31-4B8C-83A1-F6EECF244321}">
                <p14:modId xmlns:p14="http://schemas.microsoft.com/office/powerpoint/2010/main" val="3944193351"/>
              </p:ext>
            </p:extLst>
          </p:nvPr>
        </p:nvGraphicFramePr>
        <p:xfrm>
          <a:off x="628647" y="1082844"/>
          <a:ext cx="7949868" cy="3497746"/>
        </p:xfrm>
        <a:graphic>
          <a:graphicData uri="http://schemas.openxmlformats.org/drawingml/2006/table">
            <a:tbl>
              <a:tblPr>
                <a:tableStyleId>{ED9F09B1-C631-44D9-8952-87297EE674E3}</a:tableStyleId>
              </a:tblPr>
              <a:tblGrid>
                <a:gridCol w="1079837">
                  <a:extLst>
                    <a:ext uri="{9D8B030D-6E8A-4147-A177-3AD203B41FA5}">
                      <a16:colId xmlns:a16="http://schemas.microsoft.com/office/drawing/2014/main" val="410425920"/>
                    </a:ext>
                  </a:extLst>
                </a:gridCol>
                <a:gridCol w="1949116">
                  <a:extLst>
                    <a:ext uri="{9D8B030D-6E8A-4147-A177-3AD203B41FA5}">
                      <a16:colId xmlns:a16="http://schemas.microsoft.com/office/drawing/2014/main" val="3087889248"/>
                    </a:ext>
                  </a:extLst>
                </a:gridCol>
                <a:gridCol w="4920915">
                  <a:extLst>
                    <a:ext uri="{9D8B030D-6E8A-4147-A177-3AD203B41FA5}">
                      <a16:colId xmlns:a16="http://schemas.microsoft.com/office/drawing/2014/main" val="1370163513"/>
                    </a:ext>
                  </a:extLst>
                </a:gridCol>
              </a:tblGrid>
              <a:tr h="1287377">
                <a:tc rowSpan="3">
                  <a:txBody>
                    <a:bodyPr/>
                    <a:lstStyle/>
                    <a:p>
                      <a:pPr algn="ctr" fontAlgn="ctr"/>
                      <a:r>
                        <a:rPr lang="es-ES" sz="1400" u="none" strike="noStrike" dirty="0">
                          <a:effectLst/>
                        </a:rPr>
                        <a:t>APOYO A LA GESTIÓN ACADÉMICA</a:t>
                      </a:r>
                      <a:endParaRPr lang="es-ES" sz="1400" b="1" i="0" u="none" strike="noStrike" dirty="0">
                        <a:solidFill>
                          <a:srgbClr val="000000"/>
                        </a:solidFill>
                        <a:effectLst/>
                        <a:latin typeface="Calibri" panose="020F0502020204030204" pitchFamily="34" charset="0"/>
                      </a:endParaRPr>
                    </a:p>
                  </a:txBody>
                  <a:tcPr marL="7516" marR="7516" marT="7516" marB="0" vert="vert270" anchor="ctr"/>
                </a:tc>
                <a:tc>
                  <a:txBody>
                    <a:bodyPr/>
                    <a:lstStyle/>
                    <a:p>
                      <a:pPr algn="l" fontAlgn="ctr"/>
                      <a:r>
                        <a:rPr lang="es-CO" sz="1400" u="none" strike="noStrike" noProof="0" dirty="0">
                          <a:effectLst/>
                        </a:rPr>
                        <a:t>Proceso de Matrícula</a:t>
                      </a:r>
                      <a:endParaRPr lang="es-CO" sz="14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600" b="0">
                          <a:effectLst/>
                          <a:latin typeface="Calibri" panose="020F0502020204030204" pitchFamily="34" charset="0"/>
                        </a:rPr>
                        <a:t>Hay un proceso de matrícula ágil y oportuno teniendo en cuenta las necesidades de estudiantes y padres de familia. Se ofrecen diferentes fechas para realizar el proceso de renovación de matrícula académica. El proceso de matriícula es estandarizado.</a:t>
                      </a:r>
                    </a:p>
                  </a:txBody>
                  <a:tcPr marL="22860" marR="22860" marT="0" marB="0"/>
                </a:tc>
                <a:extLst>
                  <a:ext uri="{0D108BD9-81ED-4DB2-BD59-A6C34878D82A}">
                    <a16:rowId xmlns:a16="http://schemas.microsoft.com/office/drawing/2014/main" val="3634124111"/>
                  </a:ext>
                </a:extLst>
              </a:tr>
              <a:tr h="878305">
                <a:tc vMerge="1">
                  <a:txBody>
                    <a:bodyPr/>
                    <a:lstStyle/>
                    <a:p>
                      <a:endParaRPr lang="es-CO"/>
                    </a:p>
                  </a:txBody>
                  <a:tcPr/>
                </a:tc>
                <a:tc>
                  <a:txBody>
                    <a:bodyPr/>
                    <a:lstStyle/>
                    <a:p>
                      <a:pPr algn="l" fontAlgn="ctr"/>
                      <a:r>
                        <a:rPr lang="es-CO" sz="1400" u="none" strike="noStrike" noProof="0" dirty="0">
                          <a:effectLst/>
                        </a:rPr>
                        <a:t>Archivo Académico</a:t>
                      </a:r>
                      <a:endParaRPr lang="es-CO" sz="14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600" b="0">
                          <a:effectLst/>
                          <a:latin typeface="Calibri" panose="020F0502020204030204" pitchFamily="34" charset="0"/>
                        </a:rPr>
                        <a:t>Se cuenta con un sistema de archivo que se revisa periódicamente en la calidad y disponibilidad que ha permitido ajustarlo y mejorar el sistema. Se tienen actas de revisión satisactorias generradas en auditorías realizadas por la Secretaría de Educación.</a:t>
                      </a:r>
                    </a:p>
                  </a:txBody>
                  <a:tcPr marL="22860" marR="22860" marT="0" marB="0"/>
                </a:tc>
                <a:extLst>
                  <a:ext uri="{0D108BD9-81ED-4DB2-BD59-A6C34878D82A}">
                    <a16:rowId xmlns:a16="http://schemas.microsoft.com/office/drawing/2014/main" val="2413322887"/>
                  </a:ext>
                </a:extLst>
              </a:tr>
              <a:tr h="991169">
                <a:tc vMerge="1">
                  <a:txBody>
                    <a:bodyPr/>
                    <a:lstStyle/>
                    <a:p>
                      <a:endParaRPr lang="es-CO"/>
                    </a:p>
                  </a:txBody>
                  <a:tcPr/>
                </a:tc>
                <a:tc>
                  <a:txBody>
                    <a:bodyPr/>
                    <a:lstStyle/>
                    <a:p>
                      <a:pPr algn="l" fontAlgn="ctr"/>
                      <a:r>
                        <a:rPr lang="es-CO" sz="1400" u="none" strike="noStrike" noProof="0" dirty="0">
                          <a:effectLst/>
                        </a:rPr>
                        <a:t>Boletines de Calificaciones</a:t>
                      </a:r>
                      <a:endParaRPr lang="es-CO" sz="14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600" b="0" dirty="0">
                          <a:effectLst/>
                          <a:latin typeface="Calibri" panose="020F0502020204030204" pitchFamily="34" charset="0"/>
                        </a:rPr>
                        <a:t>La institución cuenta con un sistema de expedición de boletines que permite la información oportuna a la comunidad educativa.</a:t>
                      </a:r>
                    </a:p>
                  </a:txBody>
                  <a:tcPr marL="22860" marR="22860" marT="0" marB="0"/>
                </a:tc>
                <a:extLst>
                  <a:ext uri="{0D108BD9-81ED-4DB2-BD59-A6C34878D82A}">
                    <a16:rowId xmlns:a16="http://schemas.microsoft.com/office/drawing/2014/main" val="1827197094"/>
                  </a:ext>
                </a:extLst>
              </a:tr>
            </a:tbl>
          </a:graphicData>
        </a:graphic>
      </p:graphicFrame>
    </p:spTree>
    <p:extLst>
      <p:ext uri="{BB962C8B-B14F-4D97-AF65-F5344CB8AC3E}">
        <p14:creationId xmlns:p14="http://schemas.microsoft.com/office/powerpoint/2010/main" val="42506430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3"/>
        <p:cNvGrpSpPr/>
        <p:nvPr/>
      </p:nvGrpSpPr>
      <p:grpSpPr>
        <a:xfrm>
          <a:off x="0" y="0"/>
          <a:ext cx="0" cy="0"/>
          <a:chOff x="0" y="0"/>
          <a:chExt cx="0" cy="0"/>
        </a:xfrm>
      </p:grpSpPr>
      <p:sp>
        <p:nvSpPr>
          <p:cNvPr id="2" name="AutoShape 2"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6"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rot="6466775">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CuadroTexto 5"/>
          <p:cNvSpPr txBox="1"/>
          <p:nvPr/>
        </p:nvSpPr>
        <p:spPr>
          <a:xfrm>
            <a:off x="2670932" y="236538"/>
            <a:ext cx="4228887" cy="369332"/>
          </a:xfrm>
          <a:prstGeom prst="rect">
            <a:avLst/>
          </a:prstGeom>
          <a:noFill/>
        </p:spPr>
        <p:txBody>
          <a:bodyPr wrap="square" rtlCol="0">
            <a:spAutoFit/>
          </a:bodyPr>
          <a:lstStyle/>
          <a:p>
            <a:r>
              <a:rPr lang="es-CO" sz="1800" dirty="0">
                <a:latin typeface="+mn-lt"/>
              </a:rPr>
              <a:t>GESTIÓN ADMINISTRATIVA FINANCIERA</a:t>
            </a:r>
          </a:p>
        </p:txBody>
      </p:sp>
      <p:graphicFrame>
        <p:nvGraphicFramePr>
          <p:cNvPr id="3" name="Tabla 2"/>
          <p:cNvGraphicFramePr>
            <a:graphicFrameLocks noGrp="1"/>
          </p:cNvGraphicFramePr>
          <p:nvPr>
            <p:extLst>
              <p:ext uri="{D42A27DB-BD31-4B8C-83A1-F6EECF244321}">
                <p14:modId xmlns:p14="http://schemas.microsoft.com/office/powerpoint/2010/main" val="2394553866"/>
              </p:ext>
            </p:extLst>
          </p:nvPr>
        </p:nvGraphicFramePr>
        <p:xfrm>
          <a:off x="2244725" y="-13420725"/>
          <a:ext cx="4655094" cy="3790646"/>
        </p:xfrm>
        <a:graphic>
          <a:graphicData uri="http://schemas.openxmlformats.org/drawingml/2006/table">
            <a:tbl>
              <a:tblPr>
                <a:tableStyleId>{ED9F09B1-C631-44D9-8952-87297EE674E3}</a:tableStyleId>
              </a:tblPr>
              <a:tblGrid>
                <a:gridCol w="336455">
                  <a:extLst>
                    <a:ext uri="{9D8B030D-6E8A-4147-A177-3AD203B41FA5}">
                      <a16:colId xmlns:a16="http://schemas.microsoft.com/office/drawing/2014/main" val="686957780"/>
                    </a:ext>
                  </a:extLst>
                </a:gridCol>
                <a:gridCol w="336455">
                  <a:extLst>
                    <a:ext uri="{9D8B030D-6E8A-4147-A177-3AD203B41FA5}">
                      <a16:colId xmlns:a16="http://schemas.microsoft.com/office/drawing/2014/main" val="2945494325"/>
                    </a:ext>
                  </a:extLst>
                </a:gridCol>
                <a:gridCol w="341261">
                  <a:extLst>
                    <a:ext uri="{9D8B030D-6E8A-4147-A177-3AD203B41FA5}">
                      <a16:colId xmlns:a16="http://schemas.microsoft.com/office/drawing/2014/main" val="3824007251"/>
                    </a:ext>
                  </a:extLst>
                </a:gridCol>
                <a:gridCol w="937267">
                  <a:extLst>
                    <a:ext uri="{9D8B030D-6E8A-4147-A177-3AD203B41FA5}">
                      <a16:colId xmlns:a16="http://schemas.microsoft.com/office/drawing/2014/main" val="1653058650"/>
                    </a:ext>
                  </a:extLst>
                </a:gridCol>
                <a:gridCol w="326842">
                  <a:extLst>
                    <a:ext uri="{9D8B030D-6E8A-4147-A177-3AD203B41FA5}">
                      <a16:colId xmlns:a16="http://schemas.microsoft.com/office/drawing/2014/main" val="1184284870"/>
                    </a:ext>
                  </a:extLst>
                </a:gridCol>
                <a:gridCol w="288390">
                  <a:extLst>
                    <a:ext uri="{9D8B030D-6E8A-4147-A177-3AD203B41FA5}">
                      <a16:colId xmlns:a16="http://schemas.microsoft.com/office/drawing/2014/main" val="2016822378"/>
                    </a:ext>
                  </a:extLst>
                </a:gridCol>
                <a:gridCol w="365294">
                  <a:extLst>
                    <a:ext uri="{9D8B030D-6E8A-4147-A177-3AD203B41FA5}">
                      <a16:colId xmlns:a16="http://schemas.microsoft.com/office/drawing/2014/main" val="646147530"/>
                    </a:ext>
                  </a:extLst>
                </a:gridCol>
                <a:gridCol w="365294">
                  <a:extLst>
                    <a:ext uri="{9D8B030D-6E8A-4147-A177-3AD203B41FA5}">
                      <a16:colId xmlns:a16="http://schemas.microsoft.com/office/drawing/2014/main" val="2463858596"/>
                    </a:ext>
                  </a:extLst>
                </a:gridCol>
                <a:gridCol w="326842">
                  <a:extLst>
                    <a:ext uri="{9D8B030D-6E8A-4147-A177-3AD203B41FA5}">
                      <a16:colId xmlns:a16="http://schemas.microsoft.com/office/drawing/2014/main" val="4109979519"/>
                    </a:ext>
                  </a:extLst>
                </a:gridCol>
                <a:gridCol w="230712">
                  <a:extLst>
                    <a:ext uri="{9D8B030D-6E8A-4147-A177-3AD203B41FA5}">
                      <a16:colId xmlns:a16="http://schemas.microsoft.com/office/drawing/2014/main" val="1496943718"/>
                    </a:ext>
                  </a:extLst>
                </a:gridCol>
                <a:gridCol w="371302">
                  <a:extLst>
                    <a:ext uri="{9D8B030D-6E8A-4147-A177-3AD203B41FA5}">
                      <a16:colId xmlns:a16="http://schemas.microsoft.com/office/drawing/2014/main" val="254898883"/>
                    </a:ext>
                  </a:extLst>
                </a:gridCol>
                <a:gridCol w="428980">
                  <a:extLst>
                    <a:ext uri="{9D8B030D-6E8A-4147-A177-3AD203B41FA5}">
                      <a16:colId xmlns:a16="http://schemas.microsoft.com/office/drawing/2014/main" val="4289461448"/>
                    </a:ext>
                  </a:extLst>
                </a:gridCol>
              </a:tblGrid>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69110562"/>
                  </a:ext>
                </a:extLst>
              </a:tr>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tc gridSpan="11">
                  <a:txBody>
                    <a:bodyPr/>
                    <a:lstStyle/>
                    <a:p>
                      <a:pPr algn="ctr" fontAlgn="b"/>
                      <a:r>
                        <a:rPr lang="en-US" sz="400" u="none" strike="noStrike" dirty="0">
                          <a:effectLst/>
                        </a:rPr>
                        <a:t>INSTITUCION EDUCATIVA DOMINGO IRURITA</a:t>
                      </a:r>
                      <a:endParaRPr lang="en-US" sz="400" b="0" i="0" u="none" strike="noStrike" dirty="0">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3205573"/>
                  </a:ext>
                </a:extLst>
              </a:tr>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tc gridSpan="11">
                  <a:txBody>
                    <a:bodyPr/>
                    <a:lstStyle/>
                    <a:p>
                      <a:pPr algn="ctr" fontAlgn="b"/>
                      <a:r>
                        <a:rPr lang="es-ES" sz="400" u="none" strike="noStrike" dirty="0">
                          <a:effectLst/>
                        </a:rPr>
                        <a:t>RELACION DE GASTOS DETALLADOS DE DICIEMBRE  DEL 2023</a:t>
                      </a:r>
                      <a:endParaRPr lang="es-ES" sz="400" b="1" i="0" u="none" strike="noStrike" dirty="0">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48506449"/>
                  </a:ext>
                </a:extLst>
              </a:tr>
              <a:tr h="216404">
                <a:tc>
                  <a:txBody>
                    <a:bodyPr/>
                    <a:lstStyle/>
                    <a:p>
                      <a:pPr algn="l" fontAlgn="ctr"/>
                      <a:r>
                        <a:rPr lang="es-ES" sz="400" u="none" strike="noStrike" dirty="0">
                          <a:effectLst/>
                        </a:rPr>
                        <a:t>Fecha de inicio de contrato</a:t>
                      </a:r>
                      <a:endParaRPr lang="es-ES" sz="400" b="1" i="0" u="none" strike="noStrike" dirty="0">
                        <a:solidFill>
                          <a:srgbClr val="000000"/>
                        </a:solidFill>
                        <a:effectLst/>
                        <a:latin typeface="Arial" panose="020B0604020202020204" pitchFamily="34" charset="0"/>
                      </a:endParaRPr>
                    </a:p>
                  </a:txBody>
                  <a:tcPr marL="0" marR="0" marT="0" marB="0" anchor="ctr"/>
                </a:tc>
                <a:tc>
                  <a:txBody>
                    <a:bodyPr/>
                    <a:lstStyle/>
                    <a:p>
                      <a:pPr algn="l" fontAlgn="ctr"/>
                      <a:r>
                        <a:rPr lang="es-ES" sz="400" u="none" strike="noStrike" dirty="0">
                          <a:effectLst/>
                        </a:rPr>
                        <a:t>Fecha de </a:t>
                      </a:r>
                      <a:r>
                        <a:rPr lang="es-CO" sz="400" u="none" strike="noStrike" noProof="0" dirty="0">
                          <a:effectLst/>
                        </a:rPr>
                        <a:t>terminación</a:t>
                      </a:r>
                      <a:r>
                        <a:rPr lang="es-ES" sz="400" u="none" strike="noStrike" dirty="0">
                          <a:effectLst/>
                        </a:rPr>
                        <a:t> de contrato</a:t>
                      </a:r>
                      <a:endParaRPr lang="es-ES" sz="400" b="1" i="0" u="none" strike="noStrike" dirty="0">
                        <a:solidFill>
                          <a:srgbClr val="000000"/>
                        </a:solidFill>
                        <a:effectLst/>
                        <a:latin typeface="Arial" panose="020B0604020202020204" pitchFamily="34" charset="0"/>
                      </a:endParaRPr>
                    </a:p>
                  </a:txBody>
                  <a:tcPr marL="0" marR="0" marT="0" marB="0" anchor="ctr"/>
                </a:tc>
                <a:tc>
                  <a:txBody>
                    <a:bodyPr/>
                    <a:lstStyle/>
                    <a:p>
                      <a:pPr algn="l" fontAlgn="ctr"/>
                      <a:r>
                        <a:rPr lang="es-CO" sz="400" u="none" strike="noStrike" noProof="0" dirty="0">
                          <a:effectLst/>
                        </a:rPr>
                        <a:t>Fecha</a:t>
                      </a:r>
                      <a:r>
                        <a:rPr lang="en-US" sz="400" u="none" strike="noStrike" dirty="0">
                          <a:effectLst/>
                        </a:rPr>
                        <a:t> de mess</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PROVEEDOR</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NIT</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OBJETO</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a:t>
                      </a:r>
                      <a:r>
                        <a:rPr lang="en-US" sz="400" u="none" strike="noStrike" dirty="0" err="1">
                          <a:effectLst/>
                        </a:rPr>
                        <a:t>Vr.Contrato</a:t>
                      </a:r>
                      <a:r>
                        <a:rPr lang="en-US" sz="400" u="none" strike="noStrike" dirty="0">
                          <a:effectLst/>
                        </a:rPr>
                        <a:t> </a:t>
                      </a:r>
                      <a:r>
                        <a:rPr lang="en-US" sz="400" u="none" strike="noStrike" dirty="0" err="1">
                          <a:effectLst/>
                        </a:rPr>
                        <a:t>inicial</a:t>
                      </a:r>
                      <a:r>
                        <a:rPr lang="en-US" sz="400" u="none" strike="noStrike" dirty="0">
                          <a:effectLst/>
                        </a:rPr>
                        <a:t>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Valor </a:t>
                      </a:r>
                      <a:r>
                        <a:rPr lang="en-US" sz="400" u="none" strike="noStrike" dirty="0" err="1">
                          <a:effectLst/>
                        </a:rPr>
                        <a:t>cancelado</a:t>
                      </a:r>
                      <a:r>
                        <a:rPr lang="en-US" sz="400" u="none" strike="noStrike" dirty="0">
                          <a:effectLst/>
                        </a:rPr>
                        <a:t> </a:t>
                      </a:r>
                      <a:r>
                        <a:rPr lang="en-US" sz="400" u="none" strike="noStrike" dirty="0" err="1">
                          <a:effectLst/>
                        </a:rPr>
                        <a:t>por</a:t>
                      </a:r>
                      <a:r>
                        <a:rPr lang="en-US" sz="400" u="none" strike="noStrike" dirty="0">
                          <a:effectLst/>
                        </a:rPr>
                        <a:t> mess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 Valor ACUMULADO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Saldo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Observaciones</a:t>
                      </a:r>
                      <a:endParaRPr lang="en-US" sz="400" b="1"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846721315"/>
                  </a:ext>
                </a:extLst>
              </a:tr>
              <a:tr h="173123">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5/12/2023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UNE EPM TELECOMUNICACIONES S.A.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900092385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SERVICIO DE INTERNET</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225735539"/>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12/12/2023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MERA DIAZ JUAN GILLERMO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14704822</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PAGO DE ESTAMPILLAS DE INPEC</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57496961"/>
                  </a:ext>
                </a:extLst>
              </a:tr>
              <a:tr h="346247">
                <a:tc>
                  <a:txBody>
                    <a:bodyPr/>
                    <a:lstStyle/>
                    <a:p>
                      <a:pPr algn="ctr" fontAlgn="ctr"/>
                      <a:r>
                        <a:rPr lang="en-US" sz="400" u="none" strike="noStrike">
                          <a:effectLst/>
                        </a:rPr>
                        <a:t>17/11/2023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VELASQUEZ LEONEL CHRISTIAN ALEXANDER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1113629741</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Mantenimiento de techo  goteras  e instalaciones de ventiladore</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3734681"/>
                  </a:ext>
                </a:extLst>
              </a:tr>
              <a:tr h="230831">
                <a:tc>
                  <a:txBody>
                    <a:bodyPr/>
                    <a:lstStyle/>
                    <a:p>
                      <a:pPr algn="ctr" fontAlgn="ctr"/>
                      <a:r>
                        <a:rPr lang="en-US" sz="400" u="none" strike="noStrike">
                          <a:effectLst/>
                        </a:rPr>
                        <a:t>15/03/2023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30/03/2024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PATIÑO VIVAS MARIA DEL SOCORRO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31171579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RENOVACION DE PROGRAMA DE NOTAS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1.402.500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160083118"/>
                  </a:ext>
                </a:extLst>
              </a:tr>
              <a:tr h="346247">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FERRETERIA VILLA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16251080</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MATERIALES Y SUMINISTROS</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874.150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005316493"/>
                  </a:ext>
                </a:extLst>
              </a:tr>
              <a:tr h="115416">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SENDOYA MUÑOZ WILLIAM JAVIER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1012357944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Otrosi del contrato  No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674023466"/>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INTERGROUP SAS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900941915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elementos de papeleria y aseo</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121927534"/>
                  </a:ext>
                </a:extLst>
              </a:tr>
              <a:tr h="403954">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GOMEZ  ADALBERTO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1113619639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Servivios de Mantenimiento  preventivo y curativo de sistemas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1.309.000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70536813"/>
                  </a:ext>
                </a:extLst>
              </a:tr>
              <a:tr h="173123">
                <a:tc>
                  <a:txBody>
                    <a:bodyPr/>
                    <a:lstStyle/>
                    <a:p>
                      <a:pPr algn="ctr" fontAlgn="ctr"/>
                      <a:r>
                        <a:rPr lang="en-US" sz="400" u="none" strike="noStrike">
                          <a:effectLst/>
                        </a:rPr>
                        <a:t>18/01/2023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ERASO ROSERO LILIAM MERCEDES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30731878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ASESORAMIENTO CONTABLE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2848889"/>
                  </a:ext>
                </a:extLst>
              </a:tr>
              <a:tr h="461662">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HERNANDEZ RAMIREZ OSCAR JESSY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700246398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SERVICIOS PARA MANTENIMIENTO DE PLANTA LOCATIVA</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80393198"/>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TOTAL DEL MES</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17.510.396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38520317"/>
                  </a:ext>
                </a:extLst>
              </a:tr>
              <a:tr h="126957">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ANTERIOR</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101.303.523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85799624"/>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TOTAL</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117.973.919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245393"/>
                  </a:ext>
                </a:extLst>
              </a:tr>
            </a:tbl>
          </a:graphicData>
        </a:graphic>
      </p:graphicFrame>
      <p:pic>
        <p:nvPicPr>
          <p:cNvPr id="8" name="Imagen 7"/>
          <p:cNvPicPr/>
          <p:nvPr/>
        </p:nvPicPr>
        <p:blipFill>
          <a:blip r:embed="rId3" cstate="print">
            <a:extLst>
              <a:ext uri="{28A0092B-C50C-407E-A947-70E740481C1C}">
                <a14:useLocalDpi xmlns:a14="http://schemas.microsoft.com/office/drawing/2010/main" val="0"/>
              </a:ext>
            </a:extLst>
          </a:blip>
          <a:stretch>
            <a:fillRect/>
          </a:stretch>
        </p:blipFill>
        <p:spPr bwMode="auto">
          <a:xfrm>
            <a:off x="2273300" y="18040350"/>
            <a:ext cx="866775" cy="523875"/>
          </a:xfrm>
          <a:prstGeom prst="rect">
            <a:avLst/>
          </a:prstGeom>
          <a:noFill/>
          <a:ln w="9525">
            <a:noFill/>
            <a:miter lim="800000"/>
            <a:headEnd/>
            <a:tailEnd/>
          </a:ln>
        </p:spPr>
      </p:pic>
      <p:graphicFrame>
        <p:nvGraphicFramePr>
          <p:cNvPr id="7" name="Tabla 6"/>
          <p:cNvGraphicFramePr>
            <a:graphicFrameLocks noGrp="1"/>
          </p:cNvGraphicFramePr>
          <p:nvPr>
            <p:extLst>
              <p:ext uri="{D42A27DB-BD31-4B8C-83A1-F6EECF244321}">
                <p14:modId xmlns:p14="http://schemas.microsoft.com/office/powerpoint/2010/main" val="2602799549"/>
              </p:ext>
            </p:extLst>
          </p:nvPr>
        </p:nvGraphicFramePr>
        <p:xfrm>
          <a:off x="460375" y="554349"/>
          <a:ext cx="8080952" cy="4381454"/>
        </p:xfrm>
        <a:graphic>
          <a:graphicData uri="http://schemas.openxmlformats.org/drawingml/2006/table">
            <a:tbl>
              <a:tblPr>
                <a:tableStyleId>{ED9F09B1-C631-44D9-8952-87297EE674E3}</a:tableStyleId>
              </a:tblPr>
              <a:tblGrid>
                <a:gridCol w="863964">
                  <a:extLst>
                    <a:ext uri="{9D8B030D-6E8A-4147-A177-3AD203B41FA5}">
                      <a16:colId xmlns:a16="http://schemas.microsoft.com/office/drawing/2014/main" val="2659878944"/>
                    </a:ext>
                  </a:extLst>
                </a:gridCol>
                <a:gridCol w="2129349">
                  <a:extLst>
                    <a:ext uri="{9D8B030D-6E8A-4147-A177-3AD203B41FA5}">
                      <a16:colId xmlns:a16="http://schemas.microsoft.com/office/drawing/2014/main" val="587605199"/>
                    </a:ext>
                  </a:extLst>
                </a:gridCol>
                <a:gridCol w="5087639">
                  <a:extLst>
                    <a:ext uri="{9D8B030D-6E8A-4147-A177-3AD203B41FA5}">
                      <a16:colId xmlns:a16="http://schemas.microsoft.com/office/drawing/2014/main" val="2853922010"/>
                    </a:ext>
                  </a:extLst>
                </a:gridCol>
              </a:tblGrid>
              <a:tr h="693658">
                <a:tc rowSpan="7">
                  <a:txBody>
                    <a:bodyPr/>
                    <a:lstStyle/>
                    <a:p>
                      <a:pPr algn="ctr" fontAlgn="ctr"/>
                      <a:r>
                        <a:rPr lang="es-ES" sz="1400" u="none" strike="noStrike" dirty="0">
                          <a:effectLst/>
                        </a:rPr>
                        <a:t>ADMINISTRACIÓN DE LA PLANTA FÍSICA y RECURSOS</a:t>
                      </a:r>
                      <a:endParaRPr lang="es-ES" sz="1400" b="1" i="0" u="none" strike="noStrike" dirty="0">
                        <a:solidFill>
                          <a:srgbClr val="000000"/>
                        </a:solidFill>
                        <a:effectLst/>
                        <a:latin typeface="Calibri" panose="020F0502020204030204" pitchFamily="34" charset="0"/>
                      </a:endParaRPr>
                    </a:p>
                  </a:txBody>
                  <a:tcPr marL="7516" marR="7516" marT="7516" marB="0" vert="vert270" anchor="ctr"/>
                </a:tc>
                <a:tc>
                  <a:txBody>
                    <a:bodyPr/>
                    <a:lstStyle/>
                    <a:p>
                      <a:pPr algn="l" fontAlgn="ctr"/>
                      <a:r>
                        <a:rPr lang="es-ES" sz="1100" u="none" strike="noStrike" dirty="0">
                          <a:effectLst/>
                        </a:rPr>
                        <a:t>Mantenimiento de la planta física</a:t>
                      </a:r>
                      <a:endParaRPr lang="es-ES" sz="1100" b="0" i="0" u="none" strike="noStrike"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200" b="0">
                          <a:effectLst/>
                          <a:latin typeface="Calibri" panose="020F0502020204030204" pitchFamily="34" charset="0"/>
                        </a:rPr>
                        <a:t>Se tiene un programa de mantenimiento preventivo. La Institución dispone de recursos para el mantenimiento de su infraestructura y revisa periódica el programa y cumplimiento y efectuando ajutes según aplique. Se cuenta con contrato de mantenimiento de planta física para las 4 sedes.</a:t>
                      </a:r>
                    </a:p>
                  </a:txBody>
                  <a:tcPr marL="22860" marR="22860" marT="0" marB="0"/>
                </a:tc>
                <a:extLst>
                  <a:ext uri="{0D108BD9-81ED-4DB2-BD59-A6C34878D82A}">
                    <a16:rowId xmlns:a16="http://schemas.microsoft.com/office/drawing/2014/main" val="3147949076"/>
                  </a:ext>
                </a:extLst>
              </a:tr>
              <a:tr h="615454">
                <a:tc vMerge="1">
                  <a:txBody>
                    <a:bodyPr/>
                    <a:lstStyle/>
                    <a:p>
                      <a:endParaRPr lang="es-CO"/>
                    </a:p>
                  </a:txBody>
                  <a:tcPr/>
                </a:tc>
                <a:tc>
                  <a:txBody>
                    <a:bodyPr/>
                    <a:lstStyle/>
                    <a:p>
                      <a:pPr algn="l" fontAlgn="ctr"/>
                      <a:r>
                        <a:rPr lang="es-ES" sz="1100" u="none" strike="noStrike" dirty="0">
                          <a:effectLst/>
                        </a:rPr>
                        <a:t>Programas para la adecuación y embellecimiento de la planta física</a:t>
                      </a:r>
                      <a:endParaRPr lang="es-ES" sz="1100" b="0" i="0" u="none" strike="noStrike"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200" b="0">
                          <a:effectLst/>
                          <a:latin typeface="Calibri" panose="020F0502020204030204" pitchFamily="34" charset="0"/>
                        </a:rPr>
                        <a:t>Se están implementando actividades pro recolección de fondos que permiten apropiar recursos para el embellecimiento de la planta física con la ayuda de toda la comunidad educativa.</a:t>
                      </a:r>
                    </a:p>
                  </a:txBody>
                  <a:tcPr marL="22860" marR="22860" marT="0" marB="0"/>
                </a:tc>
                <a:extLst>
                  <a:ext uri="{0D108BD9-81ED-4DB2-BD59-A6C34878D82A}">
                    <a16:rowId xmlns:a16="http://schemas.microsoft.com/office/drawing/2014/main" val="800108719"/>
                  </a:ext>
                </a:extLst>
              </a:tr>
              <a:tr h="410541">
                <a:tc vMerge="1">
                  <a:txBody>
                    <a:bodyPr/>
                    <a:lstStyle/>
                    <a:p>
                      <a:endParaRPr lang="es-CO"/>
                    </a:p>
                  </a:txBody>
                  <a:tcPr/>
                </a:tc>
                <a:tc>
                  <a:txBody>
                    <a:bodyPr/>
                    <a:lstStyle/>
                    <a:p>
                      <a:pPr algn="l" fontAlgn="ctr"/>
                      <a:r>
                        <a:rPr lang="es-ES" sz="1100" u="none" strike="noStrike" dirty="0">
                          <a:effectLst/>
                        </a:rPr>
                        <a:t>Seguimiento al uso de los espacios</a:t>
                      </a:r>
                      <a:endParaRPr lang="es-ES" sz="1100" b="0" i="0" u="none" strike="noStrike"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200" b="0">
                          <a:effectLst/>
                          <a:latin typeface="Calibri" panose="020F0502020204030204" pitchFamily="34" charset="0"/>
                        </a:rPr>
                        <a:t>Los espacios físicos se utilizan y aprovecha de manera adecuda, con usos específicos según la necesidad y diseñando acciones para utilizarlos.</a:t>
                      </a:r>
                    </a:p>
                  </a:txBody>
                  <a:tcPr marL="22860" marR="22860" marT="0" marB="0"/>
                </a:tc>
                <a:extLst>
                  <a:ext uri="{0D108BD9-81ED-4DB2-BD59-A6C34878D82A}">
                    <a16:rowId xmlns:a16="http://schemas.microsoft.com/office/drawing/2014/main" val="1970123349"/>
                  </a:ext>
                </a:extLst>
              </a:tr>
              <a:tr h="693658">
                <a:tc vMerge="1">
                  <a:txBody>
                    <a:bodyPr/>
                    <a:lstStyle/>
                    <a:p>
                      <a:endParaRPr lang="es-CO"/>
                    </a:p>
                  </a:txBody>
                  <a:tcPr/>
                </a:tc>
                <a:tc>
                  <a:txBody>
                    <a:bodyPr/>
                    <a:lstStyle/>
                    <a:p>
                      <a:pPr algn="l" fontAlgn="ctr"/>
                      <a:r>
                        <a:rPr lang="es-ES" sz="1100" u="none" strike="noStrike" dirty="0">
                          <a:effectLst/>
                        </a:rPr>
                        <a:t>Adquisición de los recursos para el aprendizaje</a:t>
                      </a:r>
                      <a:endParaRPr lang="es-ES" sz="1100" b="0" i="0" u="none" strike="noStrike"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200" b="0">
                          <a:effectLst/>
                          <a:latin typeface="Calibri" panose="020F0502020204030204" pitchFamily="34" charset="0"/>
                        </a:rPr>
                        <a:t>Existe un plan de adquisicón de los recursos según necesidades expresadas y documentadas. También existe gestión para donación de recursos para el aprendizaje como computadores, internet y acondicionamiento de salas de sistemas. </a:t>
                      </a:r>
                    </a:p>
                  </a:txBody>
                  <a:tcPr marL="22860" marR="22860" marT="0" marB="0"/>
                </a:tc>
                <a:extLst>
                  <a:ext uri="{0D108BD9-81ED-4DB2-BD59-A6C34878D82A}">
                    <a16:rowId xmlns:a16="http://schemas.microsoft.com/office/drawing/2014/main" val="1210142117"/>
                  </a:ext>
                </a:extLst>
              </a:tr>
              <a:tr h="612259">
                <a:tc vMerge="1">
                  <a:txBody>
                    <a:bodyPr/>
                    <a:lstStyle/>
                    <a:p>
                      <a:endParaRPr lang="es-CO"/>
                    </a:p>
                  </a:txBody>
                  <a:tcPr/>
                </a:tc>
                <a:tc>
                  <a:txBody>
                    <a:bodyPr/>
                    <a:lstStyle/>
                    <a:p>
                      <a:pPr algn="l" fontAlgn="ctr"/>
                      <a:r>
                        <a:rPr lang="es-CO" sz="1100" u="none" strike="noStrike" noProof="0" dirty="0">
                          <a:effectLst/>
                        </a:rPr>
                        <a:t>Suministros y dotación</a:t>
                      </a:r>
                      <a:endParaRPr lang="es-CO" sz="11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200" b="0">
                          <a:effectLst/>
                          <a:latin typeface="Calibri" panose="020F0502020204030204" pitchFamily="34" charset="0"/>
                        </a:rPr>
                        <a:t>La institución hace entrega de elementos a partir de sus posibilidades financieras para satisfacer las necesidades asociadas a los insumos y recursos solicitados por docentes y coordinadores para el ejercicio de sus funciones.</a:t>
                      </a:r>
                    </a:p>
                  </a:txBody>
                  <a:tcPr marL="22860" marR="22860" marT="0" marB="0"/>
                </a:tc>
                <a:extLst>
                  <a:ext uri="{0D108BD9-81ED-4DB2-BD59-A6C34878D82A}">
                    <a16:rowId xmlns:a16="http://schemas.microsoft.com/office/drawing/2014/main" val="3541629238"/>
                  </a:ext>
                </a:extLst>
              </a:tr>
              <a:tr h="693658">
                <a:tc vMerge="1">
                  <a:txBody>
                    <a:bodyPr/>
                    <a:lstStyle/>
                    <a:p>
                      <a:endParaRPr lang="es-CO"/>
                    </a:p>
                  </a:txBody>
                  <a:tcPr/>
                </a:tc>
                <a:tc>
                  <a:txBody>
                    <a:bodyPr/>
                    <a:lstStyle/>
                    <a:p>
                      <a:pPr algn="l" fontAlgn="ctr"/>
                      <a:r>
                        <a:rPr lang="es-ES" sz="1100" u="none" strike="noStrike" dirty="0">
                          <a:effectLst/>
                        </a:rPr>
                        <a:t>Mantenimiento de Equipos y recursos para el aprendizaje</a:t>
                      </a:r>
                      <a:endParaRPr lang="es-ES" sz="1100" b="0" i="0" u="none" strike="noStrike"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200" b="0">
                          <a:effectLst/>
                          <a:latin typeface="Calibri" panose="020F0502020204030204" pitchFamily="34" charset="0"/>
                        </a:rPr>
                        <a:t>Se cuenta con un contrato para el mantenimiento de dispositivos electrónicos como computadores, impresoras y cámaras de seguridad para todas las sedes de la institución educativa, el cual obedece al programa de mantenimiento preventivo y correctivo de los recursos para el aprendizaje.</a:t>
                      </a:r>
                    </a:p>
                  </a:txBody>
                  <a:tcPr marL="22860" marR="22860" marT="0" marB="0"/>
                </a:tc>
                <a:extLst>
                  <a:ext uri="{0D108BD9-81ED-4DB2-BD59-A6C34878D82A}">
                    <a16:rowId xmlns:a16="http://schemas.microsoft.com/office/drawing/2014/main" val="1976924683"/>
                  </a:ext>
                </a:extLst>
              </a:tr>
              <a:tr h="520243">
                <a:tc vMerge="1">
                  <a:txBody>
                    <a:bodyPr/>
                    <a:lstStyle/>
                    <a:p>
                      <a:endParaRPr lang="es-CO"/>
                    </a:p>
                  </a:txBody>
                  <a:tcPr/>
                </a:tc>
                <a:tc>
                  <a:txBody>
                    <a:bodyPr/>
                    <a:lstStyle/>
                    <a:p>
                      <a:pPr algn="l" fontAlgn="ctr"/>
                      <a:r>
                        <a:rPr lang="en-US" sz="1100" u="none" strike="noStrike" dirty="0" err="1">
                          <a:effectLst/>
                        </a:rPr>
                        <a:t>Seguridad</a:t>
                      </a:r>
                      <a:r>
                        <a:rPr lang="en-US" sz="1100" u="none" strike="noStrike" dirty="0">
                          <a:effectLst/>
                        </a:rPr>
                        <a:t> y </a:t>
                      </a:r>
                      <a:r>
                        <a:rPr lang="en-US" sz="1100" u="none" strike="noStrike" dirty="0" err="1">
                          <a:effectLst/>
                        </a:rPr>
                        <a:t>Protección</a:t>
                      </a:r>
                      <a:endParaRPr lang="en-US" sz="1100" b="0" i="0" u="none" strike="noStrike"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200" b="0" dirty="0">
                          <a:effectLst/>
                          <a:latin typeface="Calibri" panose="020F0502020204030204" pitchFamily="34" charset="0"/>
                        </a:rPr>
                        <a:t>Se cuenta con un comité y proyecto para la prevención de riesgos, el cual de manera participativa lideró el levantamiento del panorama de riesgos. Se cuenta con botiquín en todas las sedes.</a:t>
                      </a:r>
                    </a:p>
                  </a:txBody>
                  <a:tcPr marL="22860" marR="22860" marT="0" marB="0"/>
                </a:tc>
                <a:extLst>
                  <a:ext uri="{0D108BD9-81ED-4DB2-BD59-A6C34878D82A}">
                    <a16:rowId xmlns:a16="http://schemas.microsoft.com/office/drawing/2014/main" val="3907904298"/>
                  </a:ext>
                </a:extLst>
              </a:tr>
            </a:tbl>
          </a:graphicData>
        </a:graphic>
      </p:graphicFrame>
    </p:spTree>
    <p:extLst>
      <p:ext uri="{BB962C8B-B14F-4D97-AF65-F5344CB8AC3E}">
        <p14:creationId xmlns:p14="http://schemas.microsoft.com/office/powerpoint/2010/main" val="5787326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3"/>
        <p:cNvGrpSpPr/>
        <p:nvPr/>
      </p:nvGrpSpPr>
      <p:grpSpPr>
        <a:xfrm>
          <a:off x="0" y="0"/>
          <a:ext cx="0" cy="0"/>
          <a:chOff x="0" y="0"/>
          <a:chExt cx="0" cy="0"/>
        </a:xfrm>
      </p:grpSpPr>
      <p:sp>
        <p:nvSpPr>
          <p:cNvPr id="2" name="AutoShape 2"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6"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rot="6466775">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CuadroTexto 5"/>
          <p:cNvSpPr txBox="1"/>
          <p:nvPr/>
        </p:nvSpPr>
        <p:spPr>
          <a:xfrm>
            <a:off x="2670932" y="236538"/>
            <a:ext cx="4228887" cy="369332"/>
          </a:xfrm>
          <a:prstGeom prst="rect">
            <a:avLst/>
          </a:prstGeom>
          <a:noFill/>
        </p:spPr>
        <p:txBody>
          <a:bodyPr wrap="square" rtlCol="0">
            <a:spAutoFit/>
          </a:bodyPr>
          <a:lstStyle/>
          <a:p>
            <a:r>
              <a:rPr lang="es-CO" sz="1800" dirty="0">
                <a:latin typeface="+mn-lt"/>
              </a:rPr>
              <a:t>GESTIÓN ADMINISTRATIVA FINANCIERA</a:t>
            </a:r>
          </a:p>
        </p:txBody>
      </p:sp>
      <p:graphicFrame>
        <p:nvGraphicFramePr>
          <p:cNvPr id="3" name="Tabla 2"/>
          <p:cNvGraphicFramePr>
            <a:graphicFrameLocks noGrp="1"/>
          </p:cNvGraphicFramePr>
          <p:nvPr>
            <p:extLst>
              <p:ext uri="{D42A27DB-BD31-4B8C-83A1-F6EECF244321}">
                <p14:modId xmlns:p14="http://schemas.microsoft.com/office/powerpoint/2010/main" val="2394553866"/>
              </p:ext>
            </p:extLst>
          </p:nvPr>
        </p:nvGraphicFramePr>
        <p:xfrm>
          <a:off x="2244725" y="-13420725"/>
          <a:ext cx="4655094" cy="3790646"/>
        </p:xfrm>
        <a:graphic>
          <a:graphicData uri="http://schemas.openxmlformats.org/drawingml/2006/table">
            <a:tbl>
              <a:tblPr>
                <a:tableStyleId>{ED9F09B1-C631-44D9-8952-87297EE674E3}</a:tableStyleId>
              </a:tblPr>
              <a:tblGrid>
                <a:gridCol w="336455">
                  <a:extLst>
                    <a:ext uri="{9D8B030D-6E8A-4147-A177-3AD203B41FA5}">
                      <a16:colId xmlns:a16="http://schemas.microsoft.com/office/drawing/2014/main" val="686957780"/>
                    </a:ext>
                  </a:extLst>
                </a:gridCol>
                <a:gridCol w="336455">
                  <a:extLst>
                    <a:ext uri="{9D8B030D-6E8A-4147-A177-3AD203B41FA5}">
                      <a16:colId xmlns:a16="http://schemas.microsoft.com/office/drawing/2014/main" val="2945494325"/>
                    </a:ext>
                  </a:extLst>
                </a:gridCol>
                <a:gridCol w="341261">
                  <a:extLst>
                    <a:ext uri="{9D8B030D-6E8A-4147-A177-3AD203B41FA5}">
                      <a16:colId xmlns:a16="http://schemas.microsoft.com/office/drawing/2014/main" val="3824007251"/>
                    </a:ext>
                  </a:extLst>
                </a:gridCol>
                <a:gridCol w="937267">
                  <a:extLst>
                    <a:ext uri="{9D8B030D-6E8A-4147-A177-3AD203B41FA5}">
                      <a16:colId xmlns:a16="http://schemas.microsoft.com/office/drawing/2014/main" val="1653058650"/>
                    </a:ext>
                  </a:extLst>
                </a:gridCol>
                <a:gridCol w="326842">
                  <a:extLst>
                    <a:ext uri="{9D8B030D-6E8A-4147-A177-3AD203B41FA5}">
                      <a16:colId xmlns:a16="http://schemas.microsoft.com/office/drawing/2014/main" val="1184284870"/>
                    </a:ext>
                  </a:extLst>
                </a:gridCol>
                <a:gridCol w="288390">
                  <a:extLst>
                    <a:ext uri="{9D8B030D-6E8A-4147-A177-3AD203B41FA5}">
                      <a16:colId xmlns:a16="http://schemas.microsoft.com/office/drawing/2014/main" val="2016822378"/>
                    </a:ext>
                  </a:extLst>
                </a:gridCol>
                <a:gridCol w="365294">
                  <a:extLst>
                    <a:ext uri="{9D8B030D-6E8A-4147-A177-3AD203B41FA5}">
                      <a16:colId xmlns:a16="http://schemas.microsoft.com/office/drawing/2014/main" val="646147530"/>
                    </a:ext>
                  </a:extLst>
                </a:gridCol>
                <a:gridCol w="365294">
                  <a:extLst>
                    <a:ext uri="{9D8B030D-6E8A-4147-A177-3AD203B41FA5}">
                      <a16:colId xmlns:a16="http://schemas.microsoft.com/office/drawing/2014/main" val="2463858596"/>
                    </a:ext>
                  </a:extLst>
                </a:gridCol>
                <a:gridCol w="326842">
                  <a:extLst>
                    <a:ext uri="{9D8B030D-6E8A-4147-A177-3AD203B41FA5}">
                      <a16:colId xmlns:a16="http://schemas.microsoft.com/office/drawing/2014/main" val="4109979519"/>
                    </a:ext>
                  </a:extLst>
                </a:gridCol>
                <a:gridCol w="230712">
                  <a:extLst>
                    <a:ext uri="{9D8B030D-6E8A-4147-A177-3AD203B41FA5}">
                      <a16:colId xmlns:a16="http://schemas.microsoft.com/office/drawing/2014/main" val="1496943718"/>
                    </a:ext>
                  </a:extLst>
                </a:gridCol>
                <a:gridCol w="371302">
                  <a:extLst>
                    <a:ext uri="{9D8B030D-6E8A-4147-A177-3AD203B41FA5}">
                      <a16:colId xmlns:a16="http://schemas.microsoft.com/office/drawing/2014/main" val="254898883"/>
                    </a:ext>
                  </a:extLst>
                </a:gridCol>
                <a:gridCol w="428980">
                  <a:extLst>
                    <a:ext uri="{9D8B030D-6E8A-4147-A177-3AD203B41FA5}">
                      <a16:colId xmlns:a16="http://schemas.microsoft.com/office/drawing/2014/main" val="4289461448"/>
                    </a:ext>
                  </a:extLst>
                </a:gridCol>
              </a:tblGrid>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69110562"/>
                  </a:ext>
                </a:extLst>
              </a:tr>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tc gridSpan="11">
                  <a:txBody>
                    <a:bodyPr/>
                    <a:lstStyle/>
                    <a:p>
                      <a:pPr algn="ctr" fontAlgn="b"/>
                      <a:r>
                        <a:rPr lang="en-US" sz="400" u="none" strike="noStrike" dirty="0">
                          <a:effectLst/>
                        </a:rPr>
                        <a:t>INSTITUCION EDUCATIVA DOMINGO IRURITA</a:t>
                      </a:r>
                      <a:endParaRPr lang="en-US" sz="400" b="0" i="0" u="none" strike="noStrike" dirty="0">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3205573"/>
                  </a:ext>
                </a:extLst>
              </a:tr>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tc gridSpan="11">
                  <a:txBody>
                    <a:bodyPr/>
                    <a:lstStyle/>
                    <a:p>
                      <a:pPr algn="ctr" fontAlgn="b"/>
                      <a:r>
                        <a:rPr lang="es-ES" sz="400" u="none" strike="noStrike" dirty="0">
                          <a:effectLst/>
                        </a:rPr>
                        <a:t>RELACION DE GASTOS DETALLADOS DE DICIEMBRE  DEL 2023</a:t>
                      </a:r>
                      <a:endParaRPr lang="es-ES" sz="400" b="1" i="0" u="none" strike="noStrike" dirty="0">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48506449"/>
                  </a:ext>
                </a:extLst>
              </a:tr>
              <a:tr h="216404">
                <a:tc>
                  <a:txBody>
                    <a:bodyPr/>
                    <a:lstStyle/>
                    <a:p>
                      <a:pPr algn="l" fontAlgn="ctr"/>
                      <a:r>
                        <a:rPr lang="es-ES" sz="400" u="none" strike="noStrike" dirty="0">
                          <a:effectLst/>
                        </a:rPr>
                        <a:t>Fecha de inicio de contrato</a:t>
                      </a:r>
                      <a:endParaRPr lang="es-ES" sz="400" b="1" i="0" u="none" strike="noStrike" dirty="0">
                        <a:solidFill>
                          <a:srgbClr val="000000"/>
                        </a:solidFill>
                        <a:effectLst/>
                        <a:latin typeface="Arial" panose="020B0604020202020204" pitchFamily="34" charset="0"/>
                      </a:endParaRPr>
                    </a:p>
                  </a:txBody>
                  <a:tcPr marL="0" marR="0" marT="0" marB="0" anchor="ctr"/>
                </a:tc>
                <a:tc>
                  <a:txBody>
                    <a:bodyPr/>
                    <a:lstStyle/>
                    <a:p>
                      <a:pPr algn="l" fontAlgn="ctr"/>
                      <a:r>
                        <a:rPr lang="es-ES" sz="400" u="none" strike="noStrike" dirty="0">
                          <a:effectLst/>
                        </a:rPr>
                        <a:t>Fecha de </a:t>
                      </a:r>
                      <a:r>
                        <a:rPr lang="es-CO" sz="400" u="none" strike="noStrike" noProof="0" dirty="0">
                          <a:effectLst/>
                        </a:rPr>
                        <a:t>terminación</a:t>
                      </a:r>
                      <a:r>
                        <a:rPr lang="es-ES" sz="400" u="none" strike="noStrike" dirty="0">
                          <a:effectLst/>
                        </a:rPr>
                        <a:t> de contrato</a:t>
                      </a:r>
                      <a:endParaRPr lang="es-ES" sz="400" b="1" i="0" u="none" strike="noStrike" dirty="0">
                        <a:solidFill>
                          <a:srgbClr val="000000"/>
                        </a:solidFill>
                        <a:effectLst/>
                        <a:latin typeface="Arial" panose="020B0604020202020204" pitchFamily="34" charset="0"/>
                      </a:endParaRPr>
                    </a:p>
                  </a:txBody>
                  <a:tcPr marL="0" marR="0" marT="0" marB="0" anchor="ctr"/>
                </a:tc>
                <a:tc>
                  <a:txBody>
                    <a:bodyPr/>
                    <a:lstStyle/>
                    <a:p>
                      <a:pPr algn="l" fontAlgn="ctr"/>
                      <a:r>
                        <a:rPr lang="es-CO" sz="400" u="none" strike="noStrike" noProof="0" dirty="0">
                          <a:effectLst/>
                        </a:rPr>
                        <a:t>Fecha</a:t>
                      </a:r>
                      <a:r>
                        <a:rPr lang="en-US" sz="400" u="none" strike="noStrike" dirty="0">
                          <a:effectLst/>
                        </a:rPr>
                        <a:t> de mess</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PROVEEDOR</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NIT</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OBJETO</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a:t>
                      </a:r>
                      <a:r>
                        <a:rPr lang="en-US" sz="400" u="none" strike="noStrike" dirty="0" err="1">
                          <a:effectLst/>
                        </a:rPr>
                        <a:t>Vr.Contrato</a:t>
                      </a:r>
                      <a:r>
                        <a:rPr lang="en-US" sz="400" u="none" strike="noStrike" dirty="0">
                          <a:effectLst/>
                        </a:rPr>
                        <a:t> </a:t>
                      </a:r>
                      <a:r>
                        <a:rPr lang="en-US" sz="400" u="none" strike="noStrike" dirty="0" err="1">
                          <a:effectLst/>
                        </a:rPr>
                        <a:t>inicial</a:t>
                      </a:r>
                      <a:r>
                        <a:rPr lang="en-US" sz="400" u="none" strike="noStrike" dirty="0">
                          <a:effectLst/>
                        </a:rPr>
                        <a:t>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Valor </a:t>
                      </a:r>
                      <a:r>
                        <a:rPr lang="en-US" sz="400" u="none" strike="noStrike" dirty="0" err="1">
                          <a:effectLst/>
                        </a:rPr>
                        <a:t>cancelado</a:t>
                      </a:r>
                      <a:r>
                        <a:rPr lang="en-US" sz="400" u="none" strike="noStrike" dirty="0">
                          <a:effectLst/>
                        </a:rPr>
                        <a:t> </a:t>
                      </a:r>
                      <a:r>
                        <a:rPr lang="en-US" sz="400" u="none" strike="noStrike" dirty="0" err="1">
                          <a:effectLst/>
                        </a:rPr>
                        <a:t>por</a:t>
                      </a:r>
                      <a:r>
                        <a:rPr lang="en-US" sz="400" u="none" strike="noStrike" dirty="0">
                          <a:effectLst/>
                        </a:rPr>
                        <a:t> mess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 Valor ACUMULADO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Saldo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Observaciones</a:t>
                      </a:r>
                      <a:endParaRPr lang="en-US" sz="400" b="1"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846721315"/>
                  </a:ext>
                </a:extLst>
              </a:tr>
              <a:tr h="173123">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5/12/2023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UNE EPM TELECOMUNICACIONES S.A.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900092385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SERVICIO DE INTERNET</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225735539"/>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12/12/2023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MERA DIAZ JUAN GILLERMO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14704822</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PAGO DE ESTAMPILLAS DE INPEC</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57496961"/>
                  </a:ext>
                </a:extLst>
              </a:tr>
              <a:tr h="346247">
                <a:tc>
                  <a:txBody>
                    <a:bodyPr/>
                    <a:lstStyle/>
                    <a:p>
                      <a:pPr algn="ctr" fontAlgn="ctr"/>
                      <a:r>
                        <a:rPr lang="en-US" sz="400" u="none" strike="noStrike">
                          <a:effectLst/>
                        </a:rPr>
                        <a:t>17/11/2023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VELASQUEZ LEONEL CHRISTIAN ALEXANDER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1113629741</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Mantenimiento de techo  goteras  e instalaciones de ventiladore</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3734681"/>
                  </a:ext>
                </a:extLst>
              </a:tr>
              <a:tr h="230831">
                <a:tc>
                  <a:txBody>
                    <a:bodyPr/>
                    <a:lstStyle/>
                    <a:p>
                      <a:pPr algn="ctr" fontAlgn="ctr"/>
                      <a:r>
                        <a:rPr lang="en-US" sz="400" u="none" strike="noStrike">
                          <a:effectLst/>
                        </a:rPr>
                        <a:t>15/03/2023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30/03/2024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PATIÑO VIVAS MARIA DEL SOCORRO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31171579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RENOVACION DE PROGRAMA DE NOTAS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1.402.500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160083118"/>
                  </a:ext>
                </a:extLst>
              </a:tr>
              <a:tr h="346247">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FERRETERIA VILLA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16251080</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MATERIALES Y SUMINISTROS</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874.150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005316493"/>
                  </a:ext>
                </a:extLst>
              </a:tr>
              <a:tr h="115416">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SENDOYA MUÑOZ WILLIAM JAVIER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1012357944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Otrosi del contrato  No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674023466"/>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INTERGROUP SAS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900941915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elementos de papeleria y aseo</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121927534"/>
                  </a:ext>
                </a:extLst>
              </a:tr>
              <a:tr h="403954">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GOMEZ  ADALBERTO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1113619639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Servivios de Mantenimiento  preventivo y curativo de sistemas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1.309.000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70536813"/>
                  </a:ext>
                </a:extLst>
              </a:tr>
              <a:tr h="173123">
                <a:tc>
                  <a:txBody>
                    <a:bodyPr/>
                    <a:lstStyle/>
                    <a:p>
                      <a:pPr algn="ctr" fontAlgn="ctr"/>
                      <a:r>
                        <a:rPr lang="en-US" sz="400" u="none" strike="noStrike">
                          <a:effectLst/>
                        </a:rPr>
                        <a:t>18/01/2023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ERASO ROSERO LILIAM MERCEDES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30731878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ASESORAMIENTO CONTABLE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2848889"/>
                  </a:ext>
                </a:extLst>
              </a:tr>
              <a:tr h="461662">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HERNANDEZ RAMIREZ OSCAR JESSY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700246398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SERVICIOS PARA MANTENIMIENTO DE PLANTA LOCATIVA</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80393198"/>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TOTAL DEL MES</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17.510.396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38520317"/>
                  </a:ext>
                </a:extLst>
              </a:tr>
              <a:tr h="126957">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ANTERIOR</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101.303.523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85799624"/>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TOTAL</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117.973.919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245393"/>
                  </a:ext>
                </a:extLst>
              </a:tr>
            </a:tbl>
          </a:graphicData>
        </a:graphic>
      </p:graphicFrame>
      <p:pic>
        <p:nvPicPr>
          <p:cNvPr id="8" name="Imagen 7"/>
          <p:cNvPicPr/>
          <p:nvPr/>
        </p:nvPicPr>
        <p:blipFill>
          <a:blip r:embed="rId3" cstate="print">
            <a:extLst>
              <a:ext uri="{28A0092B-C50C-407E-A947-70E740481C1C}">
                <a14:useLocalDpi xmlns:a14="http://schemas.microsoft.com/office/drawing/2010/main" val="0"/>
              </a:ext>
            </a:extLst>
          </a:blip>
          <a:stretch>
            <a:fillRect/>
          </a:stretch>
        </p:blipFill>
        <p:spPr bwMode="auto">
          <a:xfrm>
            <a:off x="2273300" y="18040350"/>
            <a:ext cx="866775" cy="523875"/>
          </a:xfrm>
          <a:prstGeom prst="rect">
            <a:avLst/>
          </a:prstGeom>
          <a:noFill/>
          <a:ln w="9525">
            <a:noFill/>
            <a:miter lim="800000"/>
            <a:headEnd/>
            <a:tailEnd/>
          </a:ln>
        </p:spPr>
      </p:pic>
      <p:graphicFrame>
        <p:nvGraphicFramePr>
          <p:cNvPr id="4" name="Tabla 3"/>
          <p:cNvGraphicFramePr>
            <a:graphicFrameLocks noGrp="1"/>
          </p:cNvGraphicFramePr>
          <p:nvPr>
            <p:extLst>
              <p:ext uri="{D42A27DB-BD31-4B8C-83A1-F6EECF244321}">
                <p14:modId xmlns:p14="http://schemas.microsoft.com/office/powerpoint/2010/main" val="3385103393"/>
              </p:ext>
            </p:extLst>
          </p:nvPr>
        </p:nvGraphicFramePr>
        <p:xfrm>
          <a:off x="628650" y="998539"/>
          <a:ext cx="7805488" cy="3136013"/>
        </p:xfrm>
        <a:graphic>
          <a:graphicData uri="http://schemas.openxmlformats.org/drawingml/2006/table">
            <a:tbl>
              <a:tblPr>
                <a:tableStyleId>{ED9F09B1-C631-44D9-8952-87297EE674E3}</a:tableStyleId>
              </a:tblPr>
              <a:tblGrid>
                <a:gridCol w="1136262">
                  <a:extLst>
                    <a:ext uri="{9D8B030D-6E8A-4147-A177-3AD203B41FA5}">
                      <a16:colId xmlns:a16="http://schemas.microsoft.com/office/drawing/2014/main" val="1858524602"/>
                    </a:ext>
                  </a:extLst>
                </a:gridCol>
                <a:gridCol w="2121288">
                  <a:extLst>
                    <a:ext uri="{9D8B030D-6E8A-4147-A177-3AD203B41FA5}">
                      <a16:colId xmlns:a16="http://schemas.microsoft.com/office/drawing/2014/main" val="296619841"/>
                    </a:ext>
                  </a:extLst>
                </a:gridCol>
                <a:gridCol w="4547938">
                  <a:extLst>
                    <a:ext uri="{9D8B030D-6E8A-4147-A177-3AD203B41FA5}">
                      <a16:colId xmlns:a16="http://schemas.microsoft.com/office/drawing/2014/main" val="1150805417"/>
                    </a:ext>
                  </a:extLst>
                </a:gridCol>
              </a:tblGrid>
              <a:tr h="1553275">
                <a:tc rowSpan="2">
                  <a:txBody>
                    <a:bodyPr/>
                    <a:lstStyle/>
                    <a:p>
                      <a:pPr algn="ctr" fontAlgn="ctr"/>
                      <a:r>
                        <a:rPr lang="en-US" sz="1400" u="none" strike="noStrike" dirty="0">
                          <a:effectLst/>
                        </a:rPr>
                        <a:t>ADMINISTRACIÓN DE SERVICIOS COMPLEMENTARIOS</a:t>
                      </a:r>
                      <a:endParaRPr lang="en-US" sz="1400" b="1" i="0" u="none" strike="noStrike" dirty="0">
                        <a:solidFill>
                          <a:srgbClr val="000000"/>
                        </a:solidFill>
                        <a:effectLst/>
                        <a:latin typeface="Calibri" panose="020F0502020204030204" pitchFamily="34" charset="0"/>
                      </a:endParaRPr>
                    </a:p>
                  </a:txBody>
                  <a:tcPr marL="7516" marR="7516" marT="7516" marB="0" vert="vert270" anchor="ctr"/>
                </a:tc>
                <a:tc>
                  <a:txBody>
                    <a:bodyPr/>
                    <a:lstStyle/>
                    <a:p>
                      <a:pPr algn="l" fontAlgn="ctr"/>
                      <a:r>
                        <a:rPr lang="es-ES" sz="1400" u="none" strike="noStrike" dirty="0">
                          <a:effectLst/>
                        </a:rPr>
                        <a:t>Servicios de transporte, restaurante, cafetería y salud (enfermería, odontología, piscología)</a:t>
                      </a:r>
                      <a:endParaRPr lang="es-ES" sz="1400" b="0" i="0" u="none" strike="noStrike"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200" b="0" dirty="0">
                          <a:effectLst/>
                          <a:latin typeface="Calibri" panose="020F0502020204030204" pitchFamily="34" charset="0"/>
                        </a:rPr>
                        <a:t>Se cuenta con Programa de Alimentación Escolar en todas las sedes de la institución. Para el caso concreto de la sede Monseñor se cuenta con jornada única y por tanto dos complementos alimentarios. Se tuvo acompañamiento de la universidad del Valle con la presencia de Tecnóloga en Alimentos quien ofreció recomendaciones para mejorar el servicio. El CAE estuvo en constante acompañamiento y supervisión. Se tuvo capacitación del Sena para variación de menús y alternativas de preparación. También existen las tiendas escolares en todas las sedes. La atención </a:t>
                      </a:r>
                      <a:r>
                        <a:rPr lang="es-MX" sz="1200" b="0" dirty="0" err="1">
                          <a:effectLst/>
                          <a:latin typeface="Calibri" panose="020F0502020204030204" pitchFamily="34" charset="0"/>
                        </a:rPr>
                        <a:t>psicologíca</a:t>
                      </a:r>
                      <a:r>
                        <a:rPr lang="es-MX" sz="1200" b="0" dirty="0">
                          <a:effectLst/>
                          <a:latin typeface="Calibri" panose="020F0502020204030204" pitchFamily="34" charset="0"/>
                        </a:rPr>
                        <a:t> se realiza a través de convenios con la UNAD y la Fundación Laura Vergara.</a:t>
                      </a:r>
                    </a:p>
                  </a:txBody>
                  <a:tcPr marL="22860" marR="22860" marT="0" marB="0"/>
                </a:tc>
                <a:extLst>
                  <a:ext uri="{0D108BD9-81ED-4DB2-BD59-A6C34878D82A}">
                    <a16:rowId xmlns:a16="http://schemas.microsoft.com/office/drawing/2014/main" val="276002290"/>
                  </a:ext>
                </a:extLst>
              </a:tr>
              <a:tr h="1307213">
                <a:tc vMerge="1">
                  <a:txBody>
                    <a:bodyPr/>
                    <a:lstStyle/>
                    <a:p>
                      <a:endParaRPr lang="es-CO"/>
                    </a:p>
                  </a:txBody>
                  <a:tcPr/>
                </a:tc>
                <a:tc>
                  <a:txBody>
                    <a:bodyPr/>
                    <a:lstStyle/>
                    <a:p>
                      <a:pPr algn="l" fontAlgn="ctr"/>
                      <a:r>
                        <a:rPr lang="es-ES" sz="1400" u="none" strike="noStrike">
                          <a:effectLst/>
                        </a:rPr>
                        <a:t>Apoyo a estudiantes con necesidades educativas especiales.</a:t>
                      </a:r>
                      <a:endParaRPr lang="es-ES" sz="1400" b="0" i="0" u="none" strike="noStrike">
                        <a:solidFill>
                          <a:srgbClr val="000000"/>
                        </a:solidFill>
                        <a:effectLst/>
                        <a:latin typeface="Calibri" panose="020F0502020204030204" pitchFamily="34" charset="0"/>
                      </a:endParaRPr>
                    </a:p>
                  </a:txBody>
                  <a:tcPr marL="7516" marR="7516" marT="7516" marB="0" anchor="ctr"/>
                </a:tc>
                <a:tc>
                  <a:txBody>
                    <a:bodyPr/>
                    <a:lstStyle/>
                    <a:p>
                      <a:pPr rtl="0" fontAlgn="t"/>
                      <a:endParaRPr lang="es-MX" sz="1200" b="0" dirty="0">
                        <a:effectLst/>
                        <a:latin typeface="Calibri" panose="020F0502020204030204" pitchFamily="34" charset="0"/>
                      </a:endParaRPr>
                    </a:p>
                    <a:p>
                      <a:pPr rtl="0" fontAlgn="t"/>
                      <a:r>
                        <a:rPr lang="es-MX" sz="1200" b="0" dirty="0">
                          <a:effectLst/>
                          <a:latin typeface="Calibri" panose="020F0502020204030204" pitchFamily="34" charset="0"/>
                        </a:rPr>
                        <a:t>Se contó con personal de apoyo por parte de SEM, se avanzó en construcción de rampas en las sede María Auxiliadora y Domingo Irurita. Se construyeron y actualizaron los PIAR.</a:t>
                      </a:r>
                    </a:p>
                  </a:txBody>
                  <a:tcPr marL="22860" marR="22860" marT="0" marB="0"/>
                </a:tc>
                <a:extLst>
                  <a:ext uri="{0D108BD9-81ED-4DB2-BD59-A6C34878D82A}">
                    <a16:rowId xmlns:a16="http://schemas.microsoft.com/office/drawing/2014/main" val="2941465221"/>
                  </a:ext>
                </a:extLst>
              </a:tr>
            </a:tbl>
          </a:graphicData>
        </a:graphic>
      </p:graphicFrame>
    </p:spTree>
    <p:extLst>
      <p:ext uri="{BB962C8B-B14F-4D97-AF65-F5344CB8AC3E}">
        <p14:creationId xmlns:p14="http://schemas.microsoft.com/office/powerpoint/2010/main" val="41586229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3"/>
        <p:cNvGrpSpPr/>
        <p:nvPr/>
      </p:nvGrpSpPr>
      <p:grpSpPr>
        <a:xfrm>
          <a:off x="0" y="0"/>
          <a:ext cx="0" cy="0"/>
          <a:chOff x="0" y="0"/>
          <a:chExt cx="0" cy="0"/>
        </a:xfrm>
      </p:grpSpPr>
      <p:sp>
        <p:nvSpPr>
          <p:cNvPr id="2" name="AutoShape 2"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6"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rot="6466775">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CuadroTexto 5"/>
          <p:cNvSpPr txBox="1"/>
          <p:nvPr/>
        </p:nvSpPr>
        <p:spPr>
          <a:xfrm>
            <a:off x="2670932" y="236538"/>
            <a:ext cx="4228887" cy="369332"/>
          </a:xfrm>
          <a:prstGeom prst="rect">
            <a:avLst/>
          </a:prstGeom>
          <a:noFill/>
        </p:spPr>
        <p:txBody>
          <a:bodyPr wrap="square" rtlCol="0">
            <a:spAutoFit/>
          </a:bodyPr>
          <a:lstStyle/>
          <a:p>
            <a:r>
              <a:rPr lang="es-CO" sz="1800" dirty="0">
                <a:latin typeface="+mn-lt"/>
              </a:rPr>
              <a:t>GESTIÓN ADMINISTRATIVA FINANCIERA</a:t>
            </a:r>
          </a:p>
        </p:txBody>
      </p:sp>
      <p:graphicFrame>
        <p:nvGraphicFramePr>
          <p:cNvPr id="3" name="Tabla 2"/>
          <p:cNvGraphicFramePr>
            <a:graphicFrameLocks noGrp="1"/>
          </p:cNvGraphicFramePr>
          <p:nvPr>
            <p:extLst>
              <p:ext uri="{D42A27DB-BD31-4B8C-83A1-F6EECF244321}">
                <p14:modId xmlns:p14="http://schemas.microsoft.com/office/powerpoint/2010/main" val="2394553866"/>
              </p:ext>
            </p:extLst>
          </p:nvPr>
        </p:nvGraphicFramePr>
        <p:xfrm>
          <a:off x="2244725" y="-13420725"/>
          <a:ext cx="4655094" cy="3790646"/>
        </p:xfrm>
        <a:graphic>
          <a:graphicData uri="http://schemas.openxmlformats.org/drawingml/2006/table">
            <a:tbl>
              <a:tblPr>
                <a:tableStyleId>{ED9F09B1-C631-44D9-8952-87297EE674E3}</a:tableStyleId>
              </a:tblPr>
              <a:tblGrid>
                <a:gridCol w="336455">
                  <a:extLst>
                    <a:ext uri="{9D8B030D-6E8A-4147-A177-3AD203B41FA5}">
                      <a16:colId xmlns:a16="http://schemas.microsoft.com/office/drawing/2014/main" val="686957780"/>
                    </a:ext>
                  </a:extLst>
                </a:gridCol>
                <a:gridCol w="336455">
                  <a:extLst>
                    <a:ext uri="{9D8B030D-6E8A-4147-A177-3AD203B41FA5}">
                      <a16:colId xmlns:a16="http://schemas.microsoft.com/office/drawing/2014/main" val="2945494325"/>
                    </a:ext>
                  </a:extLst>
                </a:gridCol>
                <a:gridCol w="341261">
                  <a:extLst>
                    <a:ext uri="{9D8B030D-6E8A-4147-A177-3AD203B41FA5}">
                      <a16:colId xmlns:a16="http://schemas.microsoft.com/office/drawing/2014/main" val="3824007251"/>
                    </a:ext>
                  </a:extLst>
                </a:gridCol>
                <a:gridCol w="937267">
                  <a:extLst>
                    <a:ext uri="{9D8B030D-6E8A-4147-A177-3AD203B41FA5}">
                      <a16:colId xmlns:a16="http://schemas.microsoft.com/office/drawing/2014/main" val="1653058650"/>
                    </a:ext>
                  </a:extLst>
                </a:gridCol>
                <a:gridCol w="326842">
                  <a:extLst>
                    <a:ext uri="{9D8B030D-6E8A-4147-A177-3AD203B41FA5}">
                      <a16:colId xmlns:a16="http://schemas.microsoft.com/office/drawing/2014/main" val="1184284870"/>
                    </a:ext>
                  </a:extLst>
                </a:gridCol>
                <a:gridCol w="288390">
                  <a:extLst>
                    <a:ext uri="{9D8B030D-6E8A-4147-A177-3AD203B41FA5}">
                      <a16:colId xmlns:a16="http://schemas.microsoft.com/office/drawing/2014/main" val="2016822378"/>
                    </a:ext>
                  </a:extLst>
                </a:gridCol>
                <a:gridCol w="365294">
                  <a:extLst>
                    <a:ext uri="{9D8B030D-6E8A-4147-A177-3AD203B41FA5}">
                      <a16:colId xmlns:a16="http://schemas.microsoft.com/office/drawing/2014/main" val="646147530"/>
                    </a:ext>
                  </a:extLst>
                </a:gridCol>
                <a:gridCol w="365294">
                  <a:extLst>
                    <a:ext uri="{9D8B030D-6E8A-4147-A177-3AD203B41FA5}">
                      <a16:colId xmlns:a16="http://schemas.microsoft.com/office/drawing/2014/main" val="2463858596"/>
                    </a:ext>
                  </a:extLst>
                </a:gridCol>
                <a:gridCol w="326842">
                  <a:extLst>
                    <a:ext uri="{9D8B030D-6E8A-4147-A177-3AD203B41FA5}">
                      <a16:colId xmlns:a16="http://schemas.microsoft.com/office/drawing/2014/main" val="4109979519"/>
                    </a:ext>
                  </a:extLst>
                </a:gridCol>
                <a:gridCol w="230712">
                  <a:extLst>
                    <a:ext uri="{9D8B030D-6E8A-4147-A177-3AD203B41FA5}">
                      <a16:colId xmlns:a16="http://schemas.microsoft.com/office/drawing/2014/main" val="1496943718"/>
                    </a:ext>
                  </a:extLst>
                </a:gridCol>
                <a:gridCol w="371302">
                  <a:extLst>
                    <a:ext uri="{9D8B030D-6E8A-4147-A177-3AD203B41FA5}">
                      <a16:colId xmlns:a16="http://schemas.microsoft.com/office/drawing/2014/main" val="254898883"/>
                    </a:ext>
                  </a:extLst>
                </a:gridCol>
                <a:gridCol w="428980">
                  <a:extLst>
                    <a:ext uri="{9D8B030D-6E8A-4147-A177-3AD203B41FA5}">
                      <a16:colId xmlns:a16="http://schemas.microsoft.com/office/drawing/2014/main" val="4289461448"/>
                    </a:ext>
                  </a:extLst>
                </a:gridCol>
              </a:tblGrid>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69110562"/>
                  </a:ext>
                </a:extLst>
              </a:tr>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tc gridSpan="11">
                  <a:txBody>
                    <a:bodyPr/>
                    <a:lstStyle/>
                    <a:p>
                      <a:pPr algn="ctr" fontAlgn="b"/>
                      <a:r>
                        <a:rPr lang="en-US" sz="400" u="none" strike="noStrike" dirty="0">
                          <a:effectLst/>
                        </a:rPr>
                        <a:t>INSTITUCION EDUCATIVA DOMINGO IRURITA</a:t>
                      </a:r>
                      <a:endParaRPr lang="en-US" sz="400" b="0" i="0" u="none" strike="noStrike" dirty="0">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3205573"/>
                  </a:ext>
                </a:extLst>
              </a:tr>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tc gridSpan="11">
                  <a:txBody>
                    <a:bodyPr/>
                    <a:lstStyle/>
                    <a:p>
                      <a:pPr algn="ctr" fontAlgn="b"/>
                      <a:r>
                        <a:rPr lang="es-ES" sz="400" u="none" strike="noStrike" dirty="0">
                          <a:effectLst/>
                        </a:rPr>
                        <a:t>RELACION DE GASTOS DETALLADOS DE DICIEMBRE  DEL 2023</a:t>
                      </a:r>
                      <a:endParaRPr lang="es-ES" sz="400" b="1" i="0" u="none" strike="noStrike" dirty="0">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48506449"/>
                  </a:ext>
                </a:extLst>
              </a:tr>
              <a:tr h="216404">
                <a:tc>
                  <a:txBody>
                    <a:bodyPr/>
                    <a:lstStyle/>
                    <a:p>
                      <a:pPr algn="l" fontAlgn="ctr"/>
                      <a:r>
                        <a:rPr lang="es-ES" sz="400" u="none" strike="noStrike" dirty="0">
                          <a:effectLst/>
                        </a:rPr>
                        <a:t>Fecha de inicio de contrato</a:t>
                      </a:r>
                      <a:endParaRPr lang="es-ES" sz="400" b="1" i="0" u="none" strike="noStrike" dirty="0">
                        <a:solidFill>
                          <a:srgbClr val="000000"/>
                        </a:solidFill>
                        <a:effectLst/>
                        <a:latin typeface="Arial" panose="020B0604020202020204" pitchFamily="34" charset="0"/>
                      </a:endParaRPr>
                    </a:p>
                  </a:txBody>
                  <a:tcPr marL="0" marR="0" marT="0" marB="0" anchor="ctr"/>
                </a:tc>
                <a:tc>
                  <a:txBody>
                    <a:bodyPr/>
                    <a:lstStyle/>
                    <a:p>
                      <a:pPr algn="l" fontAlgn="ctr"/>
                      <a:r>
                        <a:rPr lang="es-ES" sz="400" u="none" strike="noStrike" dirty="0">
                          <a:effectLst/>
                        </a:rPr>
                        <a:t>Fecha de </a:t>
                      </a:r>
                      <a:r>
                        <a:rPr lang="es-CO" sz="400" u="none" strike="noStrike" noProof="0" dirty="0">
                          <a:effectLst/>
                        </a:rPr>
                        <a:t>terminación</a:t>
                      </a:r>
                      <a:r>
                        <a:rPr lang="es-ES" sz="400" u="none" strike="noStrike" dirty="0">
                          <a:effectLst/>
                        </a:rPr>
                        <a:t> de contrato</a:t>
                      </a:r>
                      <a:endParaRPr lang="es-ES" sz="400" b="1" i="0" u="none" strike="noStrike" dirty="0">
                        <a:solidFill>
                          <a:srgbClr val="000000"/>
                        </a:solidFill>
                        <a:effectLst/>
                        <a:latin typeface="Arial" panose="020B0604020202020204" pitchFamily="34" charset="0"/>
                      </a:endParaRPr>
                    </a:p>
                  </a:txBody>
                  <a:tcPr marL="0" marR="0" marT="0" marB="0" anchor="ctr"/>
                </a:tc>
                <a:tc>
                  <a:txBody>
                    <a:bodyPr/>
                    <a:lstStyle/>
                    <a:p>
                      <a:pPr algn="l" fontAlgn="ctr"/>
                      <a:r>
                        <a:rPr lang="es-CO" sz="400" u="none" strike="noStrike" noProof="0" dirty="0">
                          <a:effectLst/>
                        </a:rPr>
                        <a:t>Fecha</a:t>
                      </a:r>
                      <a:r>
                        <a:rPr lang="en-US" sz="400" u="none" strike="noStrike" dirty="0">
                          <a:effectLst/>
                        </a:rPr>
                        <a:t> de mess</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PROVEEDOR</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NIT</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OBJETO</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a:t>
                      </a:r>
                      <a:r>
                        <a:rPr lang="en-US" sz="400" u="none" strike="noStrike" dirty="0" err="1">
                          <a:effectLst/>
                        </a:rPr>
                        <a:t>Vr.Contrato</a:t>
                      </a:r>
                      <a:r>
                        <a:rPr lang="en-US" sz="400" u="none" strike="noStrike" dirty="0">
                          <a:effectLst/>
                        </a:rPr>
                        <a:t> </a:t>
                      </a:r>
                      <a:r>
                        <a:rPr lang="en-US" sz="400" u="none" strike="noStrike" dirty="0" err="1">
                          <a:effectLst/>
                        </a:rPr>
                        <a:t>inicial</a:t>
                      </a:r>
                      <a:r>
                        <a:rPr lang="en-US" sz="400" u="none" strike="noStrike" dirty="0">
                          <a:effectLst/>
                        </a:rPr>
                        <a:t>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Valor </a:t>
                      </a:r>
                      <a:r>
                        <a:rPr lang="en-US" sz="400" u="none" strike="noStrike" dirty="0" err="1">
                          <a:effectLst/>
                        </a:rPr>
                        <a:t>cancelado</a:t>
                      </a:r>
                      <a:r>
                        <a:rPr lang="en-US" sz="400" u="none" strike="noStrike" dirty="0">
                          <a:effectLst/>
                        </a:rPr>
                        <a:t> </a:t>
                      </a:r>
                      <a:r>
                        <a:rPr lang="en-US" sz="400" u="none" strike="noStrike" dirty="0" err="1">
                          <a:effectLst/>
                        </a:rPr>
                        <a:t>por</a:t>
                      </a:r>
                      <a:r>
                        <a:rPr lang="en-US" sz="400" u="none" strike="noStrike" dirty="0">
                          <a:effectLst/>
                        </a:rPr>
                        <a:t> mess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 Valor ACUMULADO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Saldo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Observaciones</a:t>
                      </a:r>
                      <a:endParaRPr lang="en-US" sz="400" b="1"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846721315"/>
                  </a:ext>
                </a:extLst>
              </a:tr>
              <a:tr h="173123">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5/12/2023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UNE EPM TELECOMUNICACIONES S.A.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900092385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SERVICIO DE INTERNET</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225735539"/>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12/12/2023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MERA DIAZ JUAN GILLERMO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14704822</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PAGO DE ESTAMPILLAS DE INPEC</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57496961"/>
                  </a:ext>
                </a:extLst>
              </a:tr>
              <a:tr h="346247">
                <a:tc>
                  <a:txBody>
                    <a:bodyPr/>
                    <a:lstStyle/>
                    <a:p>
                      <a:pPr algn="ctr" fontAlgn="ctr"/>
                      <a:r>
                        <a:rPr lang="en-US" sz="400" u="none" strike="noStrike">
                          <a:effectLst/>
                        </a:rPr>
                        <a:t>17/11/2023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VELASQUEZ LEONEL CHRISTIAN ALEXANDER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1113629741</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Mantenimiento de techo  goteras  e instalaciones de ventiladore</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3734681"/>
                  </a:ext>
                </a:extLst>
              </a:tr>
              <a:tr h="230831">
                <a:tc>
                  <a:txBody>
                    <a:bodyPr/>
                    <a:lstStyle/>
                    <a:p>
                      <a:pPr algn="ctr" fontAlgn="ctr"/>
                      <a:r>
                        <a:rPr lang="en-US" sz="400" u="none" strike="noStrike">
                          <a:effectLst/>
                        </a:rPr>
                        <a:t>15/03/2023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30/03/2024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PATIÑO VIVAS MARIA DEL SOCORRO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31171579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RENOVACION DE PROGRAMA DE NOTAS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1.402.500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160083118"/>
                  </a:ext>
                </a:extLst>
              </a:tr>
              <a:tr h="346247">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FERRETERIA VILLA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16251080</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MATERIALES Y SUMINISTROS</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874.150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005316493"/>
                  </a:ext>
                </a:extLst>
              </a:tr>
              <a:tr h="115416">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SENDOYA MUÑOZ WILLIAM JAVIER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1012357944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Otrosi del contrato  No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674023466"/>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INTERGROUP SAS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900941915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elementos de papeleria y aseo</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121927534"/>
                  </a:ext>
                </a:extLst>
              </a:tr>
              <a:tr h="403954">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GOMEZ  ADALBERTO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1113619639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Servivios de Mantenimiento  preventivo y curativo de sistemas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1.309.000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70536813"/>
                  </a:ext>
                </a:extLst>
              </a:tr>
              <a:tr h="173123">
                <a:tc>
                  <a:txBody>
                    <a:bodyPr/>
                    <a:lstStyle/>
                    <a:p>
                      <a:pPr algn="ctr" fontAlgn="ctr"/>
                      <a:r>
                        <a:rPr lang="en-US" sz="400" u="none" strike="noStrike">
                          <a:effectLst/>
                        </a:rPr>
                        <a:t>18/01/2023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ERASO ROSERO LILIAM MERCEDES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30731878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ASESORAMIENTO CONTABLE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2848889"/>
                  </a:ext>
                </a:extLst>
              </a:tr>
              <a:tr h="461662">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HERNANDEZ RAMIREZ OSCAR JESSY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700246398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SERVICIOS PARA MANTENIMIENTO DE PLANTA LOCATIVA</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80393198"/>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TOTAL DEL MES</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17.510.396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38520317"/>
                  </a:ext>
                </a:extLst>
              </a:tr>
              <a:tr h="126957">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ANTERIOR</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101.303.523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85799624"/>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TOTAL</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117.973.919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245393"/>
                  </a:ext>
                </a:extLst>
              </a:tr>
            </a:tbl>
          </a:graphicData>
        </a:graphic>
      </p:graphicFrame>
      <p:pic>
        <p:nvPicPr>
          <p:cNvPr id="8" name="Imagen 7"/>
          <p:cNvPicPr/>
          <p:nvPr/>
        </p:nvPicPr>
        <p:blipFill>
          <a:blip r:embed="rId3" cstate="print">
            <a:extLst>
              <a:ext uri="{28A0092B-C50C-407E-A947-70E740481C1C}">
                <a14:useLocalDpi xmlns:a14="http://schemas.microsoft.com/office/drawing/2010/main" val="0"/>
              </a:ext>
            </a:extLst>
          </a:blip>
          <a:stretch>
            <a:fillRect/>
          </a:stretch>
        </p:blipFill>
        <p:spPr bwMode="auto">
          <a:xfrm>
            <a:off x="2273300" y="18040350"/>
            <a:ext cx="866775" cy="523875"/>
          </a:xfrm>
          <a:prstGeom prst="rect">
            <a:avLst/>
          </a:prstGeom>
          <a:noFill/>
          <a:ln w="9525">
            <a:noFill/>
            <a:miter lim="800000"/>
            <a:headEnd/>
            <a:tailEnd/>
          </a:ln>
        </p:spPr>
      </p:pic>
      <p:graphicFrame>
        <p:nvGraphicFramePr>
          <p:cNvPr id="7" name="Tabla 6"/>
          <p:cNvGraphicFramePr>
            <a:graphicFrameLocks noGrp="1"/>
          </p:cNvGraphicFramePr>
          <p:nvPr>
            <p:extLst>
              <p:ext uri="{D42A27DB-BD31-4B8C-83A1-F6EECF244321}">
                <p14:modId xmlns:p14="http://schemas.microsoft.com/office/powerpoint/2010/main" val="2740712999"/>
              </p:ext>
            </p:extLst>
          </p:nvPr>
        </p:nvGraphicFramePr>
        <p:xfrm>
          <a:off x="421117" y="831346"/>
          <a:ext cx="7916767" cy="3771579"/>
        </p:xfrm>
        <a:graphic>
          <a:graphicData uri="http://schemas.openxmlformats.org/drawingml/2006/table">
            <a:tbl>
              <a:tblPr>
                <a:tableStyleId>{ED9F09B1-C631-44D9-8952-87297EE674E3}</a:tableStyleId>
              </a:tblPr>
              <a:tblGrid>
                <a:gridCol w="587654">
                  <a:extLst>
                    <a:ext uri="{9D8B030D-6E8A-4147-A177-3AD203B41FA5}">
                      <a16:colId xmlns:a16="http://schemas.microsoft.com/office/drawing/2014/main" val="303838631"/>
                    </a:ext>
                  </a:extLst>
                </a:gridCol>
                <a:gridCol w="1804214">
                  <a:extLst>
                    <a:ext uri="{9D8B030D-6E8A-4147-A177-3AD203B41FA5}">
                      <a16:colId xmlns:a16="http://schemas.microsoft.com/office/drawing/2014/main" val="649813650"/>
                    </a:ext>
                  </a:extLst>
                </a:gridCol>
                <a:gridCol w="5524899">
                  <a:extLst>
                    <a:ext uri="{9D8B030D-6E8A-4147-A177-3AD203B41FA5}">
                      <a16:colId xmlns:a16="http://schemas.microsoft.com/office/drawing/2014/main" val="1350464752"/>
                    </a:ext>
                  </a:extLst>
                </a:gridCol>
              </a:tblGrid>
              <a:tr h="436110">
                <a:tc rowSpan="6">
                  <a:txBody>
                    <a:bodyPr/>
                    <a:lstStyle/>
                    <a:p>
                      <a:pPr algn="ctr" fontAlgn="ctr"/>
                      <a:r>
                        <a:rPr lang="en-US" sz="1400" u="none" strike="noStrike" dirty="0">
                          <a:effectLst/>
                        </a:rPr>
                        <a:t>TALENTO HUMANO</a:t>
                      </a:r>
                      <a:endParaRPr lang="en-US" sz="1400" b="1" i="0" u="none" strike="noStrike" dirty="0">
                        <a:solidFill>
                          <a:srgbClr val="000000"/>
                        </a:solidFill>
                        <a:effectLst/>
                        <a:latin typeface="Calibri" panose="020F0502020204030204" pitchFamily="34" charset="0"/>
                      </a:endParaRPr>
                    </a:p>
                  </a:txBody>
                  <a:tcPr marL="7516" marR="7516" marT="7516" marB="0" vert="vert270" anchor="ctr"/>
                </a:tc>
                <a:tc>
                  <a:txBody>
                    <a:bodyPr/>
                    <a:lstStyle/>
                    <a:p>
                      <a:pPr algn="l" fontAlgn="ctr"/>
                      <a:r>
                        <a:rPr lang="es-CO" sz="1400" u="none" strike="noStrike" noProof="0" dirty="0">
                          <a:effectLst/>
                        </a:rPr>
                        <a:t>Perfiles</a:t>
                      </a:r>
                      <a:endParaRPr lang="es-CO" sz="14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400" b="0">
                          <a:effectLst/>
                          <a:latin typeface="Calibri" panose="020F0502020204030204" pitchFamily="34" charset="0"/>
                        </a:rPr>
                        <a:t>Los nombramientos los realiza la SEM según perfil y la institución veriica y valida la asignación de perfiles a los cargos.</a:t>
                      </a:r>
                    </a:p>
                  </a:txBody>
                  <a:tcPr marL="22860" marR="22860" marT="0" marB="0"/>
                </a:tc>
                <a:extLst>
                  <a:ext uri="{0D108BD9-81ED-4DB2-BD59-A6C34878D82A}">
                    <a16:rowId xmlns:a16="http://schemas.microsoft.com/office/drawing/2014/main" val="2178494138"/>
                  </a:ext>
                </a:extLst>
              </a:tr>
              <a:tr h="383764">
                <a:tc vMerge="1">
                  <a:txBody>
                    <a:bodyPr/>
                    <a:lstStyle/>
                    <a:p>
                      <a:endParaRPr lang="es-CO"/>
                    </a:p>
                  </a:txBody>
                  <a:tcPr/>
                </a:tc>
                <a:tc>
                  <a:txBody>
                    <a:bodyPr/>
                    <a:lstStyle/>
                    <a:p>
                      <a:pPr algn="l" fontAlgn="ctr"/>
                      <a:r>
                        <a:rPr lang="es-CO" sz="1400" u="none" strike="noStrike" noProof="0" dirty="0">
                          <a:effectLst/>
                        </a:rPr>
                        <a:t>Inducción</a:t>
                      </a:r>
                      <a:endParaRPr lang="es-CO" sz="14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400" b="0">
                          <a:effectLst/>
                          <a:latin typeface="Calibri" panose="020F0502020204030204" pitchFamily="34" charset="0"/>
                        </a:rPr>
                        <a:t>Se realiza inducción a través de coordinación y rectoría. Los compañeros también contribuyen al proceso de acoplamiento</a:t>
                      </a:r>
                    </a:p>
                  </a:txBody>
                  <a:tcPr marL="22860" marR="22860" marT="0" marB="0"/>
                </a:tc>
                <a:extLst>
                  <a:ext uri="{0D108BD9-81ED-4DB2-BD59-A6C34878D82A}">
                    <a16:rowId xmlns:a16="http://schemas.microsoft.com/office/drawing/2014/main" val="3618923748"/>
                  </a:ext>
                </a:extLst>
              </a:tr>
              <a:tr h="735777">
                <a:tc vMerge="1">
                  <a:txBody>
                    <a:bodyPr/>
                    <a:lstStyle/>
                    <a:p>
                      <a:endParaRPr lang="es-CO"/>
                    </a:p>
                  </a:txBody>
                  <a:tcPr/>
                </a:tc>
                <a:tc>
                  <a:txBody>
                    <a:bodyPr/>
                    <a:lstStyle/>
                    <a:p>
                      <a:pPr algn="l" fontAlgn="ctr"/>
                      <a:r>
                        <a:rPr lang="es-CO" sz="1400" u="none" strike="noStrike" noProof="0" dirty="0">
                          <a:effectLst/>
                        </a:rPr>
                        <a:t>Formación y Capacitación</a:t>
                      </a:r>
                      <a:endParaRPr lang="es-CO" sz="14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400" b="0">
                          <a:effectLst/>
                          <a:latin typeface="Calibri" panose="020F0502020204030204" pitchFamily="34" charset="0"/>
                        </a:rPr>
                        <a:t>La capacitación es continua. El apoyo en capacitaciones proviende de la SEM, MEN, Fundación Laura Vergara, la CVC, Celsia, Bomberos, Conectados por la educación. </a:t>
                      </a:r>
                    </a:p>
                  </a:txBody>
                  <a:tcPr marL="22860" marR="22860" marT="0" marB="0"/>
                </a:tc>
                <a:extLst>
                  <a:ext uri="{0D108BD9-81ED-4DB2-BD59-A6C34878D82A}">
                    <a16:rowId xmlns:a16="http://schemas.microsoft.com/office/drawing/2014/main" val="1884349450"/>
                  </a:ext>
                </a:extLst>
              </a:tr>
              <a:tr h="459006">
                <a:tc vMerge="1">
                  <a:txBody>
                    <a:bodyPr/>
                    <a:lstStyle/>
                    <a:p>
                      <a:endParaRPr lang="es-CO"/>
                    </a:p>
                  </a:txBody>
                  <a:tcPr/>
                </a:tc>
                <a:tc>
                  <a:txBody>
                    <a:bodyPr/>
                    <a:lstStyle/>
                    <a:p>
                      <a:pPr algn="l" fontAlgn="ctr"/>
                      <a:r>
                        <a:rPr lang="es-CO" sz="1400" u="none" strike="noStrike" noProof="0" dirty="0">
                          <a:effectLst/>
                        </a:rPr>
                        <a:t>Asignación Académica</a:t>
                      </a:r>
                      <a:endParaRPr lang="es-CO" sz="14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400" b="0">
                          <a:effectLst/>
                          <a:latin typeface="Calibri" panose="020F0502020204030204" pitchFamily="34" charset="0"/>
                        </a:rPr>
                        <a:t>La asignación académica se realiza según los perfiles</a:t>
                      </a:r>
                    </a:p>
                  </a:txBody>
                  <a:tcPr marL="22860" marR="22860" marT="0" marB="0"/>
                </a:tc>
                <a:extLst>
                  <a:ext uri="{0D108BD9-81ED-4DB2-BD59-A6C34878D82A}">
                    <a16:rowId xmlns:a16="http://schemas.microsoft.com/office/drawing/2014/main" val="542467858"/>
                  </a:ext>
                </a:extLst>
              </a:tr>
              <a:tr h="1220602">
                <a:tc vMerge="1">
                  <a:txBody>
                    <a:bodyPr/>
                    <a:lstStyle/>
                    <a:p>
                      <a:endParaRPr lang="es-CO"/>
                    </a:p>
                  </a:txBody>
                  <a:tcPr/>
                </a:tc>
                <a:tc>
                  <a:txBody>
                    <a:bodyPr/>
                    <a:lstStyle/>
                    <a:p>
                      <a:pPr algn="l" fontAlgn="ctr"/>
                      <a:r>
                        <a:rPr lang="es-CO" sz="1400" u="none" strike="noStrike" noProof="0" dirty="0">
                          <a:effectLst/>
                        </a:rPr>
                        <a:t>Pertenencia del personal vinculado</a:t>
                      </a:r>
                      <a:endParaRPr lang="es-CO" sz="14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400" b="0">
                          <a:effectLst/>
                          <a:latin typeface="Calibri" panose="020F0502020204030204" pitchFamily="34" charset="0"/>
                        </a:rPr>
                        <a:t>Vinculación del personal a diversas actividades complementarias tanto culturales, ambientales, artísticas y académicas (día de la afrocolombianidad, english day, feria de emprendimiento, velada navideña, jornada la educación abraza la paz, el día de la ciencia, el cuadernatón, salidas pedagógicas-recreativas, juegos interclases.</a:t>
                      </a:r>
                    </a:p>
                  </a:txBody>
                  <a:tcPr marL="22860" marR="22860" marT="0" marB="0"/>
                </a:tc>
                <a:extLst>
                  <a:ext uri="{0D108BD9-81ED-4DB2-BD59-A6C34878D82A}">
                    <a16:rowId xmlns:a16="http://schemas.microsoft.com/office/drawing/2014/main" val="3272596001"/>
                  </a:ext>
                </a:extLst>
              </a:tr>
              <a:tr h="493364">
                <a:tc vMerge="1">
                  <a:txBody>
                    <a:bodyPr/>
                    <a:lstStyle/>
                    <a:p>
                      <a:endParaRPr lang="es-CO"/>
                    </a:p>
                  </a:txBody>
                  <a:tcPr/>
                </a:tc>
                <a:tc>
                  <a:txBody>
                    <a:bodyPr/>
                    <a:lstStyle/>
                    <a:p>
                      <a:pPr algn="l" fontAlgn="ctr"/>
                      <a:r>
                        <a:rPr lang="es-CO" sz="1400" u="none" strike="noStrike" noProof="0" dirty="0">
                          <a:effectLst/>
                        </a:rPr>
                        <a:t>Evaluación de Desempeño</a:t>
                      </a:r>
                      <a:endParaRPr lang="es-CO" sz="14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400" b="0" dirty="0">
                          <a:effectLst/>
                          <a:latin typeface="Calibri" panose="020F0502020204030204" pitchFamily="34" charset="0"/>
                        </a:rPr>
                        <a:t>Se realiza anualmente y a final de año con la rectoría</a:t>
                      </a:r>
                    </a:p>
                  </a:txBody>
                  <a:tcPr marL="22860" marR="22860" marT="0" marB="0"/>
                </a:tc>
                <a:extLst>
                  <a:ext uri="{0D108BD9-81ED-4DB2-BD59-A6C34878D82A}">
                    <a16:rowId xmlns:a16="http://schemas.microsoft.com/office/drawing/2014/main" val="3662716169"/>
                  </a:ext>
                </a:extLst>
              </a:tr>
            </a:tbl>
          </a:graphicData>
        </a:graphic>
      </p:graphicFrame>
    </p:spTree>
    <p:extLst>
      <p:ext uri="{BB962C8B-B14F-4D97-AF65-F5344CB8AC3E}">
        <p14:creationId xmlns:p14="http://schemas.microsoft.com/office/powerpoint/2010/main" val="21886990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3"/>
        <p:cNvGrpSpPr/>
        <p:nvPr/>
      </p:nvGrpSpPr>
      <p:grpSpPr>
        <a:xfrm>
          <a:off x="0" y="0"/>
          <a:ext cx="0" cy="0"/>
          <a:chOff x="0" y="0"/>
          <a:chExt cx="0" cy="0"/>
        </a:xfrm>
      </p:grpSpPr>
      <p:sp>
        <p:nvSpPr>
          <p:cNvPr id="2" name="AutoShape 2"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6"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rot="6466775">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CuadroTexto 5"/>
          <p:cNvSpPr txBox="1"/>
          <p:nvPr/>
        </p:nvSpPr>
        <p:spPr>
          <a:xfrm>
            <a:off x="2670932" y="236538"/>
            <a:ext cx="4228887" cy="369332"/>
          </a:xfrm>
          <a:prstGeom prst="rect">
            <a:avLst/>
          </a:prstGeom>
          <a:noFill/>
        </p:spPr>
        <p:txBody>
          <a:bodyPr wrap="square" rtlCol="0">
            <a:spAutoFit/>
          </a:bodyPr>
          <a:lstStyle/>
          <a:p>
            <a:r>
              <a:rPr lang="es-CO" sz="1800" dirty="0">
                <a:latin typeface="+mn-lt"/>
              </a:rPr>
              <a:t>GESTIÓN ADMINISTRATIVA FINANCIERA</a:t>
            </a:r>
          </a:p>
        </p:txBody>
      </p:sp>
      <p:graphicFrame>
        <p:nvGraphicFramePr>
          <p:cNvPr id="3" name="Tabla 2"/>
          <p:cNvGraphicFramePr>
            <a:graphicFrameLocks noGrp="1"/>
          </p:cNvGraphicFramePr>
          <p:nvPr>
            <p:extLst>
              <p:ext uri="{D42A27DB-BD31-4B8C-83A1-F6EECF244321}">
                <p14:modId xmlns:p14="http://schemas.microsoft.com/office/powerpoint/2010/main" val="2394553866"/>
              </p:ext>
            </p:extLst>
          </p:nvPr>
        </p:nvGraphicFramePr>
        <p:xfrm>
          <a:off x="2244725" y="-13420725"/>
          <a:ext cx="4655094" cy="3790646"/>
        </p:xfrm>
        <a:graphic>
          <a:graphicData uri="http://schemas.openxmlformats.org/drawingml/2006/table">
            <a:tbl>
              <a:tblPr>
                <a:tableStyleId>{ED9F09B1-C631-44D9-8952-87297EE674E3}</a:tableStyleId>
              </a:tblPr>
              <a:tblGrid>
                <a:gridCol w="336455">
                  <a:extLst>
                    <a:ext uri="{9D8B030D-6E8A-4147-A177-3AD203B41FA5}">
                      <a16:colId xmlns:a16="http://schemas.microsoft.com/office/drawing/2014/main" val="686957780"/>
                    </a:ext>
                  </a:extLst>
                </a:gridCol>
                <a:gridCol w="336455">
                  <a:extLst>
                    <a:ext uri="{9D8B030D-6E8A-4147-A177-3AD203B41FA5}">
                      <a16:colId xmlns:a16="http://schemas.microsoft.com/office/drawing/2014/main" val="2945494325"/>
                    </a:ext>
                  </a:extLst>
                </a:gridCol>
                <a:gridCol w="341261">
                  <a:extLst>
                    <a:ext uri="{9D8B030D-6E8A-4147-A177-3AD203B41FA5}">
                      <a16:colId xmlns:a16="http://schemas.microsoft.com/office/drawing/2014/main" val="3824007251"/>
                    </a:ext>
                  </a:extLst>
                </a:gridCol>
                <a:gridCol w="937267">
                  <a:extLst>
                    <a:ext uri="{9D8B030D-6E8A-4147-A177-3AD203B41FA5}">
                      <a16:colId xmlns:a16="http://schemas.microsoft.com/office/drawing/2014/main" val="1653058650"/>
                    </a:ext>
                  </a:extLst>
                </a:gridCol>
                <a:gridCol w="326842">
                  <a:extLst>
                    <a:ext uri="{9D8B030D-6E8A-4147-A177-3AD203B41FA5}">
                      <a16:colId xmlns:a16="http://schemas.microsoft.com/office/drawing/2014/main" val="1184284870"/>
                    </a:ext>
                  </a:extLst>
                </a:gridCol>
                <a:gridCol w="288390">
                  <a:extLst>
                    <a:ext uri="{9D8B030D-6E8A-4147-A177-3AD203B41FA5}">
                      <a16:colId xmlns:a16="http://schemas.microsoft.com/office/drawing/2014/main" val="2016822378"/>
                    </a:ext>
                  </a:extLst>
                </a:gridCol>
                <a:gridCol w="365294">
                  <a:extLst>
                    <a:ext uri="{9D8B030D-6E8A-4147-A177-3AD203B41FA5}">
                      <a16:colId xmlns:a16="http://schemas.microsoft.com/office/drawing/2014/main" val="646147530"/>
                    </a:ext>
                  </a:extLst>
                </a:gridCol>
                <a:gridCol w="365294">
                  <a:extLst>
                    <a:ext uri="{9D8B030D-6E8A-4147-A177-3AD203B41FA5}">
                      <a16:colId xmlns:a16="http://schemas.microsoft.com/office/drawing/2014/main" val="2463858596"/>
                    </a:ext>
                  </a:extLst>
                </a:gridCol>
                <a:gridCol w="326842">
                  <a:extLst>
                    <a:ext uri="{9D8B030D-6E8A-4147-A177-3AD203B41FA5}">
                      <a16:colId xmlns:a16="http://schemas.microsoft.com/office/drawing/2014/main" val="4109979519"/>
                    </a:ext>
                  </a:extLst>
                </a:gridCol>
                <a:gridCol w="230712">
                  <a:extLst>
                    <a:ext uri="{9D8B030D-6E8A-4147-A177-3AD203B41FA5}">
                      <a16:colId xmlns:a16="http://schemas.microsoft.com/office/drawing/2014/main" val="1496943718"/>
                    </a:ext>
                  </a:extLst>
                </a:gridCol>
                <a:gridCol w="371302">
                  <a:extLst>
                    <a:ext uri="{9D8B030D-6E8A-4147-A177-3AD203B41FA5}">
                      <a16:colId xmlns:a16="http://schemas.microsoft.com/office/drawing/2014/main" val="254898883"/>
                    </a:ext>
                  </a:extLst>
                </a:gridCol>
                <a:gridCol w="428980">
                  <a:extLst>
                    <a:ext uri="{9D8B030D-6E8A-4147-A177-3AD203B41FA5}">
                      <a16:colId xmlns:a16="http://schemas.microsoft.com/office/drawing/2014/main" val="4289461448"/>
                    </a:ext>
                  </a:extLst>
                </a:gridCol>
              </a:tblGrid>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69110562"/>
                  </a:ext>
                </a:extLst>
              </a:tr>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tc gridSpan="11">
                  <a:txBody>
                    <a:bodyPr/>
                    <a:lstStyle/>
                    <a:p>
                      <a:pPr algn="ctr" fontAlgn="b"/>
                      <a:r>
                        <a:rPr lang="en-US" sz="400" u="none" strike="noStrike" dirty="0">
                          <a:effectLst/>
                        </a:rPr>
                        <a:t>INSTITUCION EDUCATIVA DOMINGO IRURITA</a:t>
                      </a:r>
                      <a:endParaRPr lang="en-US" sz="400" b="0" i="0" u="none" strike="noStrike" dirty="0">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3205573"/>
                  </a:ext>
                </a:extLst>
              </a:tr>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tc gridSpan="11">
                  <a:txBody>
                    <a:bodyPr/>
                    <a:lstStyle/>
                    <a:p>
                      <a:pPr algn="ctr" fontAlgn="b"/>
                      <a:r>
                        <a:rPr lang="es-ES" sz="400" u="none" strike="noStrike" dirty="0">
                          <a:effectLst/>
                        </a:rPr>
                        <a:t>RELACION DE GASTOS DETALLADOS DE DICIEMBRE  DEL 2023</a:t>
                      </a:r>
                      <a:endParaRPr lang="es-ES" sz="400" b="1" i="0" u="none" strike="noStrike" dirty="0">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48506449"/>
                  </a:ext>
                </a:extLst>
              </a:tr>
              <a:tr h="216404">
                <a:tc>
                  <a:txBody>
                    <a:bodyPr/>
                    <a:lstStyle/>
                    <a:p>
                      <a:pPr algn="l" fontAlgn="ctr"/>
                      <a:r>
                        <a:rPr lang="es-ES" sz="400" u="none" strike="noStrike" dirty="0">
                          <a:effectLst/>
                        </a:rPr>
                        <a:t>Fecha de inicio de contrato</a:t>
                      </a:r>
                      <a:endParaRPr lang="es-ES" sz="400" b="1" i="0" u="none" strike="noStrike" dirty="0">
                        <a:solidFill>
                          <a:srgbClr val="000000"/>
                        </a:solidFill>
                        <a:effectLst/>
                        <a:latin typeface="Arial" panose="020B0604020202020204" pitchFamily="34" charset="0"/>
                      </a:endParaRPr>
                    </a:p>
                  </a:txBody>
                  <a:tcPr marL="0" marR="0" marT="0" marB="0" anchor="ctr"/>
                </a:tc>
                <a:tc>
                  <a:txBody>
                    <a:bodyPr/>
                    <a:lstStyle/>
                    <a:p>
                      <a:pPr algn="l" fontAlgn="ctr"/>
                      <a:r>
                        <a:rPr lang="es-ES" sz="400" u="none" strike="noStrike" dirty="0">
                          <a:effectLst/>
                        </a:rPr>
                        <a:t>Fecha de </a:t>
                      </a:r>
                      <a:r>
                        <a:rPr lang="es-CO" sz="400" u="none" strike="noStrike" noProof="0" dirty="0">
                          <a:effectLst/>
                        </a:rPr>
                        <a:t>terminación</a:t>
                      </a:r>
                      <a:r>
                        <a:rPr lang="es-ES" sz="400" u="none" strike="noStrike" dirty="0">
                          <a:effectLst/>
                        </a:rPr>
                        <a:t> de contrato</a:t>
                      </a:r>
                      <a:endParaRPr lang="es-ES" sz="400" b="1" i="0" u="none" strike="noStrike" dirty="0">
                        <a:solidFill>
                          <a:srgbClr val="000000"/>
                        </a:solidFill>
                        <a:effectLst/>
                        <a:latin typeface="Arial" panose="020B0604020202020204" pitchFamily="34" charset="0"/>
                      </a:endParaRPr>
                    </a:p>
                  </a:txBody>
                  <a:tcPr marL="0" marR="0" marT="0" marB="0" anchor="ctr"/>
                </a:tc>
                <a:tc>
                  <a:txBody>
                    <a:bodyPr/>
                    <a:lstStyle/>
                    <a:p>
                      <a:pPr algn="l" fontAlgn="ctr"/>
                      <a:r>
                        <a:rPr lang="es-CO" sz="400" u="none" strike="noStrike" noProof="0" dirty="0">
                          <a:effectLst/>
                        </a:rPr>
                        <a:t>Fecha</a:t>
                      </a:r>
                      <a:r>
                        <a:rPr lang="en-US" sz="400" u="none" strike="noStrike" dirty="0">
                          <a:effectLst/>
                        </a:rPr>
                        <a:t> de mess</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PROVEEDOR</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NIT</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OBJETO</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a:t>
                      </a:r>
                      <a:r>
                        <a:rPr lang="en-US" sz="400" u="none" strike="noStrike" dirty="0" err="1">
                          <a:effectLst/>
                        </a:rPr>
                        <a:t>Vr.Contrato</a:t>
                      </a:r>
                      <a:r>
                        <a:rPr lang="en-US" sz="400" u="none" strike="noStrike" dirty="0">
                          <a:effectLst/>
                        </a:rPr>
                        <a:t> </a:t>
                      </a:r>
                      <a:r>
                        <a:rPr lang="en-US" sz="400" u="none" strike="noStrike" dirty="0" err="1">
                          <a:effectLst/>
                        </a:rPr>
                        <a:t>inicial</a:t>
                      </a:r>
                      <a:r>
                        <a:rPr lang="en-US" sz="400" u="none" strike="noStrike" dirty="0">
                          <a:effectLst/>
                        </a:rPr>
                        <a:t>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Valor </a:t>
                      </a:r>
                      <a:r>
                        <a:rPr lang="en-US" sz="400" u="none" strike="noStrike" dirty="0" err="1">
                          <a:effectLst/>
                        </a:rPr>
                        <a:t>cancelado</a:t>
                      </a:r>
                      <a:r>
                        <a:rPr lang="en-US" sz="400" u="none" strike="noStrike" dirty="0">
                          <a:effectLst/>
                        </a:rPr>
                        <a:t> </a:t>
                      </a:r>
                      <a:r>
                        <a:rPr lang="en-US" sz="400" u="none" strike="noStrike" dirty="0" err="1">
                          <a:effectLst/>
                        </a:rPr>
                        <a:t>por</a:t>
                      </a:r>
                      <a:r>
                        <a:rPr lang="en-US" sz="400" u="none" strike="noStrike" dirty="0">
                          <a:effectLst/>
                        </a:rPr>
                        <a:t> mess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 Valor ACUMULADO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Saldo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Observaciones</a:t>
                      </a:r>
                      <a:endParaRPr lang="en-US" sz="400" b="1"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846721315"/>
                  </a:ext>
                </a:extLst>
              </a:tr>
              <a:tr h="173123">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5/12/2023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UNE EPM TELECOMUNICACIONES S.A.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900092385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SERVICIO DE INTERNET</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225735539"/>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12/12/2023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MERA DIAZ JUAN GILLERMO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14704822</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PAGO DE ESTAMPILLAS DE INPEC</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57496961"/>
                  </a:ext>
                </a:extLst>
              </a:tr>
              <a:tr h="346247">
                <a:tc>
                  <a:txBody>
                    <a:bodyPr/>
                    <a:lstStyle/>
                    <a:p>
                      <a:pPr algn="ctr" fontAlgn="ctr"/>
                      <a:r>
                        <a:rPr lang="en-US" sz="400" u="none" strike="noStrike">
                          <a:effectLst/>
                        </a:rPr>
                        <a:t>17/11/2023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VELASQUEZ LEONEL CHRISTIAN ALEXANDER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1113629741</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Mantenimiento de techo  goteras  e instalaciones de ventiladore</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3734681"/>
                  </a:ext>
                </a:extLst>
              </a:tr>
              <a:tr h="230831">
                <a:tc>
                  <a:txBody>
                    <a:bodyPr/>
                    <a:lstStyle/>
                    <a:p>
                      <a:pPr algn="ctr" fontAlgn="ctr"/>
                      <a:r>
                        <a:rPr lang="en-US" sz="400" u="none" strike="noStrike">
                          <a:effectLst/>
                        </a:rPr>
                        <a:t>15/03/2023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30/03/2024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PATIÑO VIVAS MARIA DEL SOCORRO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31171579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RENOVACION DE PROGRAMA DE NOTAS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1.402.500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160083118"/>
                  </a:ext>
                </a:extLst>
              </a:tr>
              <a:tr h="346247">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FERRETERIA VILLA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16251080</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MATERIALES Y SUMINISTROS</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874.150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005316493"/>
                  </a:ext>
                </a:extLst>
              </a:tr>
              <a:tr h="115416">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SENDOYA MUÑOZ WILLIAM JAVIER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1012357944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Otrosi del contrato  No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674023466"/>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INTERGROUP SAS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900941915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elementos de papeleria y aseo</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121927534"/>
                  </a:ext>
                </a:extLst>
              </a:tr>
              <a:tr h="403954">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GOMEZ  ADALBERTO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1113619639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Servivios de Mantenimiento  preventivo y curativo de sistemas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1.309.000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70536813"/>
                  </a:ext>
                </a:extLst>
              </a:tr>
              <a:tr h="173123">
                <a:tc>
                  <a:txBody>
                    <a:bodyPr/>
                    <a:lstStyle/>
                    <a:p>
                      <a:pPr algn="ctr" fontAlgn="ctr"/>
                      <a:r>
                        <a:rPr lang="en-US" sz="400" u="none" strike="noStrike">
                          <a:effectLst/>
                        </a:rPr>
                        <a:t>18/01/2023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ERASO ROSERO LILIAM MERCEDES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30731878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ASESORAMIENTO CONTABLE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2848889"/>
                  </a:ext>
                </a:extLst>
              </a:tr>
              <a:tr h="461662">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HERNANDEZ RAMIREZ OSCAR JESSY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700246398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SERVICIOS PARA MANTENIMIENTO DE PLANTA LOCATIVA</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80393198"/>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TOTAL DEL MES</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17.510.396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38520317"/>
                  </a:ext>
                </a:extLst>
              </a:tr>
              <a:tr h="126957">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ANTERIOR</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101.303.523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85799624"/>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TOTAL</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117.973.919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245393"/>
                  </a:ext>
                </a:extLst>
              </a:tr>
            </a:tbl>
          </a:graphicData>
        </a:graphic>
      </p:graphicFrame>
      <p:pic>
        <p:nvPicPr>
          <p:cNvPr id="8" name="Imagen 7"/>
          <p:cNvPicPr/>
          <p:nvPr/>
        </p:nvPicPr>
        <p:blipFill>
          <a:blip r:embed="rId3" cstate="print">
            <a:extLst>
              <a:ext uri="{28A0092B-C50C-407E-A947-70E740481C1C}">
                <a14:useLocalDpi xmlns:a14="http://schemas.microsoft.com/office/drawing/2010/main" val="0"/>
              </a:ext>
            </a:extLst>
          </a:blip>
          <a:stretch>
            <a:fillRect/>
          </a:stretch>
        </p:blipFill>
        <p:spPr bwMode="auto">
          <a:xfrm>
            <a:off x="2273300" y="18040350"/>
            <a:ext cx="866775" cy="523875"/>
          </a:xfrm>
          <a:prstGeom prst="rect">
            <a:avLst/>
          </a:prstGeom>
          <a:noFill/>
          <a:ln w="9525">
            <a:noFill/>
            <a:miter lim="800000"/>
            <a:headEnd/>
            <a:tailEnd/>
          </a:ln>
        </p:spPr>
      </p:pic>
      <p:graphicFrame>
        <p:nvGraphicFramePr>
          <p:cNvPr id="7" name="Tabla 6"/>
          <p:cNvGraphicFramePr>
            <a:graphicFrameLocks noGrp="1"/>
          </p:cNvGraphicFramePr>
          <p:nvPr>
            <p:extLst>
              <p:ext uri="{D42A27DB-BD31-4B8C-83A1-F6EECF244321}">
                <p14:modId xmlns:p14="http://schemas.microsoft.com/office/powerpoint/2010/main" val="2136166705"/>
              </p:ext>
            </p:extLst>
          </p:nvPr>
        </p:nvGraphicFramePr>
        <p:xfrm>
          <a:off x="962538" y="1432923"/>
          <a:ext cx="7411441" cy="3260997"/>
        </p:xfrm>
        <a:graphic>
          <a:graphicData uri="http://schemas.openxmlformats.org/drawingml/2006/table">
            <a:tbl>
              <a:tblPr>
                <a:tableStyleId>{ED9F09B1-C631-44D9-8952-87297EE674E3}</a:tableStyleId>
              </a:tblPr>
              <a:tblGrid>
                <a:gridCol w="685788">
                  <a:extLst>
                    <a:ext uri="{9D8B030D-6E8A-4147-A177-3AD203B41FA5}">
                      <a16:colId xmlns:a16="http://schemas.microsoft.com/office/drawing/2014/main" val="303838631"/>
                    </a:ext>
                  </a:extLst>
                </a:gridCol>
                <a:gridCol w="2201779">
                  <a:extLst>
                    <a:ext uri="{9D8B030D-6E8A-4147-A177-3AD203B41FA5}">
                      <a16:colId xmlns:a16="http://schemas.microsoft.com/office/drawing/2014/main" val="649813650"/>
                    </a:ext>
                  </a:extLst>
                </a:gridCol>
                <a:gridCol w="4523874">
                  <a:extLst>
                    <a:ext uri="{9D8B030D-6E8A-4147-A177-3AD203B41FA5}">
                      <a16:colId xmlns:a16="http://schemas.microsoft.com/office/drawing/2014/main" val="1350464752"/>
                    </a:ext>
                  </a:extLst>
                </a:gridCol>
              </a:tblGrid>
              <a:tr h="721253">
                <a:tc rowSpan="4">
                  <a:txBody>
                    <a:bodyPr/>
                    <a:lstStyle/>
                    <a:p>
                      <a:pPr algn="ctr" fontAlgn="ctr"/>
                      <a:r>
                        <a:rPr lang="en-US" sz="1400" u="none" strike="noStrike" dirty="0">
                          <a:effectLst/>
                        </a:rPr>
                        <a:t>TALENTO HUMANO</a:t>
                      </a:r>
                      <a:endParaRPr lang="en-US" sz="1400" b="1" i="0" u="none" strike="noStrike" dirty="0">
                        <a:solidFill>
                          <a:srgbClr val="000000"/>
                        </a:solidFill>
                        <a:effectLst/>
                        <a:latin typeface="Calibri" panose="020F0502020204030204" pitchFamily="34" charset="0"/>
                      </a:endParaRPr>
                    </a:p>
                  </a:txBody>
                  <a:tcPr marL="7516" marR="7516" marT="7516" marB="0" vert="vert270" anchor="ctr"/>
                </a:tc>
                <a:tc>
                  <a:txBody>
                    <a:bodyPr/>
                    <a:lstStyle/>
                    <a:p>
                      <a:pPr algn="l" fontAlgn="ctr"/>
                      <a:r>
                        <a:rPr lang="es-CO" sz="1400" u="none" strike="noStrike" noProof="0" dirty="0">
                          <a:effectLst/>
                        </a:rPr>
                        <a:t>Estímulos</a:t>
                      </a:r>
                      <a:endParaRPr lang="es-CO" sz="14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200" b="0">
                          <a:effectLst/>
                          <a:latin typeface="Calibri" panose="020F0502020204030204" pitchFamily="34" charset="0"/>
                        </a:rPr>
                        <a:t>Se destaca la labor de los docentes y su participación en experiencias significativas y desarrollo de proyectos</a:t>
                      </a:r>
                    </a:p>
                  </a:txBody>
                  <a:tcPr marL="22860" marR="22860" marT="0" marB="0"/>
                </a:tc>
                <a:extLst>
                  <a:ext uri="{0D108BD9-81ED-4DB2-BD59-A6C34878D82A}">
                    <a16:rowId xmlns:a16="http://schemas.microsoft.com/office/drawing/2014/main" val="620823192"/>
                  </a:ext>
                </a:extLst>
              </a:tr>
              <a:tr h="548688">
                <a:tc vMerge="1">
                  <a:txBody>
                    <a:bodyPr/>
                    <a:lstStyle/>
                    <a:p>
                      <a:endParaRPr lang="es-CO"/>
                    </a:p>
                  </a:txBody>
                  <a:tcPr/>
                </a:tc>
                <a:tc>
                  <a:txBody>
                    <a:bodyPr/>
                    <a:lstStyle/>
                    <a:p>
                      <a:pPr algn="l" fontAlgn="ctr"/>
                      <a:r>
                        <a:rPr lang="es-CO" sz="1400" u="none" strike="noStrike" noProof="0" dirty="0">
                          <a:effectLst/>
                        </a:rPr>
                        <a:t>Apoyo a la Investigación </a:t>
                      </a:r>
                      <a:endParaRPr lang="es-CO" sz="14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200" b="0">
                          <a:effectLst/>
                          <a:latin typeface="Calibri" panose="020F0502020204030204" pitchFamily="34" charset="0"/>
                        </a:rPr>
                        <a:t>Alianza con la fundacion FITEG para el fortalecimiento del semillero de Robótica y la participación en eventos nacionales e internacionales. Socialización de oportunidades para participar en eventos convocados por la SEM y otras entidades</a:t>
                      </a:r>
                    </a:p>
                  </a:txBody>
                  <a:tcPr marL="22860" marR="22860" marT="0" marB="0"/>
                </a:tc>
                <a:extLst>
                  <a:ext uri="{0D108BD9-81ED-4DB2-BD59-A6C34878D82A}">
                    <a16:rowId xmlns:a16="http://schemas.microsoft.com/office/drawing/2014/main" val="1567680383"/>
                  </a:ext>
                </a:extLst>
              </a:tr>
              <a:tr h="1076704">
                <a:tc vMerge="1">
                  <a:txBody>
                    <a:bodyPr/>
                    <a:lstStyle/>
                    <a:p>
                      <a:endParaRPr lang="es-CO"/>
                    </a:p>
                  </a:txBody>
                  <a:tcPr/>
                </a:tc>
                <a:tc>
                  <a:txBody>
                    <a:bodyPr/>
                    <a:lstStyle/>
                    <a:p>
                      <a:pPr algn="l" fontAlgn="ctr"/>
                      <a:r>
                        <a:rPr lang="es-ES" sz="1400" u="none" strike="noStrike" dirty="0">
                          <a:effectLst/>
                        </a:rPr>
                        <a:t>Convivencia y manejo de conflictos</a:t>
                      </a:r>
                      <a:endParaRPr lang="es-ES" sz="1400" b="0" i="0" u="none" strike="noStrike" dirty="0">
                        <a:solidFill>
                          <a:srgbClr val="000000"/>
                        </a:solidFill>
                        <a:effectLst/>
                        <a:latin typeface="Calibri" panose="020F0502020204030204" pitchFamily="34" charset="0"/>
                      </a:endParaRPr>
                    </a:p>
                  </a:txBody>
                  <a:tcPr marL="7516" marR="7516" marT="7516" marB="0" anchor="ctr"/>
                </a:tc>
                <a:tc>
                  <a:txBody>
                    <a:bodyPr/>
                    <a:lstStyle/>
                    <a:p>
                      <a:pPr rtl="0" fontAlgn="t"/>
                      <a:endParaRPr lang="es-MX" sz="1200" b="0" dirty="0">
                        <a:effectLst/>
                        <a:latin typeface="Calibri" panose="020F0502020204030204" pitchFamily="34" charset="0"/>
                      </a:endParaRPr>
                    </a:p>
                    <a:p>
                      <a:pPr rtl="0" fontAlgn="t"/>
                      <a:r>
                        <a:rPr lang="es-MX" sz="1200" b="0" dirty="0">
                          <a:effectLst/>
                          <a:latin typeface="Calibri" panose="020F0502020204030204" pitchFamily="34" charset="0"/>
                        </a:rPr>
                        <a:t>El clima laboral es bueno y cuando se presenta </a:t>
                      </a:r>
                      <a:r>
                        <a:rPr lang="es-MX" sz="1200" b="0" dirty="0" err="1">
                          <a:effectLst/>
                          <a:latin typeface="Calibri" panose="020F0502020204030204" pitchFamily="34" charset="0"/>
                        </a:rPr>
                        <a:t>algúna</a:t>
                      </a:r>
                      <a:r>
                        <a:rPr lang="es-MX" sz="1200" b="0" dirty="0">
                          <a:effectLst/>
                          <a:latin typeface="Calibri" panose="020F0502020204030204" pitchFamily="34" charset="0"/>
                        </a:rPr>
                        <a:t> dificultad se ofrece apoyo desde el Comité de Convivencia</a:t>
                      </a:r>
                    </a:p>
                  </a:txBody>
                  <a:tcPr marL="22860" marR="22860" marT="0" marB="0"/>
                </a:tc>
                <a:extLst>
                  <a:ext uri="{0D108BD9-81ED-4DB2-BD59-A6C34878D82A}">
                    <a16:rowId xmlns:a16="http://schemas.microsoft.com/office/drawing/2014/main" val="3739648146"/>
                  </a:ext>
                </a:extLst>
              </a:tr>
              <a:tr h="705389">
                <a:tc vMerge="1">
                  <a:txBody>
                    <a:bodyPr/>
                    <a:lstStyle/>
                    <a:p>
                      <a:endParaRPr lang="es-CO"/>
                    </a:p>
                  </a:txBody>
                  <a:tcPr/>
                </a:tc>
                <a:tc>
                  <a:txBody>
                    <a:bodyPr/>
                    <a:lstStyle/>
                    <a:p>
                      <a:pPr algn="l" fontAlgn="ctr"/>
                      <a:r>
                        <a:rPr lang="en-US" sz="1400" u="none" strike="noStrike" dirty="0" err="1">
                          <a:effectLst/>
                        </a:rPr>
                        <a:t>Bienestar</a:t>
                      </a:r>
                      <a:r>
                        <a:rPr lang="en-US" sz="1400" u="none" strike="noStrike" dirty="0">
                          <a:effectLst/>
                        </a:rPr>
                        <a:t> del Talento Humano</a:t>
                      </a:r>
                      <a:endParaRPr lang="en-US" sz="1400" b="0" i="0" u="none" strike="noStrike"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200" b="0" dirty="0">
                          <a:effectLst/>
                          <a:latin typeface="Calibri" panose="020F0502020204030204" pitchFamily="34" charset="0"/>
                        </a:rPr>
                        <a:t>Realización de jornadas de bienestar laboral por parte de la SEM. Se cuenta con un </a:t>
                      </a:r>
                      <a:r>
                        <a:rPr lang="es-MX" sz="1200" b="0" dirty="0" err="1">
                          <a:effectLst/>
                          <a:latin typeface="Calibri" panose="020F0502020204030204" pitchFamily="34" charset="0"/>
                        </a:rPr>
                        <a:t>comite</a:t>
                      </a:r>
                      <a:r>
                        <a:rPr lang="es-MX" sz="1200" b="0" dirty="0">
                          <a:effectLst/>
                          <a:latin typeface="Calibri" panose="020F0502020204030204" pitchFamily="34" charset="0"/>
                        </a:rPr>
                        <a:t> social que propicia la integración del talento humano y también la gestión y actividades realizadas por la rectoría en pro del Bienestar del talento humano.</a:t>
                      </a:r>
                    </a:p>
                  </a:txBody>
                  <a:tcPr marL="22860" marR="22860" marT="0" marB="0"/>
                </a:tc>
                <a:extLst>
                  <a:ext uri="{0D108BD9-81ED-4DB2-BD59-A6C34878D82A}">
                    <a16:rowId xmlns:a16="http://schemas.microsoft.com/office/drawing/2014/main" val="4013762206"/>
                  </a:ext>
                </a:extLst>
              </a:tr>
            </a:tbl>
          </a:graphicData>
        </a:graphic>
      </p:graphicFrame>
    </p:spTree>
    <p:extLst>
      <p:ext uri="{BB962C8B-B14F-4D97-AF65-F5344CB8AC3E}">
        <p14:creationId xmlns:p14="http://schemas.microsoft.com/office/powerpoint/2010/main" val="1917099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3"/>
        <p:cNvGrpSpPr/>
        <p:nvPr/>
      </p:nvGrpSpPr>
      <p:grpSpPr>
        <a:xfrm>
          <a:off x="0" y="0"/>
          <a:ext cx="0" cy="0"/>
          <a:chOff x="0" y="0"/>
          <a:chExt cx="0" cy="0"/>
        </a:xfrm>
      </p:grpSpPr>
      <p:sp>
        <p:nvSpPr>
          <p:cNvPr id="2" name="AutoShape 2"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6"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rot="6466775">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CuadroTexto 5"/>
          <p:cNvSpPr txBox="1"/>
          <p:nvPr/>
        </p:nvSpPr>
        <p:spPr>
          <a:xfrm>
            <a:off x="2670932" y="236538"/>
            <a:ext cx="4228887" cy="369332"/>
          </a:xfrm>
          <a:prstGeom prst="rect">
            <a:avLst/>
          </a:prstGeom>
          <a:noFill/>
        </p:spPr>
        <p:txBody>
          <a:bodyPr wrap="square" rtlCol="0">
            <a:spAutoFit/>
          </a:bodyPr>
          <a:lstStyle/>
          <a:p>
            <a:r>
              <a:rPr lang="es-CO" sz="1800" dirty="0">
                <a:latin typeface="+mn-lt"/>
              </a:rPr>
              <a:t>GESTIÓN ADMINISTRATIVA FINANCIERA</a:t>
            </a:r>
          </a:p>
        </p:txBody>
      </p:sp>
      <p:graphicFrame>
        <p:nvGraphicFramePr>
          <p:cNvPr id="3" name="Tabla 2"/>
          <p:cNvGraphicFramePr>
            <a:graphicFrameLocks noGrp="1"/>
          </p:cNvGraphicFramePr>
          <p:nvPr>
            <p:extLst>
              <p:ext uri="{D42A27DB-BD31-4B8C-83A1-F6EECF244321}">
                <p14:modId xmlns:p14="http://schemas.microsoft.com/office/powerpoint/2010/main" val="2394553866"/>
              </p:ext>
            </p:extLst>
          </p:nvPr>
        </p:nvGraphicFramePr>
        <p:xfrm>
          <a:off x="2244725" y="-13420725"/>
          <a:ext cx="4655094" cy="3790646"/>
        </p:xfrm>
        <a:graphic>
          <a:graphicData uri="http://schemas.openxmlformats.org/drawingml/2006/table">
            <a:tbl>
              <a:tblPr>
                <a:tableStyleId>{ED9F09B1-C631-44D9-8952-87297EE674E3}</a:tableStyleId>
              </a:tblPr>
              <a:tblGrid>
                <a:gridCol w="336455">
                  <a:extLst>
                    <a:ext uri="{9D8B030D-6E8A-4147-A177-3AD203B41FA5}">
                      <a16:colId xmlns:a16="http://schemas.microsoft.com/office/drawing/2014/main" val="686957780"/>
                    </a:ext>
                  </a:extLst>
                </a:gridCol>
                <a:gridCol w="336455">
                  <a:extLst>
                    <a:ext uri="{9D8B030D-6E8A-4147-A177-3AD203B41FA5}">
                      <a16:colId xmlns:a16="http://schemas.microsoft.com/office/drawing/2014/main" val="2945494325"/>
                    </a:ext>
                  </a:extLst>
                </a:gridCol>
                <a:gridCol w="341261">
                  <a:extLst>
                    <a:ext uri="{9D8B030D-6E8A-4147-A177-3AD203B41FA5}">
                      <a16:colId xmlns:a16="http://schemas.microsoft.com/office/drawing/2014/main" val="3824007251"/>
                    </a:ext>
                  </a:extLst>
                </a:gridCol>
                <a:gridCol w="937267">
                  <a:extLst>
                    <a:ext uri="{9D8B030D-6E8A-4147-A177-3AD203B41FA5}">
                      <a16:colId xmlns:a16="http://schemas.microsoft.com/office/drawing/2014/main" val="1653058650"/>
                    </a:ext>
                  </a:extLst>
                </a:gridCol>
                <a:gridCol w="326842">
                  <a:extLst>
                    <a:ext uri="{9D8B030D-6E8A-4147-A177-3AD203B41FA5}">
                      <a16:colId xmlns:a16="http://schemas.microsoft.com/office/drawing/2014/main" val="1184284870"/>
                    </a:ext>
                  </a:extLst>
                </a:gridCol>
                <a:gridCol w="288390">
                  <a:extLst>
                    <a:ext uri="{9D8B030D-6E8A-4147-A177-3AD203B41FA5}">
                      <a16:colId xmlns:a16="http://schemas.microsoft.com/office/drawing/2014/main" val="2016822378"/>
                    </a:ext>
                  </a:extLst>
                </a:gridCol>
                <a:gridCol w="365294">
                  <a:extLst>
                    <a:ext uri="{9D8B030D-6E8A-4147-A177-3AD203B41FA5}">
                      <a16:colId xmlns:a16="http://schemas.microsoft.com/office/drawing/2014/main" val="646147530"/>
                    </a:ext>
                  </a:extLst>
                </a:gridCol>
                <a:gridCol w="365294">
                  <a:extLst>
                    <a:ext uri="{9D8B030D-6E8A-4147-A177-3AD203B41FA5}">
                      <a16:colId xmlns:a16="http://schemas.microsoft.com/office/drawing/2014/main" val="2463858596"/>
                    </a:ext>
                  </a:extLst>
                </a:gridCol>
                <a:gridCol w="326842">
                  <a:extLst>
                    <a:ext uri="{9D8B030D-6E8A-4147-A177-3AD203B41FA5}">
                      <a16:colId xmlns:a16="http://schemas.microsoft.com/office/drawing/2014/main" val="4109979519"/>
                    </a:ext>
                  </a:extLst>
                </a:gridCol>
                <a:gridCol w="230712">
                  <a:extLst>
                    <a:ext uri="{9D8B030D-6E8A-4147-A177-3AD203B41FA5}">
                      <a16:colId xmlns:a16="http://schemas.microsoft.com/office/drawing/2014/main" val="1496943718"/>
                    </a:ext>
                  </a:extLst>
                </a:gridCol>
                <a:gridCol w="371302">
                  <a:extLst>
                    <a:ext uri="{9D8B030D-6E8A-4147-A177-3AD203B41FA5}">
                      <a16:colId xmlns:a16="http://schemas.microsoft.com/office/drawing/2014/main" val="254898883"/>
                    </a:ext>
                  </a:extLst>
                </a:gridCol>
                <a:gridCol w="428980">
                  <a:extLst>
                    <a:ext uri="{9D8B030D-6E8A-4147-A177-3AD203B41FA5}">
                      <a16:colId xmlns:a16="http://schemas.microsoft.com/office/drawing/2014/main" val="4289461448"/>
                    </a:ext>
                  </a:extLst>
                </a:gridCol>
              </a:tblGrid>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69110562"/>
                  </a:ext>
                </a:extLst>
              </a:tr>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tc gridSpan="11">
                  <a:txBody>
                    <a:bodyPr/>
                    <a:lstStyle/>
                    <a:p>
                      <a:pPr algn="ctr" fontAlgn="b"/>
                      <a:r>
                        <a:rPr lang="en-US" sz="400" u="none" strike="noStrike" dirty="0">
                          <a:effectLst/>
                        </a:rPr>
                        <a:t>INSTITUCION EDUCATIVA DOMINGO IRURITA</a:t>
                      </a:r>
                      <a:endParaRPr lang="en-US" sz="400" b="0" i="0" u="none" strike="noStrike" dirty="0">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3205573"/>
                  </a:ext>
                </a:extLst>
              </a:tr>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tc gridSpan="11">
                  <a:txBody>
                    <a:bodyPr/>
                    <a:lstStyle/>
                    <a:p>
                      <a:pPr algn="ctr" fontAlgn="b"/>
                      <a:r>
                        <a:rPr lang="es-ES" sz="400" u="none" strike="noStrike" dirty="0">
                          <a:effectLst/>
                        </a:rPr>
                        <a:t>RELACION DE GASTOS DETALLADOS DE DICIEMBRE  DEL 2023</a:t>
                      </a:r>
                      <a:endParaRPr lang="es-ES" sz="400" b="1" i="0" u="none" strike="noStrike" dirty="0">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48506449"/>
                  </a:ext>
                </a:extLst>
              </a:tr>
              <a:tr h="216404">
                <a:tc>
                  <a:txBody>
                    <a:bodyPr/>
                    <a:lstStyle/>
                    <a:p>
                      <a:pPr algn="l" fontAlgn="ctr"/>
                      <a:r>
                        <a:rPr lang="es-ES" sz="400" u="none" strike="noStrike" dirty="0">
                          <a:effectLst/>
                        </a:rPr>
                        <a:t>Fecha de inicio de contrato</a:t>
                      </a:r>
                      <a:endParaRPr lang="es-ES" sz="400" b="1" i="0" u="none" strike="noStrike" dirty="0">
                        <a:solidFill>
                          <a:srgbClr val="000000"/>
                        </a:solidFill>
                        <a:effectLst/>
                        <a:latin typeface="Arial" panose="020B0604020202020204" pitchFamily="34" charset="0"/>
                      </a:endParaRPr>
                    </a:p>
                  </a:txBody>
                  <a:tcPr marL="0" marR="0" marT="0" marB="0" anchor="ctr"/>
                </a:tc>
                <a:tc>
                  <a:txBody>
                    <a:bodyPr/>
                    <a:lstStyle/>
                    <a:p>
                      <a:pPr algn="l" fontAlgn="ctr"/>
                      <a:r>
                        <a:rPr lang="es-ES" sz="400" u="none" strike="noStrike" dirty="0">
                          <a:effectLst/>
                        </a:rPr>
                        <a:t>Fecha de </a:t>
                      </a:r>
                      <a:r>
                        <a:rPr lang="es-CO" sz="400" u="none" strike="noStrike" noProof="0" dirty="0">
                          <a:effectLst/>
                        </a:rPr>
                        <a:t>terminación</a:t>
                      </a:r>
                      <a:r>
                        <a:rPr lang="es-ES" sz="400" u="none" strike="noStrike" dirty="0">
                          <a:effectLst/>
                        </a:rPr>
                        <a:t> de contrato</a:t>
                      </a:r>
                      <a:endParaRPr lang="es-ES" sz="400" b="1" i="0" u="none" strike="noStrike" dirty="0">
                        <a:solidFill>
                          <a:srgbClr val="000000"/>
                        </a:solidFill>
                        <a:effectLst/>
                        <a:latin typeface="Arial" panose="020B0604020202020204" pitchFamily="34" charset="0"/>
                      </a:endParaRPr>
                    </a:p>
                  </a:txBody>
                  <a:tcPr marL="0" marR="0" marT="0" marB="0" anchor="ctr"/>
                </a:tc>
                <a:tc>
                  <a:txBody>
                    <a:bodyPr/>
                    <a:lstStyle/>
                    <a:p>
                      <a:pPr algn="l" fontAlgn="ctr"/>
                      <a:r>
                        <a:rPr lang="es-CO" sz="400" u="none" strike="noStrike" noProof="0" dirty="0">
                          <a:effectLst/>
                        </a:rPr>
                        <a:t>Fecha</a:t>
                      </a:r>
                      <a:r>
                        <a:rPr lang="en-US" sz="400" u="none" strike="noStrike" dirty="0">
                          <a:effectLst/>
                        </a:rPr>
                        <a:t> de mess</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PROVEEDOR</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NIT</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OBJETO</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a:t>
                      </a:r>
                      <a:r>
                        <a:rPr lang="en-US" sz="400" u="none" strike="noStrike" dirty="0" err="1">
                          <a:effectLst/>
                        </a:rPr>
                        <a:t>Vr.Contrato</a:t>
                      </a:r>
                      <a:r>
                        <a:rPr lang="en-US" sz="400" u="none" strike="noStrike" dirty="0">
                          <a:effectLst/>
                        </a:rPr>
                        <a:t> </a:t>
                      </a:r>
                      <a:r>
                        <a:rPr lang="en-US" sz="400" u="none" strike="noStrike" dirty="0" err="1">
                          <a:effectLst/>
                        </a:rPr>
                        <a:t>inicial</a:t>
                      </a:r>
                      <a:r>
                        <a:rPr lang="en-US" sz="400" u="none" strike="noStrike" dirty="0">
                          <a:effectLst/>
                        </a:rPr>
                        <a:t>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Valor </a:t>
                      </a:r>
                      <a:r>
                        <a:rPr lang="en-US" sz="400" u="none" strike="noStrike" dirty="0" err="1">
                          <a:effectLst/>
                        </a:rPr>
                        <a:t>cancelado</a:t>
                      </a:r>
                      <a:r>
                        <a:rPr lang="en-US" sz="400" u="none" strike="noStrike" dirty="0">
                          <a:effectLst/>
                        </a:rPr>
                        <a:t> </a:t>
                      </a:r>
                      <a:r>
                        <a:rPr lang="en-US" sz="400" u="none" strike="noStrike" dirty="0" err="1">
                          <a:effectLst/>
                        </a:rPr>
                        <a:t>por</a:t>
                      </a:r>
                      <a:r>
                        <a:rPr lang="en-US" sz="400" u="none" strike="noStrike" dirty="0">
                          <a:effectLst/>
                        </a:rPr>
                        <a:t> mess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 Valor ACUMULADO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Saldo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Observaciones</a:t>
                      </a:r>
                      <a:endParaRPr lang="en-US" sz="400" b="1"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846721315"/>
                  </a:ext>
                </a:extLst>
              </a:tr>
              <a:tr h="173123">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5/12/2023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UNE EPM TELECOMUNICACIONES S.A.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900092385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SERVICIO DE INTERNET</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225735539"/>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12/12/2023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MERA DIAZ JUAN GILLERMO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14704822</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PAGO DE ESTAMPILLAS DE INPEC</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57496961"/>
                  </a:ext>
                </a:extLst>
              </a:tr>
              <a:tr h="346247">
                <a:tc>
                  <a:txBody>
                    <a:bodyPr/>
                    <a:lstStyle/>
                    <a:p>
                      <a:pPr algn="ctr" fontAlgn="ctr"/>
                      <a:r>
                        <a:rPr lang="en-US" sz="400" u="none" strike="noStrike">
                          <a:effectLst/>
                        </a:rPr>
                        <a:t>17/11/2023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VELASQUEZ LEONEL CHRISTIAN ALEXANDER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1113629741</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Mantenimiento de techo  goteras  e instalaciones de ventiladore</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3734681"/>
                  </a:ext>
                </a:extLst>
              </a:tr>
              <a:tr h="230831">
                <a:tc>
                  <a:txBody>
                    <a:bodyPr/>
                    <a:lstStyle/>
                    <a:p>
                      <a:pPr algn="ctr" fontAlgn="ctr"/>
                      <a:r>
                        <a:rPr lang="en-US" sz="400" u="none" strike="noStrike">
                          <a:effectLst/>
                        </a:rPr>
                        <a:t>15/03/2023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30/03/2024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PATIÑO VIVAS MARIA DEL SOCORRO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31171579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RENOVACION DE PROGRAMA DE NOTAS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1.402.500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160083118"/>
                  </a:ext>
                </a:extLst>
              </a:tr>
              <a:tr h="346247">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FERRETERIA VILLA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16251080</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MATERIALES Y SUMINISTROS</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874.150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005316493"/>
                  </a:ext>
                </a:extLst>
              </a:tr>
              <a:tr h="115416">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SENDOYA MUÑOZ WILLIAM JAVIER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1012357944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Otrosi del contrato  No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674023466"/>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INTERGROUP SAS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900941915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elementos de papeleria y aseo</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121927534"/>
                  </a:ext>
                </a:extLst>
              </a:tr>
              <a:tr h="403954">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GOMEZ  ADALBERTO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1113619639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Servivios de Mantenimiento  preventivo y curativo de sistemas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1.309.000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70536813"/>
                  </a:ext>
                </a:extLst>
              </a:tr>
              <a:tr h="173123">
                <a:tc>
                  <a:txBody>
                    <a:bodyPr/>
                    <a:lstStyle/>
                    <a:p>
                      <a:pPr algn="ctr" fontAlgn="ctr"/>
                      <a:r>
                        <a:rPr lang="en-US" sz="400" u="none" strike="noStrike">
                          <a:effectLst/>
                        </a:rPr>
                        <a:t>18/01/2023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ERASO ROSERO LILIAM MERCEDES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30731878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ASESORAMIENTO CONTABLE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2848889"/>
                  </a:ext>
                </a:extLst>
              </a:tr>
              <a:tr h="461662">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HERNANDEZ RAMIREZ OSCAR JESSY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700246398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SERVICIOS PARA MANTENIMIENTO DE PLANTA LOCATIVA</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80393198"/>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TOTAL DEL MES</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17.510.396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38520317"/>
                  </a:ext>
                </a:extLst>
              </a:tr>
              <a:tr h="126957">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ANTERIOR</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101.303.523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85799624"/>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TOTAL</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117.973.919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245393"/>
                  </a:ext>
                </a:extLst>
              </a:tr>
            </a:tbl>
          </a:graphicData>
        </a:graphic>
      </p:graphicFrame>
      <p:pic>
        <p:nvPicPr>
          <p:cNvPr id="8" name="Imagen 7"/>
          <p:cNvPicPr/>
          <p:nvPr/>
        </p:nvPicPr>
        <p:blipFill>
          <a:blip r:embed="rId3" cstate="print">
            <a:extLst>
              <a:ext uri="{28A0092B-C50C-407E-A947-70E740481C1C}">
                <a14:useLocalDpi xmlns:a14="http://schemas.microsoft.com/office/drawing/2010/main" val="0"/>
              </a:ext>
            </a:extLst>
          </a:blip>
          <a:stretch>
            <a:fillRect/>
          </a:stretch>
        </p:blipFill>
        <p:spPr bwMode="auto">
          <a:xfrm>
            <a:off x="2273300" y="18040350"/>
            <a:ext cx="866775" cy="523875"/>
          </a:xfrm>
          <a:prstGeom prst="rect">
            <a:avLst/>
          </a:prstGeom>
          <a:noFill/>
          <a:ln w="9525">
            <a:noFill/>
            <a:miter lim="800000"/>
            <a:headEnd/>
            <a:tailEnd/>
          </a:ln>
        </p:spPr>
      </p:pic>
      <p:graphicFrame>
        <p:nvGraphicFramePr>
          <p:cNvPr id="4" name="Tabla 3"/>
          <p:cNvGraphicFramePr>
            <a:graphicFrameLocks noGrp="1"/>
          </p:cNvGraphicFramePr>
          <p:nvPr>
            <p:extLst>
              <p:ext uri="{D42A27DB-BD31-4B8C-83A1-F6EECF244321}">
                <p14:modId xmlns:p14="http://schemas.microsoft.com/office/powerpoint/2010/main" val="437997588"/>
              </p:ext>
            </p:extLst>
          </p:nvPr>
        </p:nvGraphicFramePr>
        <p:xfrm>
          <a:off x="804432" y="1083676"/>
          <a:ext cx="7653768" cy="3189632"/>
        </p:xfrm>
        <a:graphic>
          <a:graphicData uri="http://schemas.openxmlformats.org/drawingml/2006/table">
            <a:tbl>
              <a:tblPr>
                <a:tableStyleId>{ED9F09B1-C631-44D9-8952-87297EE674E3}</a:tableStyleId>
              </a:tblPr>
              <a:tblGrid>
                <a:gridCol w="1592117">
                  <a:extLst>
                    <a:ext uri="{9D8B030D-6E8A-4147-A177-3AD203B41FA5}">
                      <a16:colId xmlns:a16="http://schemas.microsoft.com/office/drawing/2014/main" val="4270036289"/>
                    </a:ext>
                  </a:extLst>
                </a:gridCol>
                <a:gridCol w="1710631">
                  <a:extLst>
                    <a:ext uri="{9D8B030D-6E8A-4147-A177-3AD203B41FA5}">
                      <a16:colId xmlns:a16="http://schemas.microsoft.com/office/drawing/2014/main" val="141832906"/>
                    </a:ext>
                  </a:extLst>
                </a:gridCol>
                <a:gridCol w="4351020">
                  <a:extLst>
                    <a:ext uri="{9D8B030D-6E8A-4147-A177-3AD203B41FA5}">
                      <a16:colId xmlns:a16="http://schemas.microsoft.com/office/drawing/2014/main" val="2937760375"/>
                    </a:ext>
                  </a:extLst>
                </a:gridCol>
              </a:tblGrid>
              <a:tr h="1148984">
                <a:tc rowSpan="4">
                  <a:txBody>
                    <a:bodyPr/>
                    <a:lstStyle/>
                    <a:p>
                      <a:pPr algn="ctr" fontAlgn="ctr"/>
                      <a:r>
                        <a:rPr lang="en-US" sz="1400" u="none" strike="noStrike" dirty="0">
                          <a:effectLst/>
                        </a:rPr>
                        <a:t>APOYO FINANCIERO y CONTABLE</a:t>
                      </a:r>
                      <a:endParaRPr lang="en-US" sz="1400" b="1" i="0" u="none" strike="noStrike" dirty="0">
                        <a:solidFill>
                          <a:srgbClr val="000000"/>
                        </a:solidFill>
                        <a:effectLst/>
                        <a:latin typeface="Calibri" panose="020F0502020204030204" pitchFamily="34" charset="0"/>
                      </a:endParaRPr>
                    </a:p>
                  </a:txBody>
                  <a:tcPr marL="7516" marR="7516" marT="7516" marB="0" vert="vert270" anchor="ctr"/>
                </a:tc>
                <a:tc>
                  <a:txBody>
                    <a:bodyPr/>
                    <a:lstStyle/>
                    <a:p>
                      <a:pPr algn="l" fontAlgn="ctr"/>
                      <a:r>
                        <a:rPr lang="es-ES" sz="1400" u="none" strike="noStrike" dirty="0">
                          <a:effectLst/>
                        </a:rPr>
                        <a:t>Presupuesto anual del Fondo de Servicios Educativos (FSE)</a:t>
                      </a:r>
                      <a:endParaRPr lang="es-ES" sz="1400" b="0" i="0" u="none" strike="noStrike"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600" b="0" dirty="0">
                          <a:effectLst/>
                          <a:latin typeface="Calibri" panose="020F0502020204030204" pitchFamily="34" charset="0"/>
                        </a:rPr>
                        <a:t>Se revisa y aprueba con el Consejo Directivo. Se hace seguimiento mes a mes. Se invita a contralor estudiantil para integrar el consejo directivo como invitado. El presupuesto se ejecuta en su totalidad.</a:t>
                      </a:r>
                    </a:p>
                  </a:txBody>
                  <a:tcPr marL="22860" marR="22860" marT="0" marB="0"/>
                </a:tc>
                <a:extLst>
                  <a:ext uri="{0D108BD9-81ED-4DB2-BD59-A6C34878D82A}">
                    <a16:rowId xmlns:a16="http://schemas.microsoft.com/office/drawing/2014/main" val="1953046403"/>
                  </a:ext>
                </a:extLst>
              </a:tr>
              <a:tr h="577608">
                <a:tc vMerge="1">
                  <a:txBody>
                    <a:bodyPr/>
                    <a:lstStyle/>
                    <a:p>
                      <a:endParaRPr lang="es-CO"/>
                    </a:p>
                  </a:txBody>
                  <a:tcPr/>
                </a:tc>
                <a:tc>
                  <a:txBody>
                    <a:bodyPr/>
                    <a:lstStyle/>
                    <a:p>
                      <a:pPr algn="l" fontAlgn="ctr"/>
                      <a:r>
                        <a:rPr lang="en-US" sz="1400" u="none" strike="noStrike">
                          <a:effectLst/>
                        </a:rPr>
                        <a:t>Contabilidad</a:t>
                      </a:r>
                      <a:endParaRPr lang="en-US" sz="1400" b="0" i="0" u="none" strike="noStrike">
                        <a:solidFill>
                          <a:srgbClr val="000000"/>
                        </a:solidFill>
                        <a:effectLst/>
                        <a:latin typeface="Calibri" panose="020F0502020204030204" pitchFamily="34" charset="0"/>
                      </a:endParaRPr>
                    </a:p>
                  </a:txBody>
                  <a:tcPr marL="7516" marR="7516" marT="7516" marB="0" anchor="ctr"/>
                </a:tc>
                <a:tc>
                  <a:txBody>
                    <a:bodyPr/>
                    <a:lstStyle/>
                    <a:p>
                      <a:pPr rtl="0" fontAlgn="t"/>
                      <a:r>
                        <a:rPr lang="es-MX" sz="1600" b="0" dirty="0">
                          <a:effectLst/>
                          <a:latin typeface="Calibri" panose="020F0502020204030204" pitchFamily="34" charset="0"/>
                        </a:rPr>
                        <a:t>Contratación de contadora. Se recibe excelente calificación en los informes contables por parte de SEM Palmira sin novedad alguna.</a:t>
                      </a:r>
                    </a:p>
                  </a:txBody>
                  <a:tcPr marL="22860" marR="22860" marT="0" marB="0"/>
                </a:tc>
                <a:extLst>
                  <a:ext uri="{0D108BD9-81ED-4DB2-BD59-A6C34878D82A}">
                    <a16:rowId xmlns:a16="http://schemas.microsoft.com/office/drawing/2014/main" val="1314534941"/>
                  </a:ext>
                </a:extLst>
              </a:tr>
              <a:tr h="577608">
                <a:tc vMerge="1">
                  <a:txBody>
                    <a:bodyPr/>
                    <a:lstStyle/>
                    <a:p>
                      <a:endParaRPr lang="es-CO"/>
                    </a:p>
                  </a:txBody>
                  <a:tcPr/>
                </a:tc>
                <a:tc>
                  <a:txBody>
                    <a:bodyPr/>
                    <a:lstStyle/>
                    <a:p>
                      <a:pPr algn="l" fontAlgn="ctr"/>
                      <a:r>
                        <a:rPr lang="en-US" sz="1400" u="none" strike="noStrike">
                          <a:effectLst/>
                        </a:rPr>
                        <a:t>Ingresos y Gastos</a:t>
                      </a:r>
                      <a:endParaRPr lang="en-US" sz="1400" b="0" i="0" u="none" strike="noStrike">
                        <a:solidFill>
                          <a:srgbClr val="000000"/>
                        </a:solidFill>
                        <a:effectLst/>
                        <a:latin typeface="Calibri" panose="020F0502020204030204" pitchFamily="34" charset="0"/>
                      </a:endParaRPr>
                    </a:p>
                  </a:txBody>
                  <a:tcPr marL="7516" marR="7516" marT="7516" marB="0" anchor="ctr"/>
                </a:tc>
                <a:tc>
                  <a:txBody>
                    <a:bodyPr/>
                    <a:lstStyle/>
                    <a:p>
                      <a:pPr rtl="0" fontAlgn="t"/>
                      <a:r>
                        <a:rPr lang="es-MX" sz="1600" b="0" dirty="0">
                          <a:effectLst/>
                          <a:latin typeface="Calibri" panose="020F0502020204030204" pitchFamily="34" charset="0"/>
                        </a:rPr>
                        <a:t>Informes mensuales al Consejo directivo y publicados en carteleras y página web institucional</a:t>
                      </a:r>
                    </a:p>
                  </a:txBody>
                  <a:tcPr marL="22860" marR="22860" marT="0" marB="0"/>
                </a:tc>
                <a:extLst>
                  <a:ext uri="{0D108BD9-81ED-4DB2-BD59-A6C34878D82A}">
                    <a16:rowId xmlns:a16="http://schemas.microsoft.com/office/drawing/2014/main" val="1969678045"/>
                  </a:ext>
                </a:extLst>
              </a:tr>
              <a:tr h="605114">
                <a:tc vMerge="1">
                  <a:txBody>
                    <a:bodyPr/>
                    <a:lstStyle/>
                    <a:p>
                      <a:endParaRPr lang="es-CO"/>
                    </a:p>
                  </a:txBody>
                  <a:tcPr/>
                </a:tc>
                <a:tc>
                  <a:txBody>
                    <a:bodyPr/>
                    <a:lstStyle/>
                    <a:p>
                      <a:pPr algn="l" fontAlgn="ctr"/>
                      <a:r>
                        <a:rPr lang="en-US" sz="1400" u="none" strike="noStrike">
                          <a:effectLst/>
                        </a:rPr>
                        <a:t>Control Fiscal</a:t>
                      </a:r>
                      <a:endParaRPr lang="en-US" sz="1400" b="0" i="0" u="none" strike="noStrike">
                        <a:solidFill>
                          <a:srgbClr val="000000"/>
                        </a:solidFill>
                        <a:effectLst/>
                        <a:latin typeface="Calibri" panose="020F0502020204030204" pitchFamily="34" charset="0"/>
                      </a:endParaRPr>
                    </a:p>
                  </a:txBody>
                  <a:tcPr marL="7516" marR="7516" marT="7516" marB="0" anchor="ctr"/>
                </a:tc>
                <a:tc>
                  <a:txBody>
                    <a:bodyPr/>
                    <a:lstStyle/>
                    <a:p>
                      <a:pPr rtl="0" fontAlgn="t"/>
                      <a:r>
                        <a:rPr lang="es-MX" sz="1600" b="0" dirty="0">
                          <a:effectLst/>
                          <a:latin typeface="Calibri" panose="020F0502020204030204" pitchFamily="34" charset="0"/>
                        </a:rPr>
                        <a:t>Informes mensuales al Consejo Directivo. Publicación en la página del SECOP II para las necesidades de contratación.</a:t>
                      </a:r>
                    </a:p>
                  </a:txBody>
                  <a:tcPr marL="22860" marR="22860" marT="0" marB="0"/>
                </a:tc>
                <a:extLst>
                  <a:ext uri="{0D108BD9-81ED-4DB2-BD59-A6C34878D82A}">
                    <a16:rowId xmlns:a16="http://schemas.microsoft.com/office/drawing/2014/main" val="3538729810"/>
                  </a:ext>
                </a:extLst>
              </a:tr>
            </a:tbl>
          </a:graphicData>
        </a:graphic>
      </p:graphicFrame>
    </p:spTree>
    <p:extLst>
      <p:ext uri="{BB962C8B-B14F-4D97-AF65-F5344CB8AC3E}">
        <p14:creationId xmlns:p14="http://schemas.microsoft.com/office/powerpoint/2010/main" val="30307590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3"/>
        <p:cNvGrpSpPr/>
        <p:nvPr/>
      </p:nvGrpSpPr>
      <p:grpSpPr>
        <a:xfrm>
          <a:off x="0" y="0"/>
          <a:ext cx="0" cy="0"/>
          <a:chOff x="0" y="0"/>
          <a:chExt cx="0" cy="0"/>
        </a:xfrm>
      </p:grpSpPr>
      <p:sp>
        <p:nvSpPr>
          <p:cNvPr id="2" name="AutoShape 2"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6"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rot="6466775">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CuadroTexto 5"/>
          <p:cNvSpPr txBox="1"/>
          <p:nvPr/>
        </p:nvSpPr>
        <p:spPr>
          <a:xfrm>
            <a:off x="3140075" y="236538"/>
            <a:ext cx="4228887" cy="369332"/>
          </a:xfrm>
          <a:prstGeom prst="rect">
            <a:avLst/>
          </a:prstGeom>
          <a:noFill/>
        </p:spPr>
        <p:txBody>
          <a:bodyPr wrap="square" rtlCol="0">
            <a:spAutoFit/>
          </a:bodyPr>
          <a:lstStyle/>
          <a:p>
            <a:r>
              <a:rPr lang="es-CO" sz="1800" dirty="0">
                <a:latin typeface="+mn-lt"/>
              </a:rPr>
              <a:t>GESTIÓN DE LA COMUNIDAD</a:t>
            </a:r>
          </a:p>
        </p:txBody>
      </p:sp>
      <p:graphicFrame>
        <p:nvGraphicFramePr>
          <p:cNvPr id="3" name="Tabla 2"/>
          <p:cNvGraphicFramePr>
            <a:graphicFrameLocks noGrp="1"/>
          </p:cNvGraphicFramePr>
          <p:nvPr>
            <p:extLst>
              <p:ext uri="{D42A27DB-BD31-4B8C-83A1-F6EECF244321}">
                <p14:modId xmlns:p14="http://schemas.microsoft.com/office/powerpoint/2010/main" val="2394553866"/>
              </p:ext>
            </p:extLst>
          </p:nvPr>
        </p:nvGraphicFramePr>
        <p:xfrm>
          <a:off x="2244725" y="-13420725"/>
          <a:ext cx="4655094" cy="3790646"/>
        </p:xfrm>
        <a:graphic>
          <a:graphicData uri="http://schemas.openxmlformats.org/drawingml/2006/table">
            <a:tbl>
              <a:tblPr>
                <a:tableStyleId>{ED9F09B1-C631-44D9-8952-87297EE674E3}</a:tableStyleId>
              </a:tblPr>
              <a:tblGrid>
                <a:gridCol w="336455">
                  <a:extLst>
                    <a:ext uri="{9D8B030D-6E8A-4147-A177-3AD203B41FA5}">
                      <a16:colId xmlns:a16="http://schemas.microsoft.com/office/drawing/2014/main" val="686957780"/>
                    </a:ext>
                  </a:extLst>
                </a:gridCol>
                <a:gridCol w="336455">
                  <a:extLst>
                    <a:ext uri="{9D8B030D-6E8A-4147-A177-3AD203B41FA5}">
                      <a16:colId xmlns:a16="http://schemas.microsoft.com/office/drawing/2014/main" val="2945494325"/>
                    </a:ext>
                  </a:extLst>
                </a:gridCol>
                <a:gridCol w="341261">
                  <a:extLst>
                    <a:ext uri="{9D8B030D-6E8A-4147-A177-3AD203B41FA5}">
                      <a16:colId xmlns:a16="http://schemas.microsoft.com/office/drawing/2014/main" val="3824007251"/>
                    </a:ext>
                  </a:extLst>
                </a:gridCol>
                <a:gridCol w="937267">
                  <a:extLst>
                    <a:ext uri="{9D8B030D-6E8A-4147-A177-3AD203B41FA5}">
                      <a16:colId xmlns:a16="http://schemas.microsoft.com/office/drawing/2014/main" val="1653058650"/>
                    </a:ext>
                  </a:extLst>
                </a:gridCol>
                <a:gridCol w="326842">
                  <a:extLst>
                    <a:ext uri="{9D8B030D-6E8A-4147-A177-3AD203B41FA5}">
                      <a16:colId xmlns:a16="http://schemas.microsoft.com/office/drawing/2014/main" val="1184284870"/>
                    </a:ext>
                  </a:extLst>
                </a:gridCol>
                <a:gridCol w="288390">
                  <a:extLst>
                    <a:ext uri="{9D8B030D-6E8A-4147-A177-3AD203B41FA5}">
                      <a16:colId xmlns:a16="http://schemas.microsoft.com/office/drawing/2014/main" val="2016822378"/>
                    </a:ext>
                  </a:extLst>
                </a:gridCol>
                <a:gridCol w="365294">
                  <a:extLst>
                    <a:ext uri="{9D8B030D-6E8A-4147-A177-3AD203B41FA5}">
                      <a16:colId xmlns:a16="http://schemas.microsoft.com/office/drawing/2014/main" val="646147530"/>
                    </a:ext>
                  </a:extLst>
                </a:gridCol>
                <a:gridCol w="365294">
                  <a:extLst>
                    <a:ext uri="{9D8B030D-6E8A-4147-A177-3AD203B41FA5}">
                      <a16:colId xmlns:a16="http://schemas.microsoft.com/office/drawing/2014/main" val="2463858596"/>
                    </a:ext>
                  </a:extLst>
                </a:gridCol>
                <a:gridCol w="326842">
                  <a:extLst>
                    <a:ext uri="{9D8B030D-6E8A-4147-A177-3AD203B41FA5}">
                      <a16:colId xmlns:a16="http://schemas.microsoft.com/office/drawing/2014/main" val="4109979519"/>
                    </a:ext>
                  </a:extLst>
                </a:gridCol>
                <a:gridCol w="230712">
                  <a:extLst>
                    <a:ext uri="{9D8B030D-6E8A-4147-A177-3AD203B41FA5}">
                      <a16:colId xmlns:a16="http://schemas.microsoft.com/office/drawing/2014/main" val="1496943718"/>
                    </a:ext>
                  </a:extLst>
                </a:gridCol>
                <a:gridCol w="371302">
                  <a:extLst>
                    <a:ext uri="{9D8B030D-6E8A-4147-A177-3AD203B41FA5}">
                      <a16:colId xmlns:a16="http://schemas.microsoft.com/office/drawing/2014/main" val="254898883"/>
                    </a:ext>
                  </a:extLst>
                </a:gridCol>
                <a:gridCol w="428980">
                  <a:extLst>
                    <a:ext uri="{9D8B030D-6E8A-4147-A177-3AD203B41FA5}">
                      <a16:colId xmlns:a16="http://schemas.microsoft.com/office/drawing/2014/main" val="4289461448"/>
                    </a:ext>
                  </a:extLst>
                </a:gridCol>
              </a:tblGrid>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69110562"/>
                  </a:ext>
                </a:extLst>
              </a:tr>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tc gridSpan="11">
                  <a:txBody>
                    <a:bodyPr/>
                    <a:lstStyle/>
                    <a:p>
                      <a:pPr algn="ctr" fontAlgn="b"/>
                      <a:r>
                        <a:rPr lang="en-US" sz="400" u="none" strike="noStrike" dirty="0">
                          <a:effectLst/>
                        </a:rPr>
                        <a:t>INSTITUCION EDUCATIVA DOMINGO IRURITA</a:t>
                      </a:r>
                      <a:endParaRPr lang="en-US" sz="400" b="0" i="0" u="none" strike="noStrike" dirty="0">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3205573"/>
                  </a:ext>
                </a:extLst>
              </a:tr>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tc gridSpan="11">
                  <a:txBody>
                    <a:bodyPr/>
                    <a:lstStyle/>
                    <a:p>
                      <a:pPr algn="ctr" fontAlgn="b"/>
                      <a:r>
                        <a:rPr lang="es-ES" sz="400" u="none" strike="noStrike" dirty="0">
                          <a:effectLst/>
                        </a:rPr>
                        <a:t>RELACION DE GASTOS DETALLADOS DE DICIEMBRE  DEL 2023</a:t>
                      </a:r>
                      <a:endParaRPr lang="es-ES" sz="400" b="1" i="0" u="none" strike="noStrike" dirty="0">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48506449"/>
                  </a:ext>
                </a:extLst>
              </a:tr>
              <a:tr h="216404">
                <a:tc>
                  <a:txBody>
                    <a:bodyPr/>
                    <a:lstStyle/>
                    <a:p>
                      <a:pPr algn="l" fontAlgn="ctr"/>
                      <a:r>
                        <a:rPr lang="es-ES" sz="400" u="none" strike="noStrike" dirty="0">
                          <a:effectLst/>
                        </a:rPr>
                        <a:t>Fecha de inicio de contrato</a:t>
                      </a:r>
                      <a:endParaRPr lang="es-ES" sz="400" b="1" i="0" u="none" strike="noStrike" dirty="0">
                        <a:solidFill>
                          <a:srgbClr val="000000"/>
                        </a:solidFill>
                        <a:effectLst/>
                        <a:latin typeface="Arial" panose="020B0604020202020204" pitchFamily="34" charset="0"/>
                      </a:endParaRPr>
                    </a:p>
                  </a:txBody>
                  <a:tcPr marL="0" marR="0" marT="0" marB="0" anchor="ctr"/>
                </a:tc>
                <a:tc>
                  <a:txBody>
                    <a:bodyPr/>
                    <a:lstStyle/>
                    <a:p>
                      <a:pPr algn="l" fontAlgn="ctr"/>
                      <a:r>
                        <a:rPr lang="es-ES" sz="400" u="none" strike="noStrike" dirty="0">
                          <a:effectLst/>
                        </a:rPr>
                        <a:t>Fecha de </a:t>
                      </a:r>
                      <a:r>
                        <a:rPr lang="es-CO" sz="400" u="none" strike="noStrike" noProof="0" dirty="0">
                          <a:effectLst/>
                        </a:rPr>
                        <a:t>terminación</a:t>
                      </a:r>
                      <a:r>
                        <a:rPr lang="es-ES" sz="400" u="none" strike="noStrike" dirty="0">
                          <a:effectLst/>
                        </a:rPr>
                        <a:t> de contrato</a:t>
                      </a:r>
                      <a:endParaRPr lang="es-ES" sz="400" b="1" i="0" u="none" strike="noStrike" dirty="0">
                        <a:solidFill>
                          <a:srgbClr val="000000"/>
                        </a:solidFill>
                        <a:effectLst/>
                        <a:latin typeface="Arial" panose="020B0604020202020204" pitchFamily="34" charset="0"/>
                      </a:endParaRPr>
                    </a:p>
                  </a:txBody>
                  <a:tcPr marL="0" marR="0" marT="0" marB="0" anchor="ctr"/>
                </a:tc>
                <a:tc>
                  <a:txBody>
                    <a:bodyPr/>
                    <a:lstStyle/>
                    <a:p>
                      <a:pPr algn="l" fontAlgn="ctr"/>
                      <a:r>
                        <a:rPr lang="es-CO" sz="400" u="none" strike="noStrike" noProof="0" dirty="0">
                          <a:effectLst/>
                        </a:rPr>
                        <a:t>Fecha</a:t>
                      </a:r>
                      <a:r>
                        <a:rPr lang="en-US" sz="400" u="none" strike="noStrike" dirty="0">
                          <a:effectLst/>
                        </a:rPr>
                        <a:t> de mess</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PROVEEDOR</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NIT</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OBJETO</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a:t>
                      </a:r>
                      <a:r>
                        <a:rPr lang="en-US" sz="400" u="none" strike="noStrike" dirty="0" err="1">
                          <a:effectLst/>
                        </a:rPr>
                        <a:t>Vr.Contrato</a:t>
                      </a:r>
                      <a:r>
                        <a:rPr lang="en-US" sz="400" u="none" strike="noStrike" dirty="0">
                          <a:effectLst/>
                        </a:rPr>
                        <a:t> </a:t>
                      </a:r>
                      <a:r>
                        <a:rPr lang="en-US" sz="400" u="none" strike="noStrike" dirty="0" err="1">
                          <a:effectLst/>
                        </a:rPr>
                        <a:t>inicial</a:t>
                      </a:r>
                      <a:r>
                        <a:rPr lang="en-US" sz="400" u="none" strike="noStrike" dirty="0">
                          <a:effectLst/>
                        </a:rPr>
                        <a:t>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Valor </a:t>
                      </a:r>
                      <a:r>
                        <a:rPr lang="en-US" sz="400" u="none" strike="noStrike" dirty="0" err="1">
                          <a:effectLst/>
                        </a:rPr>
                        <a:t>cancelado</a:t>
                      </a:r>
                      <a:r>
                        <a:rPr lang="en-US" sz="400" u="none" strike="noStrike" dirty="0">
                          <a:effectLst/>
                        </a:rPr>
                        <a:t> </a:t>
                      </a:r>
                      <a:r>
                        <a:rPr lang="en-US" sz="400" u="none" strike="noStrike" dirty="0" err="1">
                          <a:effectLst/>
                        </a:rPr>
                        <a:t>por</a:t>
                      </a:r>
                      <a:r>
                        <a:rPr lang="en-US" sz="400" u="none" strike="noStrike" dirty="0">
                          <a:effectLst/>
                        </a:rPr>
                        <a:t> mess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 Valor ACUMULADO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Saldo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Observaciones</a:t>
                      </a:r>
                      <a:endParaRPr lang="en-US" sz="400" b="1"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846721315"/>
                  </a:ext>
                </a:extLst>
              </a:tr>
              <a:tr h="173123">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5/12/2023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UNE EPM TELECOMUNICACIONES S.A.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900092385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SERVICIO DE INTERNET</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225735539"/>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12/12/2023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MERA DIAZ JUAN GILLERMO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14704822</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PAGO DE ESTAMPILLAS DE INPEC</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57496961"/>
                  </a:ext>
                </a:extLst>
              </a:tr>
              <a:tr h="346247">
                <a:tc>
                  <a:txBody>
                    <a:bodyPr/>
                    <a:lstStyle/>
                    <a:p>
                      <a:pPr algn="ctr" fontAlgn="ctr"/>
                      <a:r>
                        <a:rPr lang="en-US" sz="400" u="none" strike="noStrike">
                          <a:effectLst/>
                        </a:rPr>
                        <a:t>17/11/2023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VELASQUEZ LEONEL CHRISTIAN ALEXANDER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1113629741</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Mantenimiento de techo  goteras  e instalaciones de ventiladore</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3734681"/>
                  </a:ext>
                </a:extLst>
              </a:tr>
              <a:tr h="230831">
                <a:tc>
                  <a:txBody>
                    <a:bodyPr/>
                    <a:lstStyle/>
                    <a:p>
                      <a:pPr algn="ctr" fontAlgn="ctr"/>
                      <a:r>
                        <a:rPr lang="en-US" sz="400" u="none" strike="noStrike">
                          <a:effectLst/>
                        </a:rPr>
                        <a:t>15/03/2023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30/03/2024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PATIÑO VIVAS MARIA DEL SOCORRO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31171579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RENOVACION DE PROGRAMA DE NOTAS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1.402.500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160083118"/>
                  </a:ext>
                </a:extLst>
              </a:tr>
              <a:tr h="346247">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FERRETERIA VILLA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16251080</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MATERIALES Y SUMINISTROS</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874.150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005316493"/>
                  </a:ext>
                </a:extLst>
              </a:tr>
              <a:tr h="115416">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SENDOYA MUÑOZ WILLIAM JAVIER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1012357944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Otrosi del contrato  No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674023466"/>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INTERGROUP SAS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900941915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elementos de papeleria y aseo</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121927534"/>
                  </a:ext>
                </a:extLst>
              </a:tr>
              <a:tr h="403954">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GOMEZ  ADALBERTO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1113619639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Servivios de Mantenimiento  preventivo y curativo de sistemas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1.309.000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70536813"/>
                  </a:ext>
                </a:extLst>
              </a:tr>
              <a:tr h="173123">
                <a:tc>
                  <a:txBody>
                    <a:bodyPr/>
                    <a:lstStyle/>
                    <a:p>
                      <a:pPr algn="ctr" fontAlgn="ctr"/>
                      <a:r>
                        <a:rPr lang="en-US" sz="400" u="none" strike="noStrike">
                          <a:effectLst/>
                        </a:rPr>
                        <a:t>18/01/2023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ERASO ROSERO LILIAM MERCEDES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30731878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ASESORAMIENTO CONTABLE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2848889"/>
                  </a:ext>
                </a:extLst>
              </a:tr>
              <a:tr h="461662">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HERNANDEZ RAMIREZ OSCAR JESSY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700246398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SERVICIOS PARA MANTENIMIENTO DE PLANTA LOCATIVA</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80393198"/>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TOTAL DEL MES</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17.510.396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38520317"/>
                  </a:ext>
                </a:extLst>
              </a:tr>
              <a:tr h="126957">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ANTERIOR</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101.303.523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85799624"/>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TOTAL</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117.973.919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245393"/>
                  </a:ext>
                </a:extLst>
              </a:tr>
            </a:tbl>
          </a:graphicData>
        </a:graphic>
      </p:graphicFrame>
      <p:pic>
        <p:nvPicPr>
          <p:cNvPr id="8" name="Imagen 7"/>
          <p:cNvPicPr/>
          <p:nvPr/>
        </p:nvPicPr>
        <p:blipFill>
          <a:blip r:embed="rId3" cstate="print">
            <a:extLst>
              <a:ext uri="{28A0092B-C50C-407E-A947-70E740481C1C}">
                <a14:useLocalDpi xmlns:a14="http://schemas.microsoft.com/office/drawing/2010/main" val="0"/>
              </a:ext>
            </a:extLst>
          </a:blip>
          <a:stretch>
            <a:fillRect/>
          </a:stretch>
        </p:blipFill>
        <p:spPr bwMode="auto">
          <a:xfrm>
            <a:off x="2273300" y="18040350"/>
            <a:ext cx="866775" cy="523875"/>
          </a:xfrm>
          <a:prstGeom prst="rect">
            <a:avLst/>
          </a:prstGeom>
          <a:noFill/>
          <a:ln w="9525">
            <a:noFill/>
            <a:miter lim="800000"/>
            <a:headEnd/>
            <a:tailEnd/>
          </a:ln>
        </p:spPr>
      </p:pic>
      <p:graphicFrame>
        <p:nvGraphicFramePr>
          <p:cNvPr id="7" name="Tabla 6"/>
          <p:cNvGraphicFramePr>
            <a:graphicFrameLocks noGrp="1"/>
          </p:cNvGraphicFramePr>
          <p:nvPr>
            <p:extLst>
              <p:ext uri="{D42A27DB-BD31-4B8C-83A1-F6EECF244321}">
                <p14:modId xmlns:p14="http://schemas.microsoft.com/office/powerpoint/2010/main" val="361134833"/>
              </p:ext>
            </p:extLst>
          </p:nvPr>
        </p:nvGraphicFramePr>
        <p:xfrm>
          <a:off x="612775" y="557873"/>
          <a:ext cx="7786158" cy="4355426"/>
        </p:xfrm>
        <a:graphic>
          <a:graphicData uri="http://schemas.openxmlformats.org/drawingml/2006/table">
            <a:tbl>
              <a:tblPr>
                <a:tableStyleId>{ED9F09B1-C631-44D9-8952-87297EE674E3}</a:tableStyleId>
              </a:tblPr>
              <a:tblGrid>
                <a:gridCol w="481989">
                  <a:extLst>
                    <a:ext uri="{9D8B030D-6E8A-4147-A177-3AD203B41FA5}">
                      <a16:colId xmlns:a16="http://schemas.microsoft.com/office/drawing/2014/main" val="3617135540"/>
                    </a:ext>
                  </a:extLst>
                </a:gridCol>
                <a:gridCol w="2410436">
                  <a:extLst>
                    <a:ext uri="{9D8B030D-6E8A-4147-A177-3AD203B41FA5}">
                      <a16:colId xmlns:a16="http://schemas.microsoft.com/office/drawing/2014/main" val="1809703584"/>
                    </a:ext>
                  </a:extLst>
                </a:gridCol>
                <a:gridCol w="4893733">
                  <a:extLst>
                    <a:ext uri="{9D8B030D-6E8A-4147-A177-3AD203B41FA5}">
                      <a16:colId xmlns:a16="http://schemas.microsoft.com/office/drawing/2014/main" val="2704008922"/>
                    </a:ext>
                  </a:extLst>
                </a:gridCol>
              </a:tblGrid>
              <a:tr h="1062591">
                <a:tc rowSpan="4">
                  <a:txBody>
                    <a:bodyPr/>
                    <a:lstStyle/>
                    <a:p>
                      <a:pPr algn="ctr" fontAlgn="ctr"/>
                      <a:r>
                        <a:rPr lang="en-US" sz="1400" u="none" strike="noStrike" dirty="0">
                          <a:effectLst/>
                        </a:rPr>
                        <a:t>ACCESIBILIDAD</a:t>
                      </a:r>
                      <a:endParaRPr lang="en-US" sz="1400" b="1" i="0" u="none" strike="noStrike" dirty="0">
                        <a:solidFill>
                          <a:srgbClr val="000000"/>
                        </a:solidFill>
                        <a:effectLst/>
                        <a:latin typeface="Calibri" panose="020F0502020204030204" pitchFamily="34" charset="0"/>
                      </a:endParaRPr>
                    </a:p>
                  </a:txBody>
                  <a:tcPr marL="7516" marR="7516" marT="7516" marB="0" vert="vert270" anchor="ctr"/>
                </a:tc>
                <a:tc>
                  <a:txBody>
                    <a:bodyPr/>
                    <a:lstStyle/>
                    <a:p>
                      <a:pPr algn="l" fontAlgn="ctr"/>
                      <a:r>
                        <a:rPr lang="es-ES" sz="1400" u="none" strike="noStrike" dirty="0">
                          <a:effectLst/>
                        </a:rPr>
                        <a:t>Atención educativa a grupos poblacionales o en situación de vulnerabilidad que experimentan barreras al aprendizaje y la participación</a:t>
                      </a:r>
                      <a:endParaRPr lang="es-ES" sz="1400" b="0" i="0" u="none" strike="noStrike"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400" b="0" dirty="0">
                          <a:effectLst/>
                          <a:latin typeface="Calibri" panose="020F0502020204030204" pitchFamily="34" charset="0"/>
                        </a:rPr>
                        <a:t>Además de Contar y atender estudiantes con casos especiales (con diagnostico médico), desplazados, estudiantes favorecidos con Familias en Acción y extranjeros (venezolanos), realizamos el proceso de evaluación y seguimiento continuo correspondientes. </a:t>
                      </a:r>
                    </a:p>
                  </a:txBody>
                  <a:tcPr marL="22860" marR="22860" marT="0" marB="0"/>
                </a:tc>
                <a:extLst>
                  <a:ext uri="{0D108BD9-81ED-4DB2-BD59-A6C34878D82A}">
                    <a16:rowId xmlns:a16="http://schemas.microsoft.com/office/drawing/2014/main" val="2403196310"/>
                  </a:ext>
                </a:extLst>
              </a:tr>
              <a:tr h="739867">
                <a:tc vMerge="1">
                  <a:txBody>
                    <a:bodyPr/>
                    <a:lstStyle/>
                    <a:p>
                      <a:endParaRPr lang="es-CO"/>
                    </a:p>
                  </a:txBody>
                  <a:tcPr/>
                </a:tc>
                <a:tc>
                  <a:txBody>
                    <a:bodyPr/>
                    <a:lstStyle/>
                    <a:p>
                      <a:pPr algn="l" fontAlgn="ctr"/>
                      <a:r>
                        <a:rPr lang="en-US" sz="1400" u="none" strike="noStrike">
                          <a:effectLst/>
                        </a:rPr>
                        <a:t>Atención educativa a estudiantes pertenecientes a grupos étnicos.</a:t>
                      </a:r>
                      <a:endParaRPr lang="en-US" sz="1400" b="0" i="0" u="none" strike="noStrike">
                        <a:solidFill>
                          <a:srgbClr val="000000"/>
                        </a:solidFill>
                        <a:effectLst/>
                        <a:latin typeface="Calibri" panose="020F0502020204030204" pitchFamily="34" charset="0"/>
                      </a:endParaRPr>
                    </a:p>
                  </a:txBody>
                  <a:tcPr marL="7516" marR="7516" marT="7516" marB="0" anchor="ctr"/>
                </a:tc>
                <a:tc>
                  <a:txBody>
                    <a:bodyPr/>
                    <a:lstStyle/>
                    <a:p>
                      <a:pPr rtl="0" fontAlgn="t"/>
                      <a:r>
                        <a:rPr lang="es-MX" sz="1400" b="0" dirty="0">
                          <a:effectLst/>
                          <a:latin typeface="Calibri" panose="020F0502020204030204" pitchFamily="34" charset="0"/>
                        </a:rPr>
                        <a:t>Aunque se cuenta con el Proyecto de la diversidad cultural y se realizan las actividades inherentes, falta realizar la evaluación continua sobre el impacto que genera dicho proyecto a la población </a:t>
                      </a:r>
                      <a:r>
                        <a:rPr lang="es-MX" sz="1400" b="0" dirty="0" err="1">
                          <a:effectLst/>
                          <a:latin typeface="Calibri" panose="020F0502020204030204" pitchFamily="34" charset="0"/>
                        </a:rPr>
                        <a:t>etnica</a:t>
                      </a:r>
                      <a:r>
                        <a:rPr lang="es-MX" sz="1400" b="0" dirty="0">
                          <a:effectLst/>
                          <a:latin typeface="Calibri" panose="020F0502020204030204" pitchFamily="34" charset="0"/>
                        </a:rPr>
                        <a:t> al interior de la </a:t>
                      </a:r>
                      <a:r>
                        <a:rPr lang="es-MX" sz="1400" b="0" dirty="0" err="1">
                          <a:effectLst/>
                          <a:latin typeface="Calibri" panose="020F0502020204030204" pitchFamily="34" charset="0"/>
                        </a:rPr>
                        <a:t>institucion</a:t>
                      </a:r>
                      <a:r>
                        <a:rPr lang="es-MX" sz="1400" b="0" dirty="0">
                          <a:effectLst/>
                          <a:latin typeface="Calibri" panose="020F0502020204030204" pitchFamily="34" charset="0"/>
                        </a:rPr>
                        <a:t>.</a:t>
                      </a:r>
                    </a:p>
                  </a:txBody>
                  <a:tcPr marL="22860" marR="22860" marT="0" marB="0"/>
                </a:tc>
                <a:extLst>
                  <a:ext uri="{0D108BD9-81ED-4DB2-BD59-A6C34878D82A}">
                    <a16:rowId xmlns:a16="http://schemas.microsoft.com/office/drawing/2014/main" val="3238376779"/>
                  </a:ext>
                </a:extLst>
              </a:tr>
              <a:tr h="1664702">
                <a:tc vMerge="1">
                  <a:txBody>
                    <a:bodyPr/>
                    <a:lstStyle/>
                    <a:p>
                      <a:endParaRPr lang="es-CO"/>
                    </a:p>
                  </a:txBody>
                  <a:tcPr/>
                </a:tc>
                <a:tc>
                  <a:txBody>
                    <a:bodyPr/>
                    <a:lstStyle/>
                    <a:p>
                      <a:pPr algn="l" fontAlgn="ctr"/>
                      <a:r>
                        <a:rPr lang="es-ES" sz="1400" u="none" strike="noStrike">
                          <a:effectLst/>
                        </a:rPr>
                        <a:t>Necesidades y expectativas de los estudiantes.</a:t>
                      </a:r>
                      <a:endParaRPr lang="es-ES" sz="1400" b="0" i="0" u="none" strike="noStrike">
                        <a:solidFill>
                          <a:srgbClr val="000000"/>
                        </a:solidFill>
                        <a:effectLst/>
                        <a:latin typeface="Calibri" panose="020F0502020204030204" pitchFamily="34" charset="0"/>
                      </a:endParaRPr>
                    </a:p>
                  </a:txBody>
                  <a:tcPr marL="7516" marR="7516" marT="7516" marB="0" anchor="ctr"/>
                </a:tc>
                <a:tc>
                  <a:txBody>
                    <a:bodyPr/>
                    <a:lstStyle/>
                    <a:p>
                      <a:pPr rtl="0" fontAlgn="t"/>
                      <a:r>
                        <a:rPr lang="es-MX" sz="1400" b="0" dirty="0">
                          <a:effectLst/>
                          <a:latin typeface="Calibri" panose="020F0502020204030204" pitchFamily="34" charset="0"/>
                        </a:rPr>
                        <a:t>Al finalizar el año escolar, se mide el grado de </a:t>
                      </a:r>
                      <a:r>
                        <a:rPr lang="es-MX" sz="1400" b="0" dirty="0" err="1">
                          <a:effectLst/>
                          <a:latin typeface="Calibri" panose="020F0502020204030204" pitchFamily="34" charset="0"/>
                        </a:rPr>
                        <a:t>satisfaccion</a:t>
                      </a:r>
                      <a:r>
                        <a:rPr lang="es-MX" sz="1400" b="0" dirty="0">
                          <a:effectLst/>
                          <a:latin typeface="Calibri" panose="020F0502020204030204" pitchFamily="34" charset="0"/>
                        </a:rPr>
                        <a:t> de los estudiantes con base en la aplicación de encuestas que permitan conocer sus deseos, inclinaciones y expectativas, sin embargo debe ser un proceso continuo (al finalizar cada actividad) que requiere ser evidenciado a </a:t>
                      </a:r>
                      <a:r>
                        <a:rPr lang="es-MX" sz="1400" b="0" dirty="0" err="1">
                          <a:effectLst/>
                          <a:latin typeface="Calibri" panose="020F0502020204030204" pitchFamily="34" charset="0"/>
                        </a:rPr>
                        <a:t>traves</a:t>
                      </a:r>
                      <a:r>
                        <a:rPr lang="es-MX" sz="1400" b="0" dirty="0">
                          <a:effectLst/>
                          <a:latin typeface="Calibri" panose="020F0502020204030204" pitchFamily="34" charset="0"/>
                        </a:rPr>
                        <a:t> de la </a:t>
                      </a:r>
                      <a:r>
                        <a:rPr lang="es-MX" sz="1400" b="0" dirty="0" err="1">
                          <a:effectLst/>
                          <a:latin typeface="Calibri" panose="020F0502020204030204" pitchFamily="34" charset="0"/>
                        </a:rPr>
                        <a:t>verificacion</a:t>
                      </a:r>
                      <a:r>
                        <a:rPr lang="es-MX" sz="1400" b="0" dirty="0">
                          <a:effectLst/>
                          <a:latin typeface="Calibri" panose="020F0502020204030204" pitchFamily="34" charset="0"/>
                        </a:rPr>
                        <a:t> de participación masiva de los estudiantes al responder dichas encuestas; lo que nos </a:t>
                      </a:r>
                      <a:r>
                        <a:rPr lang="es-MX" sz="1400" b="0" dirty="0" err="1">
                          <a:effectLst/>
                          <a:latin typeface="Calibri" panose="020F0502020204030204" pitchFamily="34" charset="0"/>
                        </a:rPr>
                        <a:t>permitira</a:t>
                      </a:r>
                      <a:r>
                        <a:rPr lang="es-MX" sz="1400" b="0" dirty="0">
                          <a:effectLst/>
                          <a:latin typeface="Calibri" panose="020F0502020204030204" pitchFamily="34" charset="0"/>
                        </a:rPr>
                        <a:t> mejorar continuamente en cada una de las propuestas pedagógicas desarrolladas.</a:t>
                      </a:r>
                    </a:p>
                  </a:txBody>
                  <a:tcPr marL="22860" marR="22860" marT="0" marB="0"/>
                </a:tc>
                <a:extLst>
                  <a:ext uri="{0D108BD9-81ED-4DB2-BD59-A6C34878D82A}">
                    <a16:rowId xmlns:a16="http://schemas.microsoft.com/office/drawing/2014/main" val="949790151"/>
                  </a:ext>
                </a:extLst>
              </a:tr>
              <a:tr h="720790">
                <a:tc vMerge="1">
                  <a:txBody>
                    <a:bodyPr/>
                    <a:lstStyle/>
                    <a:p>
                      <a:endParaRPr lang="es-CO"/>
                    </a:p>
                  </a:txBody>
                  <a:tcPr/>
                </a:tc>
                <a:tc>
                  <a:txBody>
                    <a:bodyPr/>
                    <a:lstStyle/>
                    <a:p>
                      <a:pPr algn="l" fontAlgn="ctr"/>
                      <a:r>
                        <a:rPr lang="en-US" sz="1400" u="none" strike="noStrike" dirty="0" err="1">
                          <a:effectLst/>
                        </a:rPr>
                        <a:t>Proyectos</a:t>
                      </a:r>
                      <a:r>
                        <a:rPr lang="en-US" sz="1400" u="none" strike="noStrike" dirty="0">
                          <a:effectLst/>
                        </a:rPr>
                        <a:t> de </a:t>
                      </a:r>
                      <a:r>
                        <a:rPr lang="en-US" sz="1400" u="none" strike="noStrike" dirty="0" err="1">
                          <a:effectLst/>
                        </a:rPr>
                        <a:t>vida</a:t>
                      </a:r>
                      <a:endParaRPr lang="en-US" sz="1400" b="0" i="0" u="none" strike="noStrike"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400" b="0" dirty="0">
                          <a:effectLst/>
                          <a:latin typeface="Calibri" panose="020F0502020204030204" pitchFamily="34" charset="0"/>
                        </a:rPr>
                        <a:t>La institución se interesa por la proyección personal y el futuro de sus estudiantes mediante una formación integral desde las diferentes áreas de aprendizaje.</a:t>
                      </a:r>
                    </a:p>
                  </a:txBody>
                  <a:tcPr marL="22860" marR="22860" marT="0" marB="0"/>
                </a:tc>
                <a:extLst>
                  <a:ext uri="{0D108BD9-81ED-4DB2-BD59-A6C34878D82A}">
                    <a16:rowId xmlns:a16="http://schemas.microsoft.com/office/drawing/2014/main" val="2749301024"/>
                  </a:ext>
                </a:extLst>
              </a:tr>
            </a:tbl>
          </a:graphicData>
        </a:graphic>
      </p:graphicFrame>
    </p:spTree>
    <p:extLst>
      <p:ext uri="{BB962C8B-B14F-4D97-AF65-F5344CB8AC3E}">
        <p14:creationId xmlns:p14="http://schemas.microsoft.com/office/powerpoint/2010/main" val="2847013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3"/>
        <p:cNvGrpSpPr/>
        <p:nvPr/>
      </p:nvGrpSpPr>
      <p:grpSpPr>
        <a:xfrm>
          <a:off x="0" y="0"/>
          <a:ext cx="0" cy="0"/>
          <a:chOff x="0" y="0"/>
          <a:chExt cx="0" cy="0"/>
        </a:xfrm>
      </p:grpSpPr>
      <p:sp>
        <p:nvSpPr>
          <p:cNvPr id="2" name="AutoShape 2"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6"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rot="6466775">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CuadroTexto 5"/>
          <p:cNvSpPr txBox="1"/>
          <p:nvPr/>
        </p:nvSpPr>
        <p:spPr>
          <a:xfrm>
            <a:off x="3140075" y="236538"/>
            <a:ext cx="4228887" cy="369332"/>
          </a:xfrm>
          <a:prstGeom prst="rect">
            <a:avLst/>
          </a:prstGeom>
          <a:noFill/>
        </p:spPr>
        <p:txBody>
          <a:bodyPr wrap="square" rtlCol="0">
            <a:spAutoFit/>
          </a:bodyPr>
          <a:lstStyle/>
          <a:p>
            <a:r>
              <a:rPr lang="es-CO" sz="1800" dirty="0">
                <a:latin typeface="+mn-lt"/>
              </a:rPr>
              <a:t>GESTIÓN DE LA COMUNIDAD</a:t>
            </a:r>
          </a:p>
        </p:txBody>
      </p:sp>
      <p:graphicFrame>
        <p:nvGraphicFramePr>
          <p:cNvPr id="3" name="Tabla 2"/>
          <p:cNvGraphicFramePr>
            <a:graphicFrameLocks noGrp="1"/>
          </p:cNvGraphicFramePr>
          <p:nvPr>
            <p:extLst>
              <p:ext uri="{D42A27DB-BD31-4B8C-83A1-F6EECF244321}">
                <p14:modId xmlns:p14="http://schemas.microsoft.com/office/powerpoint/2010/main" val="2394553866"/>
              </p:ext>
            </p:extLst>
          </p:nvPr>
        </p:nvGraphicFramePr>
        <p:xfrm>
          <a:off x="2244725" y="-13420725"/>
          <a:ext cx="4655094" cy="3790646"/>
        </p:xfrm>
        <a:graphic>
          <a:graphicData uri="http://schemas.openxmlformats.org/drawingml/2006/table">
            <a:tbl>
              <a:tblPr>
                <a:tableStyleId>{ED9F09B1-C631-44D9-8952-87297EE674E3}</a:tableStyleId>
              </a:tblPr>
              <a:tblGrid>
                <a:gridCol w="336455">
                  <a:extLst>
                    <a:ext uri="{9D8B030D-6E8A-4147-A177-3AD203B41FA5}">
                      <a16:colId xmlns:a16="http://schemas.microsoft.com/office/drawing/2014/main" val="686957780"/>
                    </a:ext>
                  </a:extLst>
                </a:gridCol>
                <a:gridCol w="336455">
                  <a:extLst>
                    <a:ext uri="{9D8B030D-6E8A-4147-A177-3AD203B41FA5}">
                      <a16:colId xmlns:a16="http://schemas.microsoft.com/office/drawing/2014/main" val="2945494325"/>
                    </a:ext>
                  </a:extLst>
                </a:gridCol>
                <a:gridCol w="341261">
                  <a:extLst>
                    <a:ext uri="{9D8B030D-6E8A-4147-A177-3AD203B41FA5}">
                      <a16:colId xmlns:a16="http://schemas.microsoft.com/office/drawing/2014/main" val="3824007251"/>
                    </a:ext>
                  </a:extLst>
                </a:gridCol>
                <a:gridCol w="937267">
                  <a:extLst>
                    <a:ext uri="{9D8B030D-6E8A-4147-A177-3AD203B41FA5}">
                      <a16:colId xmlns:a16="http://schemas.microsoft.com/office/drawing/2014/main" val="1653058650"/>
                    </a:ext>
                  </a:extLst>
                </a:gridCol>
                <a:gridCol w="326842">
                  <a:extLst>
                    <a:ext uri="{9D8B030D-6E8A-4147-A177-3AD203B41FA5}">
                      <a16:colId xmlns:a16="http://schemas.microsoft.com/office/drawing/2014/main" val="1184284870"/>
                    </a:ext>
                  </a:extLst>
                </a:gridCol>
                <a:gridCol w="288390">
                  <a:extLst>
                    <a:ext uri="{9D8B030D-6E8A-4147-A177-3AD203B41FA5}">
                      <a16:colId xmlns:a16="http://schemas.microsoft.com/office/drawing/2014/main" val="2016822378"/>
                    </a:ext>
                  </a:extLst>
                </a:gridCol>
                <a:gridCol w="365294">
                  <a:extLst>
                    <a:ext uri="{9D8B030D-6E8A-4147-A177-3AD203B41FA5}">
                      <a16:colId xmlns:a16="http://schemas.microsoft.com/office/drawing/2014/main" val="646147530"/>
                    </a:ext>
                  </a:extLst>
                </a:gridCol>
                <a:gridCol w="365294">
                  <a:extLst>
                    <a:ext uri="{9D8B030D-6E8A-4147-A177-3AD203B41FA5}">
                      <a16:colId xmlns:a16="http://schemas.microsoft.com/office/drawing/2014/main" val="2463858596"/>
                    </a:ext>
                  </a:extLst>
                </a:gridCol>
                <a:gridCol w="326842">
                  <a:extLst>
                    <a:ext uri="{9D8B030D-6E8A-4147-A177-3AD203B41FA5}">
                      <a16:colId xmlns:a16="http://schemas.microsoft.com/office/drawing/2014/main" val="4109979519"/>
                    </a:ext>
                  </a:extLst>
                </a:gridCol>
                <a:gridCol w="230712">
                  <a:extLst>
                    <a:ext uri="{9D8B030D-6E8A-4147-A177-3AD203B41FA5}">
                      <a16:colId xmlns:a16="http://schemas.microsoft.com/office/drawing/2014/main" val="1496943718"/>
                    </a:ext>
                  </a:extLst>
                </a:gridCol>
                <a:gridCol w="371302">
                  <a:extLst>
                    <a:ext uri="{9D8B030D-6E8A-4147-A177-3AD203B41FA5}">
                      <a16:colId xmlns:a16="http://schemas.microsoft.com/office/drawing/2014/main" val="254898883"/>
                    </a:ext>
                  </a:extLst>
                </a:gridCol>
                <a:gridCol w="428980">
                  <a:extLst>
                    <a:ext uri="{9D8B030D-6E8A-4147-A177-3AD203B41FA5}">
                      <a16:colId xmlns:a16="http://schemas.microsoft.com/office/drawing/2014/main" val="4289461448"/>
                    </a:ext>
                  </a:extLst>
                </a:gridCol>
              </a:tblGrid>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69110562"/>
                  </a:ext>
                </a:extLst>
              </a:tr>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tc gridSpan="11">
                  <a:txBody>
                    <a:bodyPr/>
                    <a:lstStyle/>
                    <a:p>
                      <a:pPr algn="ctr" fontAlgn="b"/>
                      <a:r>
                        <a:rPr lang="en-US" sz="400" u="none" strike="noStrike" dirty="0">
                          <a:effectLst/>
                        </a:rPr>
                        <a:t>INSTITUCION EDUCATIVA DOMINGO IRURITA</a:t>
                      </a:r>
                      <a:endParaRPr lang="en-US" sz="400" b="0" i="0" u="none" strike="noStrike" dirty="0">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3205573"/>
                  </a:ext>
                </a:extLst>
              </a:tr>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tc gridSpan="11">
                  <a:txBody>
                    <a:bodyPr/>
                    <a:lstStyle/>
                    <a:p>
                      <a:pPr algn="ctr" fontAlgn="b"/>
                      <a:r>
                        <a:rPr lang="es-ES" sz="400" u="none" strike="noStrike" dirty="0">
                          <a:effectLst/>
                        </a:rPr>
                        <a:t>RELACION DE GASTOS DETALLADOS DE DICIEMBRE  DEL 2023</a:t>
                      </a:r>
                      <a:endParaRPr lang="es-ES" sz="400" b="1" i="0" u="none" strike="noStrike" dirty="0">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48506449"/>
                  </a:ext>
                </a:extLst>
              </a:tr>
              <a:tr h="216404">
                <a:tc>
                  <a:txBody>
                    <a:bodyPr/>
                    <a:lstStyle/>
                    <a:p>
                      <a:pPr algn="l" fontAlgn="ctr"/>
                      <a:r>
                        <a:rPr lang="es-ES" sz="400" u="none" strike="noStrike" dirty="0">
                          <a:effectLst/>
                        </a:rPr>
                        <a:t>Fecha de inicio de contrato</a:t>
                      </a:r>
                      <a:endParaRPr lang="es-ES" sz="400" b="1" i="0" u="none" strike="noStrike" dirty="0">
                        <a:solidFill>
                          <a:srgbClr val="000000"/>
                        </a:solidFill>
                        <a:effectLst/>
                        <a:latin typeface="Arial" panose="020B0604020202020204" pitchFamily="34" charset="0"/>
                      </a:endParaRPr>
                    </a:p>
                  </a:txBody>
                  <a:tcPr marL="0" marR="0" marT="0" marB="0" anchor="ctr"/>
                </a:tc>
                <a:tc>
                  <a:txBody>
                    <a:bodyPr/>
                    <a:lstStyle/>
                    <a:p>
                      <a:pPr algn="l" fontAlgn="ctr"/>
                      <a:r>
                        <a:rPr lang="es-ES" sz="400" u="none" strike="noStrike" dirty="0">
                          <a:effectLst/>
                        </a:rPr>
                        <a:t>Fecha de </a:t>
                      </a:r>
                      <a:r>
                        <a:rPr lang="es-CO" sz="400" u="none" strike="noStrike" noProof="0" dirty="0">
                          <a:effectLst/>
                        </a:rPr>
                        <a:t>terminación</a:t>
                      </a:r>
                      <a:r>
                        <a:rPr lang="es-ES" sz="400" u="none" strike="noStrike" dirty="0">
                          <a:effectLst/>
                        </a:rPr>
                        <a:t> de contrato</a:t>
                      </a:r>
                      <a:endParaRPr lang="es-ES" sz="400" b="1" i="0" u="none" strike="noStrike" dirty="0">
                        <a:solidFill>
                          <a:srgbClr val="000000"/>
                        </a:solidFill>
                        <a:effectLst/>
                        <a:latin typeface="Arial" panose="020B0604020202020204" pitchFamily="34" charset="0"/>
                      </a:endParaRPr>
                    </a:p>
                  </a:txBody>
                  <a:tcPr marL="0" marR="0" marT="0" marB="0" anchor="ctr"/>
                </a:tc>
                <a:tc>
                  <a:txBody>
                    <a:bodyPr/>
                    <a:lstStyle/>
                    <a:p>
                      <a:pPr algn="l" fontAlgn="ctr"/>
                      <a:r>
                        <a:rPr lang="es-CO" sz="400" u="none" strike="noStrike" noProof="0" dirty="0">
                          <a:effectLst/>
                        </a:rPr>
                        <a:t>Fecha</a:t>
                      </a:r>
                      <a:r>
                        <a:rPr lang="en-US" sz="400" u="none" strike="noStrike" dirty="0">
                          <a:effectLst/>
                        </a:rPr>
                        <a:t> de mess</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PROVEEDOR</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NIT</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OBJETO</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a:t>
                      </a:r>
                      <a:r>
                        <a:rPr lang="en-US" sz="400" u="none" strike="noStrike" dirty="0" err="1">
                          <a:effectLst/>
                        </a:rPr>
                        <a:t>Vr.Contrato</a:t>
                      </a:r>
                      <a:r>
                        <a:rPr lang="en-US" sz="400" u="none" strike="noStrike" dirty="0">
                          <a:effectLst/>
                        </a:rPr>
                        <a:t> </a:t>
                      </a:r>
                      <a:r>
                        <a:rPr lang="en-US" sz="400" u="none" strike="noStrike" dirty="0" err="1">
                          <a:effectLst/>
                        </a:rPr>
                        <a:t>inicial</a:t>
                      </a:r>
                      <a:r>
                        <a:rPr lang="en-US" sz="400" u="none" strike="noStrike" dirty="0">
                          <a:effectLst/>
                        </a:rPr>
                        <a:t>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Valor </a:t>
                      </a:r>
                      <a:r>
                        <a:rPr lang="en-US" sz="400" u="none" strike="noStrike" dirty="0" err="1">
                          <a:effectLst/>
                        </a:rPr>
                        <a:t>cancelado</a:t>
                      </a:r>
                      <a:r>
                        <a:rPr lang="en-US" sz="400" u="none" strike="noStrike" dirty="0">
                          <a:effectLst/>
                        </a:rPr>
                        <a:t> </a:t>
                      </a:r>
                      <a:r>
                        <a:rPr lang="en-US" sz="400" u="none" strike="noStrike" dirty="0" err="1">
                          <a:effectLst/>
                        </a:rPr>
                        <a:t>por</a:t>
                      </a:r>
                      <a:r>
                        <a:rPr lang="en-US" sz="400" u="none" strike="noStrike" dirty="0">
                          <a:effectLst/>
                        </a:rPr>
                        <a:t> mess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 Valor ACUMULADO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Saldo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Observaciones</a:t>
                      </a:r>
                      <a:endParaRPr lang="en-US" sz="400" b="1"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846721315"/>
                  </a:ext>
                </a:extLst>
              </a:tr>
              <a:tr h="173123">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5/12/2023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UNE EPM TELECOMUNICACIONES S.A.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900092385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SERVICIO DE INTERNET</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225735539"/>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12/12/2023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MERA DIAZ JUAN GILLERMO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14704822</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PAGO DE ESTAMPILLAS DE INPEC</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57496961"/>
                  </a:ext>
                </a:extLst>
              </a:tr>
              <a:tr h="346247">
                <a:tc>
                  <a:txBody>
                    <a:bodyPr/>
                    <a:lstStyle/>
                    <a:p>
                      <a:pPr algn="ctr" fontAlgn="ctr"/>
                      <a:r>
                        <a:rPr lang="en-US" sz="400" u="none" strike="noStrike">
                          <a:effectLst/>
                        </a:rPr>
                        <a:t>17/11/2023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VELASQUEZ LEONEL CHRISTIAN ALEXANDER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1113629741</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Mantenimiento de techo  goteras  e instalaciones de ventiladore</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3734681"/>
                  </a:ext>
                </a:extLst>
              </a:tr>
              <a:tr h="230831">
                <a:tc>
                  <a:txBody>
                    <a:bodyPr/>
                    <a:lstStyle/>
                    <a:p>
                      <a:pPr algn="ctr" fontAlgn="ctr"/>
                      <a:r>
                        <a:rPr lang="en-US" sz="400" u="none" strike="noStrike">
                          <a:effectLst/>
                        </a:rPr>
                        <a:t>15/03/2023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30/03/2024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PATIÑO VIVAS MARIA DEL SOCORRO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31171579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RENOVACION DE PROGRAMA DE NOTAS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1.402.500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160083118"/>
                  </a:ext>
                </a:extLst>
              </a:tr>
              <a:tr h="346247">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FERRETERIA VILLA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16251080</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MATERIALES Y SUMINISTROS</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874.150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005316493"/>
                  </a:ext>
                </a:extLst>
              </a:tr>
              <a:tr h="115416">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SENDOYA MUÑOZ WILLIAM JAVIER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1012357944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Otrosi del contrato  No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674023466"/>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INTERGROUP SAS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900941915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elementos de papeleria y aseo</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121927534"/>
                  </a:ext>
                </a:extLst>
              </a:tr>
              <a:tr h="403954">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GOMEZ  ADALBERTO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1113619639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Servivios de Mantenimiento  preventivo y curativo de sistemas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1.309.000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70536813"/>
                  </a:ext>
                </a:extLst>
              </a:tr>
              <a:tr h="173123">
                <a:tc>
                  <a:txBody>
                    <a:bodyPr/>
                    <a:lstStyle/>
                    <a:p>
                      <a:pPr algn="ctr" fontAlgn="ctr"/>
                      <a:r>
                        <a:rPr lang="en-US" sz="400" u="none" strike="noStrike">
                          <a:effectLst/>
                        </a:rPr>
                        <a:t>18/01/2023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ERASO ROSERO LILIAM MERCEDES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30731878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ASESORAMIENTO CONTABLE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2848889"/>
                  </a:ext>
                </a:extLst>
              </a:tr>
              <a:tr h="461662">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HERNANDEZ RAMIREZ OSCAR JESSY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700246398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SERVICIOS PARA MANTENIMIENTO DE PLANTA LOCATIVA</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80393198"/>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TOTAL DEL MES</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17.510.396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38520317"/>
                  </a:ext>
                </a:extLst>
              </a:tr>
              <a:tr h="126957">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ANTERIOR</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101.303.523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85799624"/>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TOTAL</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117.973.919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245393"/>
                  </a:ext>
                </a:extLst>
              </a:tr>
            </a:tbl>
          </a:graphicData>
        </a:graphic>
      </p:graphicFrame>
      <p:pic>
        <p:nvPicPr>
          <p:cNvPr id="8" name="Imagen 7"/>
          <p:cNvPicPr/>
          <p:nvPr/>
        </p:nvPicPr>
        <p:blipFill>
          <a:blip r:embed="rId3" cstate="print">
            <a:extLst>
              <a:ext uri="{28A0092B-C50C-407E-A947-70E740481C1C}">
                <a14:useLocalDpi xmlns:a14="http://schemas.microsoft.com/office/drawing/2010/main" val="0"/>
              </a:ext>
            </a:extLst>
          </a:blip>
          <a:stretch>
            <a:fillRect/>
          </a:stretch>
        </p:blipFill>
        <p:spPr bwMode="auto">
          <a:xfrm>
            <a:off x="2273300" y="18040350"/>
            <a:ext cx="866775" cy="523875"/>
          </a:xfrm>
          <a:prstGeom prst="rect">
            <a:avLst/>
          </a:prstGeom>
          <a:noFill/>
          <a:ln w="9525">
            <a:noFill/>
            <a:miter lim="800000"/>
            <a:headEnd/>
            <a:tailEnd/>
          </a:ln>
        </p:spPr>
      </p:pic>
      <p:graphicFrame>
        <p:nvGraphicFramePr>
          <p:cNvPr id="4" name="Tabla 3"/>
          <p:cNvGraphicFramePr>
            <a:graphicFrameLocks noGrp="1"/>
          </p:cNvGraphicFramePr>
          <p:nvPr>
            <p:extLst>
              <p:ext uri="{D42A27DB-BD31-4B8C-83A1-F6EECF244321}">
                <p14:modId xmlns:p14="http://schemas.microsoft.com/office/powerpoint/2010/main" val="1031035484"/>
              </p:ext>
            </p:extLst>
          </p:nvPr>
        </p:nvGraphicFramePr>
        <p:xfrm>
          <a:off x="741445" y="998538"/>
          <a:ext cx="7708288" cy="3526491"/>
        </p:xfrm>
        <a:graphic>
          <a:graphicData uri="http://schemas.openxmlformats.org/drawingml/2006/table">
            <a:tbl>
              <a:tblPr>
                <a:tableStyleId>{ED9F09B1-C631-44D9-8952-87297EE674E3}</a:tableStyleId>
              </a:tblPr>
              <a:tblGrid>
                <a:gridCol w="1122801">
                  <a:extLst>
                    <a:ext uri="{9D8B030D-6E8A-4147-A177-3AD203B41FA5}">
                      <a16:colId xmlns:a16="http://schemas.microsoft.com/office/drawing/2014/main" val="190292991"/>
                    </a:ext>
                  </a:extLst>
                </a:gridCol>
                <a:gridCol w="2084113">
                  <a:extLst>
                    <a:ext uri="{9D8B030D-6E8A-4147-A177-3AD203B41FA5}">
                      <a16:colId xmlns:a16="http://schemas.microsoft.com/office/drawing/2014/main" val="133055538"/>
                    </a:ext>
                  </a:extLst>
                </a:gridCol>
                <a:gridCol w="4501374">
                  <a:extLst>
                    <a:ext uri="{9D8B030D-6E8A-4147-A177-3AD203B41FA5}">
                      <a16:colId xmlns:a16="http://schemas.microsoft.com/office/drawing/2014/main" val="956048371"/>
                    </a:ext>
                  </a:extLst>
                </a:gridCol>
              </a:tblGrid>
              <a:tr h="805866">
                <a:tc rowSpan="4">
                  <a:txBody>
                    <a:bodyPr/>
                    <a:lstStyle/>
                    <a:p>
                      <a:pPr algn="ctr" fontAlgn="ctr"/>
                      <a:r>
                        <a:rPr lang="en-US" sz="1400" u="none" strike="noStrike" dirty="0">
                          <a:effectLst/>
                        </a:rPr>
                        <a:t>PROYECCIÓN A LA COMUNIDAD</a:t>
                      </a:r>
                      <a:endParaRPr lang="en-US" sz="1400" b="1" i="0" u="none" strike="noStrike" dirty="0">
                        <a:solidFill>
                          <a:srgbClr val="000000"/>
                        </a:solidFill>
                        <a:effectLst/>
                        <a:latin typeface="Calibri" panose="020F0502020204030204" pitchFamily="34" charset="0"/>
                      </a:endParaRPr>
                    </a:p>
                  </a:txBody>
                  <a:tcPr marL="7516" marR="7516" marT="7516" marB="0" vert="vert270" anchor="ctr"/>
                </a:tc>
                <a:tc>
                  <a:txBody>
                    <a:bodyPr/>
                    <a:lstStyle/>
                    <a:p>
                      <a:pPr algn="l" fontAlgn="ctr"/>
                      <a:r>
                        <a:rPr lang="es-CO" sz="1400" u="none" strike="noStrike" noProof="0" dirty="0">
                          <a:effectLst/>
                        </a:rPr>
                        <a:t>Escuela familiar</a:t>
                      </a:r>
                      <a:endParaRPr lang="es-CO" sz="14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400" b="0" dirty="0">
                          <a:effectLst/>
                          <a:latin typeface="Calibri" panose="020F0502020204030204" pitchFamily="34" charset="0"/>
                        </a:rPr>
                        <a:t>Escuela de padres con alianza de la red papaz (se ha perdido la alianza con red papaz, de alguna manera se conto el apoyo de la fundación Laura </a:t>
                      </a:r>
                      <a:r>
                        <a:rPr lang="es-MX" sz="1400" b="0" dirty="0" err="1">
                          <a:effectLst/>
                          <a:latin typeface="Calibri" panose="020F0502020204030204" pitchFamily="34" charset="0"/>
                        </a:rPr>
                        <a:t>Vegara</a:t>
                      </a:r>
                      <a:r>
                        <a:rPr lang="es-MX" sz="1400" b="0" dirty="0">
                          <a:effectLst/>
                          <a:latin typeface="Calibri" panose="020F0502020204030204" pitchFamily="34" charset="0"/>
                        </a:rPr>
                        <a:t> sin una intervención permanente con los padres de familia.)</a:t>
                      </a:r>
                    </a:p>
                  </a:txBody>
                  <a:tcPr marL="22860" marR="22860" marT="0" marB="0"/>
                </a:tc>
                <a:extLst>
                  <a:ext uri="{0D108BD9-81ED-4DB2-BD59-A6C34878D82A}">
                    <a16:rowId xmlns:a16="http://schemas.microsoft.com/office/drawing/2014/main" val="780873907"/>
                  </a:ext>
                </a:extLst>
              </a:tr>
              <a:tr h="805866">
                <a:tc vMerge="1">
                  <a:txBody>
                    <a:bodyPr/>
                    <a:lstStyle/>
                    <a:p>
                      <a:endParaRPr lang="es-CO"/>
                    </a:p>
                  </a:txBody>
                  <a:tcPr/>
                </a:tc>
                <a:tc>
                  <a:txBody>
                    <a:bodyPr/>
                    <a:lstStyle/>
                    <a:p>
                      <a:pPr algn="l" fontAlgn="ctr"/>
                      <a:r>
                        <a:rPr lang="es-ES" sz="1400" u="none" strike="noStrike" dirty="0">
                          <a:effectLst/>
                        </a:rPr>
                        <a:t>Oferta de servicios a la comunidad</a:t>
                      </a:r>
                      <a:endParaRPr lang="es-ES" sz="1400" b="0" i="0" u="none" strike="noStrike"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400" b="0" dirty="0">
                          <a:effectLst/>
                          <a:latin typeface="Calibri" panose="020F0502020204030204" pitchFamily="34" charset="0"/>
                        </a:rPr>
                        <a:t>Alianzas y colaboración de los diferentes sectores de la comunidad </a:t>
                      </a:r>
                      <a:r>
                        <a:rPr lang="es-MX" sz="1400" b="0" dirty="0" err="1">
                          <a:effectLst/>
                          <a:latin typeface="Calibri" panose="020F0502020204030204" pitchFamily="34" charset="0"/>
                        </a:rPr>
                        <a:t>eudcativa</a:t>
                      </a:r>
                      <a:r>
                        <a:rPr lang="es-MX" sz="1400" b="0" dirty="0">
                          <a:effectLst/>
                          <a:latin typeface="Calibri" panose="020F0502020204030204" pitchFamily="34" charset="0"/>
                        </a:rPr>
                        <a:t> (biblioteca Gabriela del </a:t>
                      </a:r>
                      <a:r>
                        <a:rPr lang="es-MX" sz="1400" b="0" dirty="0" err="1">
                          <a:effectLst/>
                          <a:latin typeface="Calibri" panose="020F0502020204030204" pitchFamily="34" charset="0"/>
                        </a:rPr>
                        <a:t>nilo</a:t>
                      </a:r>
                      <a:r>
                        <a:rPr lang="es-MX" sz="1400" b="0" dirty="0">
                          <a:effectLst/>
                          <a:latin typeface="Calibri" panose="020F0502020204030204" pitchFamily="34" charset="0"/>
                        </a:rPr>
                        <a:t>, biblioteca </a:t>
                      </a:r>
                      <a:r>
                        <a:rPr lang="es-MX" sz="1400" b="0" dirty="0" err="1">
                          <a:effectLst/>
                          <a:latin typeface="Calibri" panose="020F0502020204030204" pitchFamily="34" charset="0"/>
                        </a:rPr>
                        <a:t>americo</a:t>
                      </a:r>
                      <a:r>
                        <a:rPr lang="es-MX" sz="1400" b="0" dirty="0">
                          <a:effectLst/>
                          <a:latin typeface="Calibri" panose="020F0502020204030204" pitchFamily="34" charset="0"/>
                        </a:rPr>
                        <a:t> </a:t>
                      </a:r>
                      <a:r>
                        <a:rPr lang="es-MX" sz="1400" b="0" dirty="0" err="1">
                          <a:effectLst/>
                          <a:latin typeface="Calibri" panose="020F0502020204030204" pitchFamily="34" charset="0"/>
                        </a:rPr>
                        <a:t>kuri</a:t>
                      </a:r>
                      <a:r>
                        <a:rPr lang="es-MX" sz="1400" b="0" dirty="0">
                          <a:effectLst/>
                          <a:latin typeface="Calibri" panose="020F0502020204030204" pitchFamily="34" charset="0"/>
                        </a:rPr>
                        <a:t>, Sena, biblioteca </a:t>
                      </a:r>
                      <a:r>
                        <a:rPr lang="es-MX" sz="1400" b="0" dirty="0" err="1">
                          <a:effectLst/>
                          <a:latin typeface="Calibri" panose="020F0502020204030204" pitchFamily="34" charset="0"/>
                        </a:rPr>
                        <a:t>comfandi</a:t>
                      </a:r>
                      <a:r>
                        <a:rPr lang="es-MX" sz="1400" b="0" dirty="0">
                          <a:effectLst/>
                          <a:latin typeface="Calibri" panose="020F0502020204030204" pitchFamily="34" charset="0"/>
                        </a:rPr>
                        <a:t>, fundación Laura Vergara, </a:t>
                      </a:r>
                      <a:r>
                        <a:rPr lang="es-MX" sz="1400" b="0" dirty="0" err="1">
                          <a:effectLst/>
                          <a:latin typeface="Calibri" panose="020F0502020204030204" pitchFamily="34" charset="0"/>
                        </a:rPr>
                        <a:t>Colombates</a:t>
                      </a:r>
                      <a:r>
                        <a:rPr lang="es-MX" sz="1400" b="0" dirty="0">
                          <a:effectLst/>
                          <a:latin typeface="Calibri" panose="020F0502020204030204" pitchFamily="34" charset="0"/>
                        </a:rPr>
                        <a:t>).</a:t>
                      </a:r>
                    </a:p>
                  </a:txBody>
                  <a:tcPr marL="22860" marR="22860" marT="0" marB="0"/>
                </a:tc>
                <a:extLst>
                  <a:ext uri="{0D108BD9-81ED-4DB2-BD59-A6C34878D82A}">
                    <a16:rowId xmlns:a16="http://schemas.microsoft.com/office/drawing/2014/main" val="1408199428"/>
                  </a:ext>
                </a:extLst>
              </a:tr>
              <a:tr h="604399">
                <a:tc vMerge="1">
                  <a:txBody>
                    <a:bodyPr/>
                    <a:lstStyle/>
                    <a:p>
                      <a:endParaRPr lang="es-CO"/>
                    </a:p>
                  </a:txBody>
                  <a:tcPr/>
                </a:tc>
                <a:tc>
                  <a:txBody>
                    <a:bodyPr/>
                    <a:lstStyle/>
                    <a:p>
                      <a:pPr algn="l" fontAlgn="ctr"/>
                      <a:r>
                        <a:rPr lang="es-ES" sz="1400" u="none" strike="noStrike">
                          <a:effectLst/>
                        </a:rPr>
                        <a:t>Uso de la planta física y de los medios</a:t>
                      </a:r>
                      <a:endParaRPr lang="es-ES" sz="1400" b="0" i="0" u="none" strike="noStrike">
                        <a:solidFill>
                          <a:srgbClr val="000000"/>
                        </a:solidFill>
                        <a:effectLst/>
                        <a:latin typeface="Calibri" panose="020F0502020204030204" pitchFamily="34" charset="0"/>
                      </a:endParaRPr>
                    </a:p>
                  </a:txBody>
                  <a:tcPr marL="7516" marR="7516" marT="7516" marB="0" anchor="ctr"/>
                </a:tc>
                <a:tc>
                  <a:txBody>
                    <a:bodyPr/>
                    <a:lstStyle/>
                    <a:p>
                      <a:pPr rtl="0" fontAlgn="t"/>
                      <a:r>
                        <a:rPr lang="es-MX" sz="1400" b="0" dirty="0">
                          <a:effectLst/>
                          <a:latin typeface="Calibri" panose="020F0502020204030204" pitchFamily="34" charset="0"/>
                        </a:rPr>
                        <a:t>la institución cuenta con disponibilidad de los recursos de la planta física y medios tecnológicos que a su vez están en constante operatividad.</a:t>
                      </a:r>
                    </a:p>
                  </a:txBody>
                  <a:tcPr marL="22860" marR="22860" marT="0" marB="0"/>
                </a:tc>
                <a:extLst>
                  <a:ext uri="{0D108BD9-81ED-4DB2-BD59-A6C34878D82A}">
                    <a16:rowId xmlns:a16="http://schemas.microsoft.com/office/drawing/2014/main" val="4058166372"/>
                  </a:ext>
                </a:extLst>
              </a:tr>
              <a:tr h="1179531">
                <a:tc vMerge="1">
                  <a:txBody>
                    <a:bodyPr/>
                    <a:lstStyle/>
                    <a:p>
                      <a:endParaRPr lang="es-CO"/>
                    </a:p>
                  </a:txBody>
                  <a:tcPr/>
                </a:tc>
                <a:tc>
                  <a:txBody>
                    <a:bodyPr/>
                    <a:lstStyle/>
                    <a:p>
                      <a:pPr algn="l" fontAlgn="ctr"/>
                      <a:r>
                        <a:rPr lang="es-CO" sz="1400" u="none" strike="noStrike" noProof="0" dirty="0">
                          <a:effectLst/>
                        </a:rPr>
                        <a:t>Servicio Social Estudiantil</a:t>
                      </a:r>
                      <a:endParaRPr lang="es-CO" sz="14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400" b="0" dirty="0">
                          <a:effectLst/>
                          <a:latin typeface="Calibri" panose="020F0502020204030204" pitchFamily="34" charset="0"/>
                        </a:rPr>
                        <a:t>La institución muestra un alto impacto de servicio social estudiantil cumpliendo necesidades y expectativas de la comunidad educativa brindando a la comunidad espacios y recursos para beneficio de los mismos. (ICBF, SENA)</a:t>
                      </a:r>
                    </a:p>
                  </a:txBody>
                  <a:tcPr marL="22860" marR="22860" marT="0" marB="0"/>
                </a:tc>
                <a:extLst>
                  <a:ext uri="{0D108BD9-81ED-4DB2-BD59-A6C34878D82A}">
                    <a16:rowId xmlns:a16="http://schemas.microsoft.com/office/drawing/2014/main" val="2203302783"/>
                  </a:ext>
                </a:extLst>
              </a:tr>
            </a:tbl>
          </a:graphicData>
        </a:graphic>
      </p:graphicFrame>
    </p:spTree>
    <p:extLst>
      <p:ext uri="{BB962C8B-B14F-4D97-AF65-F5344CB8AC3E}">
        <p14:creationId xmlns:p14="http://schemas.microsoft.com/office/powerpoint/2010/main" val="30303955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3"/>
        <p:cNvGrpSpPr/>
        <p:nvPr/>
      </p:nvGrpSpPr>
      <p:grpSpPr>
        <a:xfrm>
          <a:off x="0" y="0"/>
          <a:ext cx="0" cy="0"/>
          <a:chOff x="0" y="0"/>
          <a:chExt cx="0" cy="0"/>
        </a:xfrm>
      </p:grpSpPr>
      <p:sp>
        <p:nvSpPr>
          <p:cNvPr id="2" name="AutoShape 2"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6"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rot="6466775">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CuadroTexto 5"/>
          <p:cNvSpPr txBox="1"/>
          <p:nvPr/>
        </p:nvSpPr>
        <p:spPr>
          <a:xfrm>
            <a:off x="3140075" y="236538"/>
            <a:ext cx="4228887" cy="369332"/>
          </a:xfrm>
          <a:prstGeom prst="rect">
            <a:avLst/>
          </a:prstGeom>
          <a:noFill/>
        </p:spPr>
        <p:txBody>
          <a:bodyPr wrap="square" rtlCol="0">
            <a:spAutoFit/>
          </a:bodyPr>
          <a:lstStyle/>
          <a:p>
            <a:r>
              <a:rPr lang="es-CO" sz="1800" dirty="0">
                <a:latin typeface="+mn-lt"/>
              </a:rPr>
              <a:t>GESTIÓN DE LA COMUNIDAD</a:t>
            </a:r>
          </a:p>
        </p:txBody>
      </p:sp>
      <p:graphicFrame>
        <p:nvGraphicFramePr>
          <p:cNvPr id="3" name="Tabla 2"/>
          <p:cNvGraphicFramePr>
            <a:graphicFrameLocks noGrp="1"/>
          </p:cNvGraphicFramePr>
          <p:nvPr>
            <p:extLst>
              <p:ext uri="{D42A27DB-BD31-4B8C-83A1-F6EECF244321}">
                <p14:modId xmlns:p14="http://schemas.microsoft.com/office/powerpoint/2010/main" val="2394553866"/>
              </p:ext>
            </p:extLst>
          </p:nvPr>
        </p:nvGraphicFramePr>
        <p:xfrm>
          <a:off x="2244725" y="-13420725"/>
          <a:ext cx="4655094" cy="3790646"/>
        </p:xfrm>
        <a:graphic>
          <a:graphicData uri="http://schemas.openxmlformats.org/drawingml/2006/table">
            <a:tbl>
              <a:tblPr>
                <a:tableStyleId>{ED9F09B1-C631-44D9-8952-87297EE674E3}</a:tableStyleId>
              </a:tblPr>
              <a:tblGrid>
                <a:gridCol w="336455">
                  <a:extLst>
                    <a:ext uri="{9D8B030D-6E8A-4147-A177-3AD203B41FA5}">
                      <a16:colId xmlns:a16="http://schemas.microsoft.com/office/drawing/2014/main" val="686957780"/>
                    </a:ext>
                  </a:extLst>
                </a:gridCol>
                <a:gridCol w="336455">
                  <a:extLst>
                    <a:ext uri="{9D8B030D-6E8A-4147-A177-3AD203B41FA5}">
                      <a16:colId xmlns:a16="http://schemas.microsoft.com/office/drawing/2014/main" val="2945494325"/>
                    </a:ext>
                  </a:extLst>
                </a:gridCol>
                <a:gridCol w="341261">
                  <a:extLst>
                    <a:ext uri="{9D8B030D-6E8A-4147-A177-3AD203B41FA5}">
                      <a16:colId xmlns:a16="http://schemas.microsoft.com/office/drawing/2014/main" val="3824007251"/>
                    </a:ext>
                  </a:extLst>
                </a:gridCol>
                <a:gridCol w="937267">
                  <a:extLst>
                    <a:ext uri="{9D8B030D-6E8A-4147-A177-3AD203B41FA5}">
                      <a16:colId xmlns:a16="http://schemas.microsoft.com/office/drawing/2014/main" val="1653058650"/>
                    </a:ext>
                  </a:extLst>
                </a:gridCol>
                <a:gridCol w="326842">
                  <a:extLst>
                    <a:ext uri="{9D8B030D-6E8A-4147-A177-3AD203B41FA5}">
                      <a16:colId xmlns:a16="http://schemas.microsoft.com/office/drawing/2014/main" val="1184284870"/>
                    </a:ext>
                  </a:extLst>
                </a:gridCol>
                <a:gridCol w="288390">
                  <a:extLst>
                    <a:ext uri="{9D8B030D-6E8A-4147-A177-3AD203B41FA5}">
                      <a16:colId xmlns:a16="http://schemas.microsoft.com/office/drawing/2014/main" val="2016822378"/>
                    </a:ext>
                  </a:extLst>
                </a:gridCol>
                <a:gridCol w="365294">
                  <a:extLst>
                    <a:ext uri="{9D8B030D-6E8A-4147-A177-3AD203B41FA5}">
                      <a16:colId xmlns:a16="http://schemas.microsoft.com/office/drawing/2014/main" val="646147530"/>
                    </a:ext>
                  </a:extLst>
                </a:gridCol>
                <a:gridCol w="365294">
                  <a:extLst>
                    <a:ext uri="{9D8B030D-6E8A-4147-A177-3AD203B41FA5}">
                      <a16:colId xmlns:a16="http://schemas.microsoft.com/office/drawing/2014/main" val="2463858596"/>
                    </a:ext>
                  </a:extLst>
                </a:gridCol>
                <a:gridCol w="326842">
                  <a:extLst>
                    <a:ext uri="{9D8B030D-6E8A-4147-A177-3AD203B41FA5}">
                      <a16:colId xmlns:a16="http://schemas.microsoft.com/office/drawing/2014/main" val="4109979519"/>
                    </a:ext>
                  </a:extLst>
                </a:gridCol>
                <a:gridCol w="230712">
                  <a:extLst>
                    <a:ext uri="{9D8B030D-6E8A-4147-A177-3AD203B41FA5}">
                      <a16:colId xmlns:a16="http://schemas.microsoft.com/office/drawing/2014/main" val="1496943718"/>
                    </a:ext>
                  </a:extLst>
                </a:gridCol>
                <a:gridCol w="371302">
                  <a:extLst>
                    <a:ext uri="{9D8B030D-6E8A-4147-A177-3AD203B41FA5}">
                      <a16:colId xmlns:a16="http://schemas.microsoft.com/office/drawing/2014/main" val="254898883"/>
                    </a:ext>
                  </a:extLst>
                </a:gridCol>
                <a:gridCol w="428980">
                  <a:extLst>
                    <a:ext uri="{9D8B030D-6E8A-4147-A177-3AD203B41FA5}">
                      <a16:colId xmlns:a16="http://schemas.microsoft.com/office/drawing/2014/main" val="4289461448"/>
                    </a:ext>
                  </a:extLst>
                </a:gridCol>
              </a:tblGrid>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69110562"/>
                  </a:ext>
                </a:extLst>
              </a:tr>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tc gridSpan="11">
                  <a:txBody>
                    <a:bodyPr/>
                    <a:lstStyle/>
                    <a:p>
                      <a:pPr algn="ctr" fontAlgn="b"/>
                      <a:r>
                        <a:rPr lang="en-US" sz="400" u="none" strike="noStrike" dirty="0">
                          <a:effectLst/>
                        </a:rPr>
                        <a:t>INSTITUCION EDUCATIVA DOMINGO IRURITA</a:t>
                      </a:r>
                      <a:endParaRPr lang="en-US" sz="400" b="0" i="0" u="none" strike="noStrike" dirty="0">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3205573"/>
                  </a:ext>
                </a:extLst>
              </a:tr>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tc gridSpan="11">
                  <a:txBody>
                    <a:bodyPr/>
                    <a:lstStyle/>
                    <a:p>
                      <a:pPr algn="ctr" fontAlgn="b"/>
                      <a:r>
                        <a:rPr lang="es-ES" sz="400" u="none" strike="noStrike" dirty="0">
                          <a:effectLst/>
                        </a:rPr>
                        <a:t>RELACION DE GASTOS DETALLADOS DE DICIEMBRE  DEL 2023</a:t>
                      </a:r>
                      <a:endParaRPr lang="es-ES" sz="400" b="1" i="0" u="none" strike="noStrike" dirty="0">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48506449"/>
                  </a:ext>
                </a:extLst>
              </a:tr>
              <a:tr h="216404">
                <a:tc>
                  <a:txBody>
                    <a:bodyPr/>
                    <a:lstStyle/>
                    <a:p>
                      <a:pPr algn="l" fontAlgn="ctr"/>
                      <a:r>
                        <a:rPr lang="es-ES" sz="400" u="none" strike="noStrike" dirty="0">
                          <a:effectLst/>
                        </a:rPr>
                        <a:t>Fecha de inicio de contrato</a:t>
                      </a:r>
                      <a:endParaRPr lang="es-ES" sz="400" b="1" i="0" u="none" strike="noStrike" dirty="0">
                        <a:solidFill>
                          <a:srgbClr val="000000"/>
                        </a:solidFill>
                        <a:effectLst/>
                        <a:latin typeface="Arial" panose="020B0604020202020204" pitchFamily="34" charset="0"/>
                      </a:endParaRPr>
                    </a:p>
                  </a:txBody>
                  <a:tcPr marL="0" marR="0" marT="0" marB="0" anchor="ctr"/>
                </a:tc>
                <a:tc>
                  <a:txBody>
                    <a:bodyPr/>
                    <a:lstStyle/>
                    <a:p>
                      <a:pPr algn="l" fontAlgn="ctr"/>
                      <a:r>
                        <a:rPr lang="es-ES" sz="400" u="none" strike="noStrike" dirty="0">
                          <a:effectLst/>
                        </a:rPr>
                        <a:t>Fecha de </a:t>
                      </a:r>
                      <a:r>
                        <a:rPr lang="es-CO" sz="400" u="none" strike="noStrike" noProof="0" dirty="0">
                          <a:effectLst/>
                        </a:rPr>
                        <a:t>terminación</a:t>
                      </a:r>
                      <a:r>
                        <a:rPr lang="es-ES" sz="400" u="none" strike="noStrike" dirty="0">
                          <a:effectLst/>
                        </a:rPr>
                        <a:t> de contrato</a:t>
                      </a:r>
                      <a:endParaRPr lang="es-ES" sz="400" b="1" i="0" u="none" strike="noStrike" dirty="0">
                        <a:solidFill>
                          <a:srgbClr val="000000"/>
                        </a:solidFill>
                        <a:effectLst/>
                        <a:latin typeface="Arial" panose="020B0604020202020204" pitchFamily="34" charset="0"/>
                      </a:endParaRPr>
                    </a:p>
                  </a:txBody>
                  <a:tcPr marL="0" marR="0" marT="0" marB="0" anchor="ctr"/>
                </a:tc>
                <a:tc>
                  <a:txBody>
                    <a:bodyPr/>
                    <a:lstStyle/>
                    <a:p>
                      <a:pPr algn="l" fontAlgn="ctr"/>
                      <a:r>
                        <a:rPr lang="es-CO" sz="400" u="none" strike="noStrike" noProof="0" dirty="0">
                          <a:effectLst/>
                        </a:rPr>
                        <a:t>Fecha</a:t>
                      </a:r>
                      <a:r>
                        <a:rPr lang="en-US" sz="400" u="none" strike="noStrike" dirty="0">
                          <a:effectLst/>
                        </a:rPr>
                        <a:t> de mess</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PROVEEDOR</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NIT</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OBJETO</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a:t>
                      </a:r>
                      <a:r>
                        <a:rPr lang="en-US" sz="400" u="none" strike="noStrike" dirty="0" err="1">
                          <a:effectLst/>
                        </a:rPr>
                        <a:t>Vr.Contrato</a:t>
                      </a:r>
                      <a:r>
                        <a:rPr lang="en-US" sz="400" u="none" strike="noStrike" dirty="0">
                          <a:effectLst/>
                        </a:rPr>
                        <a:t> </a:t>
                      </a:r>
                      <a:r>
                        <a:rPr lang="en-US" sz="400" u="none" strike="noStrike" dirty="0" err="1">
                          <a:effectLst/>
                        </a:rPr>
                        <a:t>inicial</a:t>
                      </a:r>
                      <a:r>
                        <a:rPr lang="en-US" sz="400" u="none" strike="noStrike" dirty="0">
                          <a:effectLst/>
                        </a:rPr>
                        <a:t>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Valor </a:t>
                      </a:r>
                      <a:r>
                        <a:rPr lang="en-US" sz="400" u="none" strike="noStrike" dirty="0" err="1">
                          <a:effectLst/>
                        </a:rPr>
                        <a:t>cancelado</a:t>
                      </a:r>
                      <a:r>
                        <a:rPr lang="en-US" sz="400" u="none" strike="noStrike" dirty="0">
                          <a:effectLst/>
                        </a:rPr>
                        <a:t> </a:t>
                      </a:r>
                      <a:r>
                        <a:rPr lang="en-US" sz="400" u="none" strike="noStrike" dirty="0" err="1">
                          <a:effectLst/>
                        </a:rPr>
                        <a:t>por</a:t>
                      </a:r>
                      <a:r>
                        <a:rPr lang="en-US" sz="400" u="none" strike="noStrike" dirty="0">
                          <a:effectLst/>
                        </a:rPr>
                        <a:t> mess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 Valor ACUMULADO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Saldo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Observaciones</a:t>
                      </a:r>
                      <a:endParaRPr lang="en-US" sz="400" b="1"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846721315"/>
                  </a:ext>
                </a:extLst>
              </a:tr>
              <a:tr h="173123">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5/12/2023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UNE EPM TELECOMUNICACIONES S.A.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900092385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SERVICIO DE INTERNET</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225735539"/>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12/12/2023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MERA DIAZ JUAN GILLERMO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14704822</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PAGO DE ESTAMPILLAS DE INPEC</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57496961"/>
                  </a:ext>
                </a:extLst>
              </a:tr>
              <a:tr h="346247">
                <a:tc>
                  <a:txBody>
                    <a:bodyPr/>
                    <a:lstStyle/>
                    <a:p>
                      <a:pPr algn="ctr" fontAlgn="ctr"/>
                      <a:r>
                        <a:rPr lang="en-US" sz="400" u="none" strike="noStrike">
                          <a:effectLst/>
                        </a:rPr>
                        <a:t>17/11/2023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VELASQUEZ LEONEL CHRISTIAN ALEXANDER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1113629741</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Mantenimiento de techo  goteras  e instalaciones de ventiladore</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3734681"/>
                  </a:ext>
                </a:extLst>
              </a:tr>
              <a:tr h="230831">
                <a:tc>
                  <a:txBody>
                    <a:bodyPr/>
                    <a:lstStyle/>
                    <a:p>
                      <a:pPr algn="ctr" fontAlgn="ctr"/>
                      <a:r>
                        <a:rPr lang="en-US" sz="400" u="none" strike="noStrike">
                          <a:effectLst/>
                        </a:rPr>
                        <a:t>15/03/2023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30/03/2024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PATIÑO VIVAS MARIA DEL SOCORRO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31171579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RENOVACION DE PROGRAMA DE NOTAS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1.402.500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160083118"/>
                  </a:ext>
                </a:extLst>
              </a:tr>
              <a:tr h="346247">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FERRETERIA VILLA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16251080</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MATERIALES Y SUMINISTROS</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874.150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005316493"/>
                  </a:ext>
                </a:extLst>
              </a:tr>
              <a:tr h="115416">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SENDOYA MUÑOZ WILLIAM JAVIER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1012357944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Otrosi del contrato  No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674023466"/>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INTERGROUP SAS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900941915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elementos de papeleria y aseo</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121927534"/>
                  </a:ext>
                </a:extLst>
              </a:tr>
              <a:tr h="403954">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GOMEZ  ADALBERTO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1113619639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Servivios de Mantenimiento  preventivo y curativo de sistemas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1.309.000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70536813"/>
                  </a:ext>
                </a:extLst>
              </a:tr>
              <a:tr h="173123">
                <a:tc>
                  <a:txBody>
                    <a:bodyPr/>
                    <a:lstStyle/>
                    <a:p>
                      <a:pPr algn="ctr" fontAlgn="ctr"/>
                      <a:r>
                        <a:rPr lang="en-US" sz="400" u="none" strike="noStrike">
                          <a:effectLst/>
                        </a:rPr>
                        <a:t>18/01/2023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ERASO ROSERO LILIAM MERCEDES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30731878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ASESORAMIENTO CONTABLE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2848889"/>
                  </a:ext>
                </a:extLst>
              </a:tr>
              <a:tr h="461662">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HERNANDEZ RAMIREZ OSCAR JESSY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700246398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SERVICIOS PARA MANTENIMIENTO DE PLANTA LOCATIVA</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80393198"/>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TOTAL DEL MES</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17.510.396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38520317"/>
                  </a:ext>
                </a:extLst>
              </a:tr>
              <a:tr h="126957">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ANTERIOR</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101.303.523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85799624"/>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TOTAL</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117.973.919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245393"/>
                  </a:ext>
                </a:extLst>
              </a:tr>
            </a:tbl>
          </a:graphicData>
        </a:graphic>
      </p:graphicFrame>
      <p:pic>
        <p:nvPicPr>
          <p:cNvPr id="8" name="Imagen 7"/>
          <p:cNvPicPr/>
          <p:nvPr/>
        </p:nvPicPr>
        <p:blipFill>
          <a:blip r:embed="rId3" cstate="print">
            <a:extLst>
              <a:ext uri="{28A0092B-C50C-407E-A947-70E740481C1C}">
                <a14:useLocalDpi xmlns:a14="http://schemas.microsoft.com/office/drawing/2010/main" val="0"/>
              </a:ext>
            </a:extLst>
          </a:blip>
          <a:stretch>
            <a:fillRect/>
          </a:stretch>
        </p:blipFill>
        <p:spPr bwMode="auto">
          <a:xfrm>
            <a:off x="2273300" y="18040350"/>
            <a:ext cx="866775" cy="523875"/>
          </a:xfrm>
          <a:prstGeom prst="rect">
            <a:avLst/>
          </a:prstGeom>
          <a:noFill/>
          <a:ln w="9525">
            <a:noFill/>
            <a:miter lim="800000"/>
            <a:headEnd/>
            <a:tailEnd/>
          </a:ln>
        </p:spPr>
      </p:pic>
      <p:graphicFrame>
        <p:nvGraphicFramePr>
          <p:cNvPr id="7" name="Tabla 6"/>
          <p:cNvGraphicFramePr>
            <a:graphicFrameLocks noGrp="1"/>
          </p:cNvGraphicFramePr>
          <p:nvPr>
            <p:extLst>
              <p:ext uri="{D42A27DB-BD31-4B8C-83A1-F6EECF244321}">
                <p14:modId xmlns:p14="http://schemas.microsoft.com/office/powerpoint/2010/main" val="1747802361"/>
              </p:ext>
            </p:extLst>
          </p:nvPr>
        </p:nvGraphicFramePr>
        <p:xfrm>
          <a:off x="628651" y="998537"/>
          <a:ext cx="7769392" cy="3149593"/>
        </p:xfrm>
        <a:graphic>
          <a:graphicData uri="http://schemas.openxmlformats.org/drawingml/2006/table">
            <a:tbl>
              <a:tblPr>
                <a:tableStyleId>{ED9F09B1-C631-44D9-8952-87297EE674E3}</a:tableStyleId>
              </a:tblPr>
              <a:tblGrid>
                <a:gridCol w="1091865">
                  <a:extLst>
                    <a:ext uri="{9D8B030D-6E8A-4147-A177-3AD203B41FA5}">
                      <a16:colId xmlns:a16="http://schemas.microsoft.com/office/drawing/2014/main" val="3324617880"/>
                    </a:ext>
                  </a:extLst>
                </a:gridCol>
                <a:gridCol w="2140471">
                  <a:extLst>
                    <a:ext uri="{9D8B030D-6E8A-4147-A177-3AD203B41FA5}">
                      <a16:colId xmlns:a16="http://schemas.microsoft.com/office/drawing/2014/main" val="44582369"/>
                    </a:ext>
                  </a:extLst>
                </a:gridCol>
                <a:gridCol w="4537056">
                  <a:extLst>
                    <a:ext uri="{9D8B030D-6E8A-4147-A177-3AD203B41FA5}">
                      <a16:colId xmlns:a16="http://schemas.microsoft.com/office/drawing/2014/main" val="271190656"/>
                    </a:ext>
                  </a:extLst>
                </a:gridCol>
              </a:tblGrid>
              <a:tr h="1058863">
                <a:tc rowSpan="3">
                  <a:txBody>
                    <a:bodyPr/>
                    <a:lstStyle/>
                    <a:p>
                      <a:pPr algn="ctr" fontAlgn="ctr"/>
                      <a:r>
                        <a:rPr lang="en-US" sz="1400" u="none" strike="noStrike" dirty="0">
                          <a:effectLst/>
                        </a:rPr>
                        <a:t>PARTICIPACIÓN y CONVIVENCIA</a:t>
                      </a:r>
                      <a:endParaRPr lang="en-US" sz="1400" b="1" i="0" u="none" strike="noStrike" dirty="0">
                        <a:solidFill>
                          <a:srgbClr val="000000"/>
                        </a:solidFill>
                        <a:effectLst/>
                        <a:latin typeface="Calibri" panose="020F0502020204030204" pitchFamily="34" charset="0"/>
                      </a:endParaRPr>
                    </a:p>
                  </a:txBody>
                  <a:tcPr marL="7516" marR="7516" marT="7516" marB="0" vert="vert270" anchor="ctr"/>
                </a:tc>
                <a:tc>
                  <a:txBody>
                    <a:bodyPr/>
                    <a:lstStyle/>
                    <a:p>
                      <a:pPr algn="l" fontAlgn="ctr"/>
                      <a:r>
                        <a:rPr lang="es-CO" sz="1400" u="none" strike="noStrike" noProof="0" dirty="0">
                          <a:effectLst/>
                        </a:rPr>
                        <a:t>Participación de los estudiantes</a:t>
                      </a:r>
                      <a:endParaRPr lang="es-CO" sz="14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600" b="0" dirty="0">
                          <a:effectLst/>
                          <a:latin typeface="Calibri" panose="020F0502020204030204" pitchFamily="34" charset="0"/>
                        </a:rPr>
                        <a:t>La institución crea espacios como el gobierno escolar, la elección del personero y contralor estudiantil, labor social al igual que diferentes actividades culturales y deportivas</a:t>
                      </a:r>
                    </a:p>
                  </a:txBody>
                  <a:tcPr marL="22860" marR="22860" marT="0" marB="0"/>
                </a:tc>
                <a:extLst>
                  <a:ext uri="{0D108BD9-81ED-4DB2-BD59-A6C34878D82A}">
                    <a16:rowId xmlns:a16="http://schemas.microsoft.com/office/drawing/2014/main" val="299662978"/>
                  </a:ext>
                </a:extLst>
              </a:tr>
              <a:tr h="871530">
                <a:tc vMerge="1">
                  <a:txBody>
                    <a:bodyPr/>
                    <a:lstStyle/>
                    <a:p>
                      <a:endParaRPr lang="es-CO"/>
                    </a:p>
                  </a:txBody>
                  <a:tcPr/>
                </a:tc>
                <a:tc>
                  <a:txBody>
                    <a:bodyPr/>
                    <a:lstStyle/>
                    <a:p>
                      <a:pPr algn="l" fontAlgn="ctr"/>
                      <a:r>
                        <a:rPr lang="es-ES" sz="1400" u="none" strike="noStrike">
                          <a:effectLst/>
                        </a:rPr>
                        <a:t>Asamblea y consejo de padres de familia</a:t>
                      </a:r>
                      <a:endParaRPr lang="es-ES" sz="1400" b="0" i="0" u="none" strike="noStrike">
                        <a:solidFill>
                          <a:srgbClr val="000000"/>
                        </a:solidFill>
                        <a:effectLst/>
                        <a:latin typeface="Calibri" panose="020F0502020204030204" pitchFamily="34" charset="0"/>
                      </a:endParaRPr>
                    </a:p>
                  </a:txBody>
                  <a:tcPr marL="7516" marR="7516" marT="7516" marB="0" anchor="ctr"/>
                </a:tc>
                <a:tc>
                  <a:txBody>
                    <a:bodyPr/>
                    <a:lstStyle/>
                    <a:p>
                      <a:pPr rtl="0" fontAlgn="t"/>
                      <a:r>
                        <a:rPr lang="es-MX" sz="1600" b="0">
                          <a:effectLst/>
                          <a:latin typeface="Calibri" panose="020F0502020204030204" pitchFamily="34" charset="0"/>
                        </a:rPr>
                        <a:t>La institución cuenta con los mecanismos de participación, consulta y retroalimentación de la asamblea y el consejo de padres</a:t>
                      </a:r>
                    </a:p>
                  </a:txBody>
                  <a:tcPr marL="22860" marR="22860" marT="0" marB="0"/>
                </a:tc>
                <a:extLst>
                  <a:ext uri="{0D108BD9-81ED-4DB2-BD59-A6C34878D82A}">
                    <a16:rowId xmlns:a16="http://schemas.microsoft.com/office/drawing/2014/main" val="2807864013"/>
                  </a:ext>
                </a:extLst>
              </a:tr>
              <a:tr h="1030587">
                <a:tc vMerge="1">
                  <a:txBody>
                    <a:bodyPr/>
                    <a:lstStyle/>
                    <a:p>
                      <a:endParaRPr lang="es-CO"/>
                    </a:p>
                  </a:txBody>
                  <a:tcPr/>
                </a:tc>
                <a:tc>
                  <a:txBody>
                    <a:bodyPr/>
                    <a:lstStyle/>
                    <a:p>
                      <a:pPr algn="l" fontAlgn="ctr"/>
                      <a:r>
                        <a:rPr lang="en-US" sz="1400" u="none" strike="noStrike">
                          <a:effectLst/>
                        </a:rPr>
                        <a:t>Participación de las familias</a:t>
                      </a:r>
                      <a:endParaRPr lang="en-US" sz="1400" b="0" i="0" u="none" strike="noStrike">
                        <a:solidFill>
                          <a:srgbClr val="000000"/>
                        </a:solidFill>
                        <a:effectLst/>
                        <a:latin typeface="Calibri" panose="020F0502020204030204" pitchFamily="34" charset="0"/>
                      </a:endParaRPr>
                    </a:p>
                  </a:txBody>
                  <a:tcPr marL="7516" marR="7516" marT="7516" marB="0" anchor="ctr"/>
                </a:tc>
                <a:tc>
                  <a:txBody>
                    <a:bodyPr/>
                    <a:lstStyle/>
                    <a:p>
                      <a:pPr rtl="0" fontAlgn="t"/>
                      <a:r>
                        <a:rPr lang="es-MX" sz="1600" b="0" dirty="0">
                          <a:effectLst/>
                          <a:latin typeface="Calibri" panose="020F0502020204030204" pitchFamily="34" charset="0"/>
                        </a:rPr>
                        <a:t>La participación de los padres de familia es coherente con los grandes propósitos institucionales. la institución evalúa estos mecanismos e instancias de participación y el proceso de mejoramiento contempla sus necesidades y expectativas.</a:t>
                      </a:r>
                    </a:p>
                  </a:txBody>
                  <a:tcPr marL="22860" marR="22860" marT="0" marB="0"/>
                </a:tc>
                <a:extLst>
                  <a:ext uri="{0D108BD9-81ED-4DB2-BD59-A6C34878D82A}">
                    <a16:rowId xmlns:a16="http://schemas.microsoft.com/office/drawing/2014/main" val="1873608482"/>
                  </a:ext>
                </a:extLst>
              </a:tr>
            </a:tbl>
          </a:graphicData>
        </a:graphic>
      </p:graphicFrame>
    </p:spTree>
    <p:extLst>
      <p:ext uri="{BB962C8B-B14F-4D97-AF65-F5344CB8AC3E}">
        <p14:creationId xmlns:p14="http://schemas.microsoft.com/office/powerpoint/2010/main" val="12664004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3"/>
        <p:cNvGrpSpPr/>
        <p:nvPr/>
      </p:nvGrpSpPr>
      <p:grpSpPr>
        <a:xfrm>
          <a:off x="0" y="0"/>
          <a:ext cx="0" cy="0"/>
          <a:chOff x="0" y="0"/>
          <a:chExt cx="0" cy="0"/>
        </a:xfrm>
      </p:grpSpPr>
      <p:sp>
        <p:nvSpPr>
          <p:cNvPr id="2" name="AutoShape 2"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6"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rot="6466775">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CuadroTexto 5"/>
          <p:cNvSpPr txBox="1"/>
          <p:nvPr/>
        </p:nvSpPr>
        <p:spPr>
          <a:xfrm>
            <a:off x="3140075" y="236538"/>
            <a:ext cx="4228887" cy="369332"/>
          </a:xfrm>
          <a:prstGeom prst="rect">
            <a:avLst/>
          </a:prstGeom>
          <a:noFill/>
        </p:spPr>
        <p:txBody>
          <a:bodyPr wrap="square" rtlCol="0">
            <a:spAutoFit/>
          </a:bodyPr>
          <a:lstStyle/>
          <a:p>
            <a:r>
              <a:rPr lang="es-CO" sz="1800" dirty="0">
                <a:latin typeface="+mn-lt"/>
              </a:rPr>
              <a:t>GESTIÓN DE LA COMUNIDAD</a:t>
            </a:r>
          </a:p>
        </p:txBody>
      </p:sp>
      <p:graphicFrame>
        <p:nvGraphicFramePr>
          <p:cNvPr id="3" name="Tabla 2"/>
          <p:cNvGraphicFramePr>
            <a:graphicFrameLocks noGrp="1"/>
          </p:cNvGraphicFramePr>
          <p:nvPr>
            <p:extLst>
              <p:ext uri="{D42A27DB-BD31-4B8C-83A1-F6EECF244321}">
                <p14:modId xmlns:p14="http://schemas.microsoft.com/office/powerpoint/2010/main" val="2394553866"/>
              </p:ext>
            </p:extLst>
          </p:nvPr>
        </p:nvGraphicFramePr>
        <p:xfrm>
          <a:off x="2244725" y="-13420725"/>
          <a:ext cx="4655094" cy="3790646"/>
        </p:xfrm>
        <a:graphic>
          <a:graphicData uri="http://schemas.openxmlformats.org/drawingml/2006/table">
            <a:tbl>
              <a:tblPr>
                <a:tableStyleId>{ED9F09B1-C631-44D9-8952-87297EE674E3}</a:tableStyleId>
              </a:tblPr>
              <a:tblGrid>
                <a:gridCol w="336455">
                  <a:extLst>
                    <a:ext uri="{9D8B030D-6E8A-4147-A177-3AD203B41FA5}">
                      <a16:colId xmlns:a16="http://schemas.microsoft.com/office/drawing/2014/main" val="686957780"/>
                    </a:ext>
                  </a:extLst>
                </a:gridCol>
                <a:gridCol w="336455">
                  <a:extLst>
                    <a:ext uri="{9D8B030D-6E8A-4147-A177-3AD203B41FA5}">
                      <a16:colId xmlns:a16="http://schemas.microsoft.com/office/drawing/2014/main" val="2945494325"/>
                    </a:ext>
                  </a:extLst>
                </a:gridCol>
                <a:gridCol w="341261">
                  <a:extLst>
                    <a:ext uri="{9D8B030D-6E8A-4147-A177-3AD203B41FA5}">
                      <a16:colId xmlns:a16="http://schemas.microsoft.com/office/drawing/2014/main" val="3824007251"/>
                    </a:ext>
                  </a:extLst>
                </a:gridCol>
                <a:gridCol w="937267">
                  <a:extLst>
                    <a:ext uri="{9D8B030D-6E8A-4147-A177-3AD203B41FA5}">
                      <a16:colId xmlns:a16="http://schemas.microsoft.com/office/drawing/2014/main" val="1653058650"/>
                    </a:ext>
                  </a:extLst>
                </a:gridCol>
                <a:gridCol w="326842">
                  <a:extLst>
                    <a:ext uri="{9D8B030D-6E8A-4147-A177-3AD203B41FA5}">
                      <a16:colId xmlns:a16="http://schemas.microsoft.com/office/drawing/2014/main" val="1184284870"/>
                    </a:ext>
                  </a:extLst>
                </a:gridCol>
                <a:gridCol w="288390">
                  <a:extLst>
                    <a:ext uri="{9D8B030D-6E8A-4147-A177-3AD203B41FA5}">
                      <a16:colId xmlns:a16="http://schemas.microsoft.com/office/drawing/2014/main" val="2016822378"/>
                    </a:ext>
                  </a:extLst>
                </a:gridCol>
                <a:gridCol w="365294">
                  <a:extLst>
                    <a:ext uri="{9D8B030D-6E8A-4147-A177-3AD203B41FA5}">
                      <a16:colId xmlns:a16="http://schemas.microsoft.com/office/drawing/2014/main" val="646147530"/>
                    </a:ext>
                  </a:extLst>
                </a:gridCol>
                <a:gridCol w="365294">
                  <a:extLst>
                    <a:ext uri="{9D8B030D-6E8A-4147-A177-3AD203B41FA5}">
                      <a16:colId xmlns:a16="http://schemas.microsoft.com/office/drawing/2014/main" val="2463858596"/>
                    </a:ext>
                  </a:extLst>
                </a:gridCol>
                <a:gridCol w="326842">
                  <a:extLst>
                    <a:ext uri="{9D8B030D-6E8A-4147-A177-3AD203B41FA5}">
                      <a16:colId xmlns:a16="http://schemas.microsoft.com/office/drawing/2014/main" val="4109979519"/>
                    </a:ext>
                  </a:extLst>
                </a:gridCol>
                <a:gridCol w="230712">
                  <a:extLst>
                    <a:ext uri="{9D8B030D-6E8A-4147-A177-3AD203B41FA5}">
                      <a16:colId xmlns:a16="http://schemas.microsoft.com/office/drawing/2014/main" val="1496943718"/>
                    </a:ext>
                  </a:extLst>
                </a:gridCol>
                <a:gridCol w="371302">
                  <a:extLst>
                    <a:ext uri="{9D8B030D-6E8A-4147-A177-3AD203B41FA5}">
                      <a16:colId xmlns:a16="http://schemas.microsoft.com/office/drawing/2014/main" val="254898883"/>
                    </a:ext>
                  </a:extLst>
                </a:gridCol>
                <a:gridCol w="428980">
                  <a:extLst>
                    <a:ext uri="{9D8B030D-6E8A-4147-A177-3AD203B41FA5}">
                      <a16:colId xmlns:a16="http://schemas.microsoft.com/office/drawing/2014/main" val="4289461448"/>
                    </a:ext>
                  </a:extLst>
                </a:gridCol>
              </a:tblGrid>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dirty="0">
                          <a:effectLst/>
                        </a:rPr>
                        <a:t> </a:t>
                      </a:r>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69110562"/>
                  </a:ext>
                </a:extLst>
              </a:tr>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tc gridSpan="11">
                  <a:txBody>
                    <a:bodyPr/>
                    <a:lstStyle/>
                    <a:p>
                      <a:pPr algn="ctr" fontAlgn="b"/>
                      <a:r>
                        <a:rPr lang="en-US" sz="400" u="none" strike="noStrike" dirty="0">
                          <a:effectLst/>
                        </a:rPr>
                        <a:t>INSTITUCION EDUCATIVA DOMINGO IRURITA</a:t>
                      </a:r>
                      <a:endParaRPr lang="en-US" sz="400" b="0" i="0" u="none" strike="noStrike" dirty="0">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3205573"/>
                  </a:ext>
                </a:extLst>
              </a:tr>
              <a:tr h="72135">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tc gridSpan="11">
                  <a:txBody>
                    <a:bodyPr/>
                    <a:lstStyle/>
                    <a:p>
                      <a:pPr algn="ctr" fontAlgn="b"/>
                      <a:r>
                        <a:rPr lang="es-ES" sz="400" u="none" strike="noStrike" dirty="0">
                          <a:effectLst/>
                        </a:rPr>
                        <a:t>RELACION DE GASTOS DETALLADOS DE DICIEMBRE  DEL 2023</a:t>
                      </a:r>
                      <a:endParaRPr lang="es-ES" sz="400" b="1" i="0" u="none" strike="noStrike" dirty="0">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48506449"/>
                  </a:ext>
                </a:extLst>
              </a:tr>
              <a:tr h="216404">
                <a:tc>
                  <a:txBody>
                    <a:bodyPr/>
                    <a:lstStyle/>
                    <a:p>
                      <a:pPr algn="l" fontAlgn="ctr"/>
                      <a:r>
                        <a:rPr lang="es-ES" sz="400" u="none" strike="noStrike" dirty="0">
                          <a:effectLst/>
                        </a:rPr>
                        <a:t>Fecha de inicio de contrato</a:t>
                      </a:r>
                      <a:endParaRPr lang="es-ES" sz="400" b="1" i="0" u="none" strike="noStrike" dirty="0">
                        <a:solidFill>
                          <a:srgbClr val="000000"/>
                        </a:solidFill>
                        <a:effectLst/>
                        <a:latin typeface="Arial" panose="020B0604020202020204" pitchFamily="34" charset="0"/>
                      </a:endParaRPr>
                    </a:p>
                  </a:txBody>
                  <a:tcPr marL="0" marR="0" marT="0" marB="0" anchor="ctr"/>
                </a:tc>
                <a:tc>
                  <a:txBody>
                    <a:bodyPr/>
                    <a:lstStyle/>
                    <a:p>
                      <a:pPr algn="l" fontAlgn="ctr"/>
                      <a:r>
                        <a:rPr lang="es-ES" sz="400" u="none" strike="noStrike" dirty="0">
                          <a:effectLst/>
                        </a:rPr>
                        <a:t>Fecha de </a:t>
                      </a:r>
                      <a:r>
                        <a:rPr lang="es-CO" sz="400" u="none" strike="noStrike" noProof="0" dirty="0">
                          <a:effectLst/>
                        </a:rPr>
                        <a:t>terminación</a:t>
                      </a:r>
                      <a:r>
                        <a:rPr lang="es-ES" sz="400" u="none" strike="noStrike" dirty="0">
                          <a:effectLst/>
                        </a:rPr>
                        <a:t> de contrato</a:t>
                      </a:r>
                      <a:endParaRPr lang="es-ES" sz="400" b="1" i="0" u="none" strike="noStrike" dirty="0">
                        <a:solidFill>
                          <a:srgbClr val="000000"/>
                        </a:solidFill>
                        <a:effectLst/>
                        <a:latin typeface="Arial" panose="020B0604020202020204" pitchFamily="34" charset="0"/>
                      </a:endParaRPr>
                    </a:p>
                  </a:txBody>
                  <a:tcPr marL="0" marR="0" marT="0" marB="0" anchor="ctr"/>
                </a:tc>
                <a:tc>
                  <a:txBody>
                    <a:bodyPr/>
                    <a:lstStyle/>
                    <a:p>
                      <a:pPr algn="l" fontAlgn="ctr"/>
                      <a:r>
                        <a:rPr lang="es-CO" sz="400" u="none" strike="noStrike" noProof="0" dirty="0">
                          <a:effectLst/>
                        </a:rPr>
                        <a:t>Fecha</a:t>
                      </a:r>
                      <a:r>
                        <a:rPr lang="en-US" sz="400" u="none" strike="noStrike" dirty="0">
                          <a:effectLst/>
                        </a:rPr>
                        <a:t> de mess</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PROVEEDOR</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NIT</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OBJETO</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a:t>
                      </a:r>
                      <a:r>
                        <a:rPr lang="en-US" sz="400" u="none" strike="noStrike" dirty="0" err="1">
                          <a:effectLst/>
                        </a:rPr>
                        <a:t>Vr.Contrato</a:t>
                      </a:r>
                      <a:r>
                        <a:rPr lang="en-US" sz="400" u="none" strike="noStrike" dirty="0">
                          <a:effectLst/>
                        </a:rPr>
                        <a:t> </a:t>
                      </a:r>
                      <a:r>
                        <a:rPr lang="en-US" sz="400" u="none" strike="noStrike" dirty="0" err="1">
                          <a:effectLst/>
                        </a:rPr>
                        <a:t>inicial</a:t>
                      </a:r>
                      <a:r>
                        <a:rPr lang="en-US" sz="400" u="none" strike="noStrike" dirty="0">
                          <a:effectLst/>
                        </a:rPr>
                        <a:t>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dirty="0">
                          <a:effectLst/>
                        </a:rPr>
                        <a:t> Valor </a:t>
                      </a:r>
                      <a:r>
                        <a:rPr lang="en-US" sz="400" u="none" strike="noStrike" dirty="0" err="1">
                          <a:effectLst/>
                        </a:rPr>
                        <a:t>cancelado</a:t>
                      </a:r>
                      <a:r>
                        <a:rPr lang="en-US" sz="400" u="none" strike="noStrike" dirty="0">
                          <a:effectLst/>
                        </a:rPr>
                        <a:t> </a:t>
                      </a:r>
                      <a:r>
                        <a:rPr lang="en-US" sz="400" u="none" strike="noStrike" dirty="0" err="1">
                          <a:effectLst/>
                        </a:rPr>
                        <a:t>por</a:t>
                      </a:r>
                      <a:r>
                        <a:rPr lang="en-US" sz="400" u="none" strike="noStrike" dirty="0">
                          <a:effectLst/>
                        </a:rPr>
                        <a:t> mess </a:t>
                      </a:r>
                      <a:endParaRPr lang="en-US" sz="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 Valor ACUMULADO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Saldo </a:t>
                      </a:r>
                      <a:endParaRPr lang="en-US" sz="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Observaciones</a:t>
                      </a:r>
                      <a:endParaRPr lang="en-US" sz="400" b="1"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846721315"/>
                  </a:ext>
                </a:extLst>
              </a:tr>
              <a:tr h="173123">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5/12/2023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UNE EPM TELECOMUNICACIONES S.A.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900092385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SERVICIO DE INTERNET</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84.746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225735539"/>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12/12/2023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MERA DIAZ JUAN GILLERMO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14704822</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PAGO DE ESTAMPILLAS DE INPEC</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840.000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57496961"/>
                  </a:ext>
                </a:extLst>
              </a:tr>
              <a:tr h="346247">
                <a:tc>
                  <a:txBody>
                    <a:bodyPr/>
                    <a:lstStyle/>
                    <a:p>
                      <a:pPr algn="ctr" fontAlgn="ctr"/>
                      <a:r>
                        <a:rPr lang="en-US" sz="400" u="none" strike="noStrike">
                          <a:effectLst/>
                        </a:rPr>
                        <a:t>17/11/2023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VELASQUEZ LEONEL CHRISTIAN ALEXANDER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1113629741</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Mantenimiento de techo  goteras  e instalaciones de ventiladore</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3734681"/>
                  </a:ext>
                </a:extLst>
              </a:tr>
              <a:tr h="230831">
                <a:tc>
                  <a:txBody>
                    <a:bodyPr/>
                    <a:lstStyle/>
                    <a:p>
                      <a:pPr algn="ctr" fontAlgn="ctr"/>
                      <a:r>
                        <a:rPr lang="en-US" sz="400" u="none" strike="noStrike">
                          <a:effectLst/>
                        </a:rPr>
                        <a:t>15/03/2023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400" u="none" strike="noStrike">
                          <a:effectLst/>
                        </a:rPr>
                        <a:t>30/03/2024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PATIÑO VIVAS MARIA DEL SOCORRO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31171579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RENOVACION DE PROGRAMA DE NOTAS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1.402.500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2.805.000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160083118"/>
                  </a:ext>
                </a:extLst>
              </a:tr>
              <a:tr h="346247">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FERRETERIA VILLA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16251080</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MATERIALES Y SUMINISTROS</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874.150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16.215.800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005316493"/>
                  </a:ext>
                </a:extLst>
              </a:tr>
              <a:tr h="115416">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SENDOYA MUÑOZ WILLIAM JAVIER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1012357944</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Otrosi del contrato  No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674023466"/>
                  </a:ext>
                </a:extLst>
              </a:tr>
              <a:tr h="230831">
                <a:tc>
                  <a:txBody>
                    <a:bodyPr/>
                    <a:lstStyle/>
                    <a:p>
                      <a:pPr algn="ctr" fontAlgn="b"/>
                      <a:r>
                        <a:rPr lang="en-US" sz="400" u="none" strike="noStrike">
                          <a:effectLst/>
                        </a:rPr>
                        <a:t>1/12/2023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400" u="none" strike="noStrike">
                          <a:effectLst/>
                        </a:rPr>
                        <a:t>30/12/2023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INTERGROUP SAS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900941915</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400" u="none" strike="noStrike">
                          <a:effectLst/>
                        </a:rPr>
                        <a:t>Compra de elementos de papeleria y aseo</a:t>
                      </a:r>
                      <a:endParaRPr lang="es-E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4.600.000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121927534"/>
                  </a:ext>
                </a:extLst>
              </a:tr>
              <a:tr h="403954">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GOMEZ  ADALBERTO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1113619639</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Servivios de Mantenimiento  preventivo y curativo de sistemas</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1.309.000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12.496.666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70536813"/>
                  </a:ext>
                </a:extLst>
              </a:tr>
              <a:tr h="173123">
                <a:tc>
                  <a:txBody>
                    <a:bodyPr/>
                    <a:lstStyle/>
                    <a:p>
                      <a:pPr algn="ctr" fontAlgn="ctr"/>
                      <a:r>
                        <a:rPr lang="en-US" sz="400" u="none" strike="noStrike">
                          <a:effectLst/>
                        </a:rPr>
                        <a:t>18/01/2023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ERASO ROSERO LILIAM MERCEDES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30731878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ASESORAMIENTO CONTABLE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18.000.000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02848889"/>
                  </a:ext>
                </a:extLst>
              </a:tr>
              <a:tr h="461662">
                <a:tc>
                  <a:txBody>
                    <a:bodyPr/>
                    <a:lstStyle/>
                    <a:p>
                      <a:pPr algn="ctr" fontAlgn="ctr"/>
                      <a:r>
                        <a:rPr lang="en-US" sz="400" u="none" strike="noStrike">
                          <a:effectLst/>
                        </a:rPr>
                        <a:t>1/02/2023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400" u="none" strike="noStrike">
                          <a:effectLst/>
                        </a:rPr>
                        <a:t>16/12/2023</a:t>
                      </a:r>
                      <a:endParaRPr lang="en-US" sz="4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US" sz="400" u="none" strike="noStrike">
                          <a:effectLst/>
                        </a:rPr>
                        <a:t>13/12/2023</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HERNANDEZ RAMIREZ OSCAR JESSY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400" u="none" strike="noStrike">
                          <a:effectLst/>
                        </a:rPr>
                        <a:t>700246398</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PRESTACION DE SERVICIOS PARA MANTENIMIENTO DE PLANTA LOCATIVA</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15.400.000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100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80393198"/>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TOTAL DEL MES</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17.510.396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r>
                        <a:rPr lang="en-US" sz="400" u="none" strike="noStrike">
                          <a:effectLst/>
                        </a:rPr>
                        <a:t>                    -   </a:t>
                      </a:r>
                      <a:endParaRPr lang="en-US" sz="400" b="0" i="0" u="none" strike="noStrike">
                        <a:solidFill>
                          <a:srgbClr val="FF0000"/>
                        </a:solidFill>
                        <a:effectLst/>
                        <a:latin typeface="Arial" panose="020B060402020202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38520317"/>
                  </a:ext>
                </a:extLst>
              </a:tr>
              <a:tr h="126957">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ANTERIOR</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101.303.523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85799624"/>
                  </a:ext>
                </a:extLst>
              </a:tr>
              <a:tr h="72135">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SALDO TOTAL</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r>
                        <a:rPr lang="en-US" sz="400" u="none" strike="noStrike">
                          <a:effectLst/>
                        </a:rPr>
                        <a:t>       117.973.919 </a:t>
                      </a:r>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a:solidFill>
                          <a:srgbClr val="FF0000"/>
                        </a:solidFill>
                        <a:effectLst/>
                        <a:latin typeface="Calibri" panose="020F0502020204030204" pitchFamily="34" charset="0"/>
                      </a:endParaRPr>
                    </a:p>
                  </a:txBody>
                  <a:tcPr marL="0" marR="0" marT="0" marB="0" anchor="b"/>
                </a:tc>
                <a:tc>
                  <a:txBody>
                    <a:bodyPr/>
                    <a:lstStyle/>
                    <a:p>
                      <a:pPr algn="l" fontAlgn="b"/>
                      <a:endParaRPr lang="en-US" sz="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245393"/>
                  </a:ext>
                </a:extLst>
              </a:tr>
            </a:tbl>
          </a:graphicData>
        </a:graphic>
      </p:graphicFrame>
      <p:pic>
        <p:nvPicPr>
          <p:cNvPr id="8" name="Imagen 7"/>
          <p:cNvPicPr/>
          <p:nvPr/>
        </p:nvPicPr>
        <p:blipFill>
          <a:blip r:embed="rId3" cstate="print">
            <a:extLst>
              <a:ext uri="{28A0092B-C50C-407E-A947-70E740481C1C}">
                <a14:useLocalDpi xmlns:a14="http://schemas.microsoft.com/office/drawing/2010/main" val="0"/>
              </a:ext>
            </a:extLst>
          </a:blip>
          <a:stretch>
            <a:fillRect/>
          </a:stretch>
        </p:blipFill>
        <p:spPr bwMode="auto">
          <a:xfrm>
            <a:off x="2273300" y="18040350"/>
            <a:ext cx="866775" cy="523875"/>
          </a:xfrm>
          <a:prstGeom prst="rect">
            <a:avLst/>
          </a:prstGeom>
          <a:noFill/>
          <a:ln w="9525">
            <a:noFill/>
            <a:miter lim="800000"/>
            <a:headEnd/>
            <a:tailEnd/>
          </a:ln>
        </p:spPr>
      </p:pic>
      <p:graphicFrame>
        <p:nvGraphicFramePr>
          <p:cNvPr id="4" name="Tabla 3"/>
          <p:cNvGraphicFramePr>
            <a:graphicFrameLocks noGrp="1"/>
          </p:cNvGraphicFramePr>
          <p:nvPr>
            <p:extLst>
              <p:ext uri="{D42A27DB-BD31-4B8C-83A1-F6EECF244321}">
                <p14:modId xmlns:p14="http://schemas.microsoft.com/office/powerpoint/2010/main" val="2135529029"/>
              </p:ext>
            </p:extLst>
          </p:nvPr>
        </p:nvGraphicFramePr>
        <p:xfrm>
          <a:off x="628650" y="823203"/>
          <a:ext cx="7877677" cy="3886283"/>
        </p:xfrm>
        <a:graphic>
          <a:graphicData uri="http://schemas.openxmlformats.org/drawingml/2006/table">
            <a:tbl>
              <a:tblPr>
                <a:tableStyleId>{ED9F09B1-C631-44D9-8952-87297EE674E3}</a:tableStyleId>
              </a:tblPr>
              <a:tblGrid>
                <a:gridCol w="1103897">
                  <a:extLst>
                    <a:ext uri="{9D8B030D-6E8A-4147-A177-3AD203B41FA5}">
                      <a16:colId xmlns:a16="http://schemas.microsoft.com/office/drawing/2014/main" val="3008986803"/>
                    </a:ext>
                  </a:extLst>
                </a:gridCol>
                <a:gridCol w="1503948">
                  <a:extLst>
                    <a:ext uri="{9D8B030D-6E8A-4147-A177-3AD203B41FA5}">
                      <a16:colId xmlns:a16="http://schemas.microsoft.com/office/drawing/2014/main" val="1925483692"/>
                    </a:ext>
                  </a:extLst>
                </a:gridCol>
                <a:gridCol w="5269832">
                  <a:extLst>
                    <a:ext uri="{9D8B030D-6E8A-4147-A177-3AD203B41FA5}">
                      <a16:colId xmlns:a16="http://schemas.microsoft.com/office/drawing/2014/main" val="1227953311"/>
                    </a:ext>
                  </a:extLst>
                </a:gridCol>
              </a:tblGrid>
              <a:tr h="1577614">
                <a:tc rowSpan="3">
                  <a:txBody>
                    <a:bodyPr/>
                    <a:lstStyle/>
                    <a:p>
                      <a:pPr algn="ctr" fontAlgn="ctr"/>
                      <a:r>
                        <a:rPr lang="en-US" sz="1400" u="none" strike="noStrike" dirty="0">
                          <a:effectLst/>
                        </a:rPr>
                        <a:t>PREVENCIÓN DE RIESGOS</a:t>
                      </a:r>
                      <a:endParaRPr lang="en-US" sz="1400" b="1" i="0" u="none" strike="noStrike" dirty="0">
                        <a:solidFill>
                          <a:srgbClr val="000000"/>
                        </a:solidFill>
                        <a:effectLst/>
                        <a:latin typeface="Calibri" panose="020F0502020204030204" pitchFamily="34" charset="0"/>
                      </a:endParaRPr>
                    </a:p>
                  </a:txBody>
                  <a:tcPr marL="7516" marR="7516" marT="7516" marB="0" vert="vert270" anchor="ctr"/>
                </a:tc>
                <a:tc>
                  <a:txBody>
                    <a:bodyPr/>
                    <a:lstStyle/>
                    <a:p>
                      <a:pPr algn="l" fontAlgn="ctr"/>
                      <a:r>
                        <a:rPr lang="es-CO" sz="1400" u="none" strike="noStrike" noProof="0" dirty="0">
                          <a:effectLst/>
                        </a:rPr>
                        <a:t>Prevención de riesgos físicos</a:t>
                      </a:r>
                      <a:endParaRPr lang="es-CO" sz="1400" b="0" i="0" u="none" strike="noStrike" noProof="0" dirty="0">
                        <a:solidFill>
                          <a:srgbClr val="000000"/>
                        </a:solidFill>
                        <a:effectLst/>
                        <a:latin typeface="Calibri" panose="020F0502020204030204" pitchFamily="34" charset="0"/>
                      </a:endParaRPr>
                    </a:p>
                  </a:txBody>
                  <a:tcPr marL="7516" marR="7516" marT="7516" marB="0" anchor="ctr"/>
                </a:tc>
                <a:tc>
                  <a:txBody>
                    <a:bodyPr/>
                    <a:lstStyle/>
                    <a:p>
                      <a:pPr rtl="0" fontAlgn="t"/>
                      <a:r>
                        <a:rPr lang="es-MX" sz="1600" b="0">
                          <a:effectLst/>
                          <a:latin typeface="Calibri" panose="020F0502020204030204" pitchFamily="34" charset="0"/>
                        </a:rPr>
                        <a:t>Existe el proyecto de prevención y protocolos de bioseguridad tanto internos como externos, adicional se verifican constantemente los posibles riesgos en las diferentes sedes de la institución educativa para enviar el reporte a las entidades pertinentes en búsqueda de apoyo externo. (SEM)</a:t>
                      </a:r>
                    </a:p>
                  </a:txBody>
                  <a:tcPr marL="22860" marR="22860" marT="0" marB="0"/>
                </a:tc>
                <a:extLst>
                  <a:ext uri="{0D108BD9-81ED-4DB2-BD59-A6C34878D82A}">
                    <a16:rowId xmlns:a16="http://schemas.microsoft.com/office/drawing/2014/main" val="3427547558"/>
                  </a:ext>
                </a:extLst>
              </a:tr>
              <a:tr h="1056267">
                <a:tc vMerge="1">
                  <a:txBody>
                    <a:bodyPr/>
                    <a:lstStyle/>
                    <a:p>
                      <a:endParaRPr lang="es-CO"/>
                    </a:p>
                  </a:txBody>
                  <a:tcPr/>
                </a:tc>
                <a:tc>
                  <a:txBody>
                    <a:bodyPr/>
                    <a:lstStyle/>
                    <a:p>
                      <a:pPr algn="l" fontAlgn="ctr"/>
                      <a:r>
                        <a:rPr lang="en-US" sz="1400" u="none" strike="noStrike">
                          <a:effectLst/>
                        </a:rPr>
                        <a:t>Prevención de riesgos psicosociales</a:t>
                      </a:r>
                      <a:endParaRPr lang="en-US" sz="1400" b="0" i="0" u="none" strike="noStrike">
                        <a:solidFill>
                          <a:srgbClr val="000000"/>
                        </a:solidFill>
                        <a:effectLst/>
                        <a:latin typeface="Calibri" panose="020F0502020204030204" pitchFamily="34" charset="0"/>
                      </a:endParaRPr>
                    </a:p>
                  </a:txBody>
                  <a:tcPr marL="7516" marR="7516" marT="7516" marB="0" anchor="ctr"/>
                </a:tc>
                <a:tc>
                  <a:txBody>
                    <a:bodyPr/>
                    <a:lstStyle/>
                    <a:p>
                      <a:pPr rtl="0" fontAlgn="t"/>
                      <a:r>
                        <a:rPr lang="es-MX" sz="1600" b="0">
                          <a:effectLst/>
                          <a:latin typeface="Calibri" panose="020F0502020204030204" pitchFamily="34" charset="0"/>
                        </a:rPr>
                        <a:t>La institución cuenta con programas de apoyo a la comunidad educativa por parte de la secretaría de salud, secretaría de educación, policía de infancia y adolescencia entre otros.</a:t>
                      </a:r>
                    </a:p>
                  </a:txBody>
                  <a:tcPr marL="22860" marR="22860" marT="0" marB="0"/>
                </a:tc>
                <a:extLst>
                  <a:ext uri="{0D108BD9-81ED-4DB2-BD59-A6C34878D82A}">
                    <a16:rowId xmlns:a16="http://schemas.microsoft.com/office/drawing/2014/main" val="883026559"/>
                  </a:ext>
                </a:extLst>
              </a:tr>
              <a:tr h="1252402">
                <a:tc vMerge="1">
                  <a:txBody>
                    <a:bodyPr/>
                    <a:lstStyle/>
                    <a:p>
                      <a:endParaRPr lang="es-CO"/>
                    </a:p>
                  </a:txBody>
                  <a:tcPr/>
                </a:tc>
                <a:tc>
                  <a:txBody>
                    <a:bodyPr/>
                    <a:lstStyle/>
                    <a:p>
                      <a:pPr algn="l" fontAlgn="ctr"/>
                      <a:r>
                        <a:rPr lang="en-US" sz="1400" u="none" strike="noStrike">
                          <a:effectLst/>
                        </a:rPr>
                        <a:t>Programas de Seguridad.</a:t>
                      </a:r>
                      <a:endParaRPr lang="en-US" sz="1400" b="0" i="0" u="none" strike="noStrike">
                        <a:solidFill>
                          <a:srgbClr val="000000"/>
                        </a:solidFill>
                        <a:effectLst/>
                        <a:latin typeface="Calibri" panose="020F0502020204030204" pitchFamily="34" charset="0"/>
                      </a:endParaRPr>
                    </a:p>
                  </a:txBody>
                  <a:tcPr marL="7516" marR="7516" marT="7516" marB="0" anchor="ctr"/>
                </a:tc>
                <a:tc>
                  <a:txBody>
                    <a:bodyPr/>
                    <a:lstStyle/>
                    <a:p>
                      <a:pPr rtl="0" fontAlgn="t"/>
                      <a:r>
                        <a:rPr lang="es-MX" sz="1600" b="0" dirty="0">
                          <a:effectLst/>
                          <a:latin typeface="Calibri" panose="020F0502020204030204" pitchFamily="34" charset="0"/>
                        </a:rPr>
                        <a:t>La institución ha diseñado diferentes planes de acción relativos a la prevención y seguridad institucional y realiza simulacros de evacuación ante posibles situaciones de riesgo y de desastres naturales</a:t>
                      </a:r>
                    </a:p>
                  </a:txBody>
                  <a:tcPr marL="22860" marR="22860" marT="0" marB="0"/>
                </a:tc>
                <a:extLst>
                  <a:ext uri="{0D108BD9-81ED-4DB2-BD59-A6C34878D82A}">
                    <a16:rowId xmlns:a16="http://schemas.microsoft.com/office/drawing/2014/main" val="800139867"/>
                  </a:ext>
                </a:extLst>
              </a:tr>
            </a:tbl>
          </a:graphicData>
        </a:graphic>
      </p:graphicFrame>
    </p:spTree>
    <p:extLst>
      <p:ext uri="{BB962C8B-B14F-4D97-AF65-F5344CB8AC3E}">
        <p14:creationId xmlns:p14="http://schemas.microsoft.com/office/powerpoint/2010/main" val="158395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3"/>
        <p:cNvGrpSpPr/>
        <p:nvPr/>
      </p:nvGrpSpPr>
      <p:grpSpPr>
        <a:xfrm>
          <a:off x="0" y="0"/>
          <a:ext cx="0" cy="0"/>
          <a:chOff x="0" y="0"/>
          <a:chExt cx="0" cy="0"/>
        </a:xfrm>
      </p:grpSpPr>
      <p:sp>
        <p:nvSpPr>
          <p:cNvPr id="2" name="AutoShape 2"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rot="6466775">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CuadroTexto 5"/>
          <p:cNvSpPr txBox="1"/>
          <p:nvPr/>
        </p:nvSpPr>
        <p:spPr>
          <a:xfrm>
            <a:off x="3028083" y="172006"/>
            <a:ext cx="2942725" cy="369332"/>
          </a:xfrm>
          <a:prstGeom prst="rect">
            <a:avLst/>
          </a:prstGeom>
          <a:noFill/>
        </p:spPr>
        <p:txBody>
          <a:bodyPr wrap="square" rtlCol="0">
            <a:spAutoFit/>
          </a:bodyPr>
          <a:lstStyle/>
          <a:p>
            <a:r>
              <a:rPr lang="es-CO" sz="1800" dirty="0">
                <a:latin typeface="+mn-lt"/>
              </a:rPr>
              <a:t>GASTOS DETALLADOS 2024</a:t>
            </a:r>
          </a:p>
        </p:txBody>
      </p:sp>
      <p:graphicFrame>
        <p:nvGraphicFramePr>
          <p:cNvPr id="4" name="Tabla 3">
            <a:extLst>
              <a:ext uri="{FF2B5EF4-FFF2-40B4-BE49-F238E27FC236}">
                <a16:creationId xmlns:a16="http://schemas.microsoft.com/office/drawing/2014/main" id="{177DA35E-7AE5-D2CE-D1FC-DDEBA4000740}"/>
              </a:ext>
            </a:extLst>
          </p:cNvPr>
          <p:cNvGraphicFramePr>
            <a:graphicFrameLocks noGrp="1"/>
          </p:cNvGraphicFramePr>
          <p:nvPr>
            <p:extLst>
              <p:ext uri="{D42A27DB-BD31-4B8C-83A1-F6EECF244321}">
                <p14:modId xmlns:p14="http://schemas.microsoft.com/office/powerpoint/2010/main" val="527676110"/>
              </p:ext>
            </p:extLst>
          </p:nvPr>
        </p:nvGraphicFramePr>
        <p:xfrm>
          <a:off x="1012589" y="541338"/>
          <a:ext cx="6726667" cy="4423410"/>
        </p:xfrm>
        <a:graphic>
          <a:graphicData uri="http://schemas.openxmlformats.org/drawingml/2006/table">
            <a:tbl>
              <a:tblPr>
                <a:tableStyleId>{ED9F09B1-C631-44D9-8952-87297EE674E3}</a:tableStyleId>
              </a:tblPr>
              <a:tblGrid>
                <a:gridCol w="3081247">
                  <a:extLst>
                    <a:ext uri="{9D8B030D-6E8A-4147-A177-3AD203B41FA5}">
                      <a16:colId xmlns:a16="http://schemas.microsoft.com/office/drawing/2014/main" val="2659902894"/>
                    </a:ext>
                  </a:extLst>
                </a:gridCol>
                <a:gridCol w="1670818">
                  <a:extLst>
                    <a:ext uri="{9D8B030D-6E8A-4147-A177-3AD203B41FA5}">
                      <a16:colId xmlns:a16="http://schemas.microsoft.com/office/drawing/2014/main" val="613902465"/>
                    </a:ext>
                  </a:extLst>
                </a:gridCol>
                <a:gridCol w="1974602">
                  <a:extLst>
                    <a:ext uri="{9D8B030D-6E8A-4147-A177-3AD203B41FA5}">
                      <a16:colId xmlns:a16="http://schemas.microsoft.com/office/drawing/2014/main" val="4189707776"/>
                    </a:ext>
                  </a:extLst>
                </a:gridCol>
              </a:tblGrid>
              <a:tr h="200025">
                <a:tc gridSpan="3">
                  <a:txBody>
                    <a:bodyPr/>
                    <a:lstStyle/>
                    <a:p>
                      <a:pPr algn="ctr" fontAlgn="b"/>
                      <a:r>
                        <a:rPr lang="es-MX" sz="1100" u="none" strike="noStrike">
                          <a:effectLst/>
                        </a:rPr>
                        <a:t>GASTOS   DETALLADOS DE 01 DE ENERO AL 30 DE DICIEMBRE   DEL 2024</a:t>
                      </a:r>
                      <a:endParaRPr lang="es-MX" sz="1100" b="0" i="0" u="none" strike="noStrike">
                        <a:effectLst/>
                        <a:latin typeface="Calibri" panose="020F0502020204030204" pitchFamily="34" charset="0"/>
                      </a:endParaRPr>
                    </a:p>
                  </a:txBody>
                  <a:tcPr marL="0" marR="0" marT="0" marB="0" anchor="b"/>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416710579"/>
                  </a:ext>
                </a:extLst>
              </a:tr>
              <a:tr h="200025">
                <a:tc>
                  <a:txBody>
                    <a:bodyPr/>
                    <a:lstStyle/>
                    <a:p>
                      <a:pPr algn="l" fontAlgn="b"/>
                      <a:r>
                        <a:rPr lang="es-CO" sz="1100" u="none" strike="noStrike" dirty="0">
                          <a:effectLst/>
                        </a:rPr>
                        <a:t>DETALLE</a:t>
                      </a:r>
                      <a:endParaRPr lang="es-CO" sz="1100" b="1" i="0" u="none" strike="noStrike" dirty="0">
                        <a:effectLst/>
                        <a:latin typeface="Calibri" panose="020F0502020204030204" pitchFamily="34" charset="0"/>
                      </a:endParaRPr>
                    </a:p>
                  </a:txBody>
                  <a:tcPr marL="0" marR="0" marT="0" marB="0" anchor="b">
                    <a:lnB w="3175" cap="flat" cmpd="sng" algn="ctr">
                      <a:solidFill>
                        <a:schemeClr val="tx1"/>
                      </a:solidFill>
                      <a:prstDash val="solid"/>
                      <a:round/>
                      <a:headEnd type="none" w="med" len="med"/>
                      <a:tailEnd type="none" w="med" len="med"/>
                    </a:lnB>
                  </a:tcPr>
                </a:tc>
                <a:tc>
                  <a:txBody>
                    <a:bodyPr/>
                    <a:lstStyle/>
                    <a:p>
                      <a:pPr algn="l" fontAlgn="b"/>
                      <a:r>
                        <a:rPr lang="es-CO" sz="1100" u="none" strike="noStrike">
                          <a:effectLst/>
                        </a:rPr>
                        <a:t>VALORES</a:t>
                      </a:r>
                      <a:endParaRPr lang="es-CO" sz="1100" b="1" i="0" u="none" strike="noStrike">
                        <a:effectLst/>
                        <a:latin typeface="Calibri" panose="020F0502020204030204" pitchFamily="34" charset="0"/>
                      </a:endParaRPr>
                    </a:p>
                  </a:txBody>
                  <a:tcPr marL="0" marR="0" marT="0" marB="0" anchor="b"/>
                </a:tc>
                <a:tc>
                  <a:txBody>
                    <a:bodyPr/>
                    <a:lstStyle/>
                    <a:p>
                      <a:pPr algn="l" fontAlgn="b"/>
                      <a:r>
                        <a:rPr lang="es-CO" sz="1100" u="none" strike="noStrike">
                          <a:effectLst/>
                        </a:rPr>
                        <a:t>PORCENTAJE</a:t>
                      </a:r>
                      <a:endParaRPr lang="es-CO" sz="1100" b="1"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1725096288"/>
                  </a:ext>
                </a:extLst>
              </a:tr>
              <a:tr h="171804">
                <a:tc>
                  <a:txBody>
                    <a:bodyPr/>
                    <a:lstStyle/>
                    <a:p>
                      <a:pPr algn="l" fontAlgn="b"/>
                      <a:r>
                        <a:rPr lang="es-CO" sz="1100" u="none" strike="noStrike" dirty="0">
                          <a:effectLst/>
                        </a:rPr>
                        <a:t>SERVICIOS PUBLICOS</a:t>
                      </a:r>
                      <a:endParaRPr lang="es-CO" sz="1100" b="0" i="0" u="none" strike="noStrike" dirty="0">
                        <a:effectLst/>
                        <a:latin typeface="Calibri" panose="020F0502020204030204" pitchFamily="34" charset="0"/>
                      </a:endParaRPr>
                    </a:p>
                  </a:txBody>
                  <a:tcPr marL="0" marR="0" marT="0" marB="0" anchor="b">
                    <a:lnT w="3175" cap="flat" cmpd="sng" algn="ctr">
                      <a:solidFill>
                        <a:schemeClr val="tx1"/>
                      </a:solidFill>
                      <a:prstDash val="solid"/>
                      <a:round/>
                      <a:headEnd type="none" w="med" len="med"/>
                      <a:tailEnd type="none" w="med" len="med"/>
                    </a:lnT>
                  </a:tcPr>
                </a:tc>
                <a:tc>
                  <a:txBody>
                    <a:bodyPr/>
                    <a:lstStyle/>
                    <a:p>
                      <a:pPr algn="l" fontAlgn="b"/>
                      <a:r>
                        <a:rPr lang="es-CO" sz="1100" u="none" strike="noStrike" dirty="0">
                          <a:effectLst/>
                        </a:rPr>
                        <a:t>                           1.255.895 </a:t>
                      </a:r>
                      <a:endParaRPr lang="es-CO" sz="1100" b="0" i="0" u="none" strike="noStrike" dirty="0">
                        <a:effectLst/>
                        <a:latin typeface="Calibri" panose="020F0502020204030204" pitchFamily="34" charset="0"/>
                      </a:endParaRPr>
                    </a:p>
                  </a:txBody>
                  <a:tcPr marL="0" marR="0" marT="0" marB="0" anchor="b"/>
                </a:tc>
                <a:tc>
                  <a:txBody>
                    <a:bodyPr/>
                    <a:lstStyle/>
                    <a:p>
                      <a:pPr algn="ctr" fontAlgn="b"/>
                      <a:r>
                        <a:rPr lang="es-CO" sz="1100" u="none" strike="noStrike" dirty="0">
                          <a:effectLst/>
                        </a:rPr>
                        <a:t>                                              1,01 </a:t>
                      </a:r>
                      <a:endParaRPr lang="es-CO" sz="11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3385248053"/>
                  </a:ext>
                </a:extLst>
              </a:tr>
              <a:tr h="200025">
                <a:tc>
                  <a:txBody>
                    <a:bodyPr/>
                    <a:lstStyle/>
                    <a:p>
                      <a:pPr algn="l" fontAlgn="b"/>
                      <a:r>
                        <a:rPr lang="es-CO" sz="1100" u="none" strike="noStrike">
                          <a:effectLst/>
                        </a:rPr>
                        <a:t>COMISIONES HONORARIOS Y SERVICIOS</a:t>
                      </a:r>
                      <a:endParaRPr lang="es-CO" sz="1100" b="0" i="0" u="none" strike="noStrike">
                        <a:effectLst/>
                        <a:latin typeface="Calibri" panose="020F0502020204030204" pitchFamily="34" charset="0"/>
                      </a:endParaRPr>
                    </a:p>
                  </a:txBody>
                  <a:tcPr marL="0" marR="0" marT="0" marB="0" anchor="b"/>
                </a:tc>
                <a:tc>
                  <a:txBody>
                    <a:bodyPr/>
                    <a:lstStyle/>
                    <a:p>
                      <a:pPr algn="l" fontAlgn="b"/>
                      <a:r>
                        <a:rPr lang="es-CO" sz="1100" u="none" strike="noStrike">
                          <a:effectLst/>
                        </a:rPr>
                        <a:t>                         23.000.000 </a:t>
                      </a:r>
                      <a:endParaRPr lang="es-CO" sz="1100" b="0" i="0" u="none" strike="noStrike">
                        <a:effectLst/>
                        <a:latin typeface="Calibri" panose="020F0502020204030204" pitchFamily="34" charset="0"/>
                      </a:endParaRPr>
                    </a:p>
                  </a:txBody>
                  <a:tcPr marL="0" marR="0" marT="0" marB="0" anchor="b"/>
                </a:tc>
                <a:tc>
                  <a:txBody>
                    <a:bodyPr/>
                    <a:lstStyle/>
                    <a:p>
                      <a:pPr algn="ctr" fontAlgn="b"/>
                      <a:r>
                        <a:rPr lang="es-CO" sz="1100" u="none" strike="noStrike" dirty="0">
                          <a:effectLst/>
                        </a:rPr>
                        <a:t>                                            18,45 </a:t>
                      </a:r>
                      <a:endParaRPr lang="es-CO" sz="11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1868847558"/>
                  </a:ext>
                </a:extLst>
              </a:tr>
              <a:tr h="200025">
                <a:tc>
                  <a:txBody>
                    <a:bodyPr/>
                    <a:lstStyle/>
                    <a:p>
                      <a:pPr algn="l" fontAlgn="b"/>
                      <a:r>
                        <a:rPr lang="es-CO" sz="1100" u="none" strike="noStrike">
                          <a:effectLst/>
                        </a:rPr>
                        <a:t>ACTIVIDAD PEDAGOGICO</a:t>
                      </a:r>
                      <a:endParaRPr lang="es-CO" sz="1100" b="0" i="0" u="none" strike="noStrike">
                        <a:effectLst/>
                        <a:latin typeface="Calibri" panose="020F0502020204030204" pitchFamily="34" charset="0"/>
                      </a:endParaRPr>
                    </a:p>
                  </a:txBody>
                  <a:tcPr marL="0" marR="0" marT="0" marB="0" anchor="b"/>
                </a:tc>
                <a:tc>
                  <a:txBody>
                    <a:bodyPr/>
                    <a:lstStyle/>
                    <a:p>
                      <a:pPr algn="l" fontAlgn="b"/>
                      <a:r>
                        <a:rPr lang="es-CO" sz="1100" u="none" strike="noStrike">
                          <a:effectLst/>
                        </a:rPr>
                        <a:t>                              797.000 </a:t>
                      </a:r>
                      <a:endParaRPr lang="es-CO" sz="1100" b="0" i="0" u="none" strike="noStrike">
                        <a:effectLst/>
                        <a:latin typeface="Calibri" panose="020F0502020204030204" pitchFamily="34" charset="0"/>
                      </a:endParaRPr>
                    </a:p>
                  </a:txBody>
                  <a:tcPr marL="0" marR="0" marT="0" marB="0" anchor="b"/>
                </a:tc>
                <a:tc>
                  <a:txBody>
                    <a:bodyPr/>
                    <a:lstStyle/>
                    <a:p>
                      <a:pPr algn="ctr" fontAlgn="b"/>
                      <a:r>
                        <a:rPr lang="es-CO" sz="1100" u="none" strike="noStrike" dirty="0">
                          <a:effectLst/>
                        </a:rPr>
                        <a:t>                                              0,64 </a:t>
                      </a:r>
                      <a:endParaRPr lang="es-CO" sz="11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3126526551"/>
                  </a:ext>
                </a:extLst>
              </a:tr>
              <a:tr h="200025">
                <a:tc>
                  <a:txBody>
                    <a:bodyPr/>
                    <a:lstStyle/>
                    <a:p>
                      <a:pPr algn="l" fontAlgn="b"/>
                      <a:r>
                        <a:rPr lang="es-CO" sz="1100" u="none" strike="noStrike" dirty="0">
                          <a:effectLst/>
                        </a:rPr>
                        <a:t>COMISIONES BANCARIAS</a:t>
                      </a:r>
                      <a:endParaRPr lang="es-CO" sz="1100" b="0" i="0" u="none" strike="noStrike" dirty="0">
                        <a:effectLst/>
                        <a:latin typeface="Calibri" panose="020F0502020204030204" pitchFamily="34" charset="0"/>
                      </a:endParaRPr>
                    </a:p>
                  </a:txBody>
                  <a:tcPr marL="0" marR="0" marT="0" marB="0" anchor="b"/>
                </a:tc>
                <a:tc>
                  <a:txBody>
                    <a:bodyPr/>
                    <a:lstStyle/>
                    <a:p>
                      <a:pPr algn="l" fontAlgn="b"/>
                      <a:r>
                        <a:rPr lang="es-CO" sz="1100" u="none" strike="noStrike" dirty="0">
                          <a:effectLst/>
                        </a:rPr>
                        <a:t>                              461.006 </a:t>
                      </a:r>
                      <a:endParaRPr lang="es-CO" sz="1100" b="0" i="0" u="none" strike="noStrike" dirty="0">
                        <a:effectLst/>
                        <a:latin typeface="Calibri" panose="020F0502020204030204" pitchFamily="34" charset="0"/>
                      </a:endParaRPr>
                    </a:p>
                  </a:txBody>
                  <a:tcPr marL="0" marR="0" marT="0" marB="0" anchor="b"/>
                </a:tc>
                <a:tc>
                  <a:txBody>
                    <a:bodyPr/>
                    <a:lstStyle/>
                    <a:p>
                      <a:pPr algn="ctr" fontAlgn="b"/>
                      <a:r>
                        <a:rPr lang="es-CO" sz="1100" u="none" strike="noStrike" dirty="0">
                          <a:effectLst/>
                        </a:rPr>
                        <a:t>                                              0,37 </a:t>
                      </a:r>
                      <a:endParaRPr lang="es-CO" sz="11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4187261039"/>
                  </a:ext>
                </a:extLst>
              </a:tr>
              <a:tr h="200025">
                <a:tc>
                  <a:txBody>
                    <a:bodyPr/>
                    <a:lstStyle/>
                    <a:p>
                      <a:pPr algn="l" fontAlgn="b"/>
                      <a:r>
                        <a:rPr lang="es-CO" sz="1100" u="none" strike="noStrike" dirty="0">
                          <a:effectLst/>
                        </a:rPr>
                        <a:t>EXAMEN DE ICFES 2024</a:t>
                      </a:r>
                      <a:endParaRPr lang="es-CO" sz="1100" b="0" i="0" u="none" strike="noStrike" dirty="0">
                        <a:effectLst/>
                        <a:latin typeface="Calibri" panose="020F0502020204030204" pitchFamily="34" charset="0"/>
                      </a:endParaRPr>
                    </a:p>
                  </a:txBody>
                  <a:tcPr marL="0" marR="0" marT="0" marB="0" anchor="b"/>
                </a:tc>
                <a:tc>
                  <a:txBody>
                    <a:bodyPr/>
                    <a:lstStyle/>
                    <a:p>
                      <a:pPr algn="l" fontAlgn="b"/>
                      <a:r>
                        <a:rPr lang="es-CO" sz="1100" u="none" strike="noStrike">
                          <a:effectLst/>
                        </a:rPr>
                        <a:t>                           6.006.000 </a:t>
                      </a:r>
                      <a:endParaRPr lang="es-CO" sz="1100" b="0" i="0" u="none" strike="noStrike">
                        <a:effectLst/>
                        <a:latin typeface="Calibri" panose="020F0502020204030204" pitchFamily="34" charset="0"/>
                      </a:endParaRPr>
                    </a:p>
                  </a:txBody>
                  <a:tcPr marL="0" marR="0" marT="0" marB="0" anchor="b"/>
                </a:tc>
                <a:tc>
                  <a:txBody>
                    <a:bodyPr/>
                    <a:lstStyle/>
                    <a:p>
                      <a:pPr algn="ctr" fontAlgn="b"/>
                      <a:r>
                        <a:rPr lang="es-CO" sz="1100" u="none" strike="noStrike" dirty="0">
                          <a:effectLst/>
                        </a:rPr>
                        <a:t>                                              4,82 </a:t>
                      </a:r>
                      <a:endParaRPr lang="es-CO" sz="11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224756311"/>
                  </a:ext>
                </a:extLst>
              </a:tr>
              <a:tr h="200025">
                <a:tc>
                  <a:txBody>
                    <a:bodyPr/>
                    <a:lstStyle/>
                    <a:p>
                      <a:pPr algn="l" fontAlgn="b"/>
                      <a:r>
                        <a:rPr lang="es-CO" sz="1100" u="none" strike="noStrike" dirty="0">
                          <a:effectLst/>
                        </a:rPr>
                        <a:t>LICENCIAS</a:t>
                      </a:r>
                      <a:endParaRPr lang="es-CO" sz="1100" b="0" i="0" u="none" strike="noStrike" dirty="0">
                        <a:effectLst/>
                        <a:latin typeface="Calibri" panose="020F0502020204030204" pitchFamily="34" charset="0"/>
                      </a:endParaRPr>
                    </a:p>
                  </a:txBody>
                  <a:tcPr marL="0" marR="0" marT="0" marB="0" anchor="b"/>
                </a:tc>
                <a:tc>
                  <a:txBody>
                    <a:bodyPr/>
                    <a:lstStyle/>
                    <a:p>
                      <a:pPr algn="l" fontAlgn="b"/>
                      <a:r>
                        <a:rPr lang="es-CO" sz="1100" u="none" strike="noStrike">
                          <a:effectLst/>
                        </a:rPr>
                        <a:t>                           4.900.000 </a:t>
                      </a:r>
                      <a:endParaRPr lang="es-CO" sz="1100" b="0" i="0" u="none" strike="noStrike">
                        <a:effectLst/>
                        <a:latin typeface="Calibri" panose="020F0502020204030204" pitchFamily="34" charset="0"/>
                      </a:endParaRPr>
                    </a:p>
                  </a:txBody>
                  <a:tcPr marL="0" marR="0" marT="0" marB="0" anchor="b"/>
                </a:tc>
                <a:tc>
                  <a:txBody>
                    <a:bodyPr/>
                    <a:lstStyle/>
                    <a:p>
                      <a:pPr algn="ctr" fontAlgn="b"/>
                      <a:r>
                        <a:rPr lang="es-CO" sz="1100" u="none" strike="noStrike" dirty="0">
                          <a:effectLst/>
                        </a:rPr>
                        <a:t>                                              3,93 </a:t>
                      </a:r>
                      <a:endParaRPr lang="es-CO" sz="11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2127189513"/>
                  </a:ext>
                </a:extLst>
              </a:tr>
              <a:tr h="200025">
                <a:tc>
                  <a:txBody>
                    <a:bodyPr/>
                    <a:lstStyle/>
                    <a:p>
                      <a:pPr algn="l" fontAlgn="b"/>
                      <a:r>
                        <a:rPr lang="es-CO" sz="1100" u="none" strike="noStrike" dirty="0">
                          <a:effectLst/>
                        </a:rPr>
                        <a:t>MANTENIMIENTO Y REPARACIONES</a:t>
                      </a:r>
                      <a:endParaRPr lang="es-CO" sz="1100" b="0" i="0" u="none" strike="noStrike" dirty="0">
                        <a:effectLst/>
                        <a:latin typeface="Calibri" panose="020F0502020204030204" pitchFamily="34" charset="0"/>
                      </a:endParaRPr>
                    </a:p>
                  </a:txBody>
                  <a:tcPr marL="0" marR="0" marT="0" marB="0" anchor="b"/>
                </a:tc>
                <a:tc>
                  <a:txBody>
                    <a:bodyPr/>
                    <a:lstStyle/>
                    <a:p>
                      <a:pPr algn="l" fontAlgn="b"/>
                      <a:r>
                        <a:rPr lang="es-CO" sz="1100" u="none" strike="noStrike">
                          <a:effectLst/>
                        </a:rPr>
                        <a:t>                         40.859.716 </a:t>
                      </a:r>
                      <a:endParaRPr lang="es-CO" sz="1100" b="0" i="0" u="none" strike="noStrike">
                        <a:effectLst/>
                        <a:latin typeface="Calibri" panose="020F0502020204030204" pitchFamily="34" charset="0"/>
                      </a:endParaRPr>
                    </a:p>
                  </a:txBody>
                  <a:tcPr marL="0" marR="0" marT="0" marB="0" anchor="b"/>
                </a:tc>
                <a:tc>
                  <a:txBody>
                    <a:bodyPr/>
                    <a:lstStyle/>
                    <a:p>
                      <a:pPr algn="ctr" fontAlgn="b"/>
                      <a:r>
                        <a:rPr lang="es-CO" sz="1100" u="none" strike="noStrike" dirty="0">
                          <a:effectLst/>
                        </a:rPr>
                        <a:t>                                            32,78 </a:t>
                      </a:r>
                      <a:endParaRPr lang="es-CO" sz="11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1853069802"/>
                  </a:ext>
                </a:extLst>
              </a:tr>
              <a:tr h="200025">
                <a:tc>
                  <a:txBody>
                    <a:bodyPr/>
                    <a:lstStyle/>
                    <a:p>
                      <a:pPr algn="l" fontAlgn="b"/>
                      <a:r>
                        <a:rPr lang="es-CO" sz="1100" u="none" strike="noStrike">
                          <a:effectLst/>
                        </a:rPr>
                        <a:t>PRIMA DE SEGUROS</a:t>
                      </a:r>
                      <a:endParaRPr lang="es-CO" sz="1100" b="0" i="0" u="none" strike="noStrike">
                        <a:effectLst/>
                        <a:latin typeface="Calibri" panose="020F0502020204030204" pitchFamily="34" charset="0"/>
                      </a:endParaRPr>
                    </a:p>
                  </a:txBody>
                  <a:tcPr marL="0" marR="0" marT="0" marB="0" anchor="b"/>
                </a:tc>
                <a:tc>
                  <a:txBody>
                    <a:bodyPr/>
                    <a:lstStyle/>
                    <a:p>
                      <a:pPr algn="l" fontAlgn="b"/>
                      <a:r>
                        <a:rPr lang="es-CO" sz="1100" u="none" strike="noStrike">
                          <a:effectLst/>
                        </a:rPr>
                        <a:t>                           5.507.427 </a:t>
                      </a:r>
                      <a:endParaRPr lang="es-CO" sz="1100" b="0" i="0" u="none" strike="noStrike">
                        <a:effectLst/>
                        <a:latin typeface="Calibri" panose="020F0502020204030204" pitchFamily="34" charset="0"/>
                      </a:endParaRPr>
                    </a:p>
                  </a:txBody>
                  <a:tcPr marL="0" marR="0" marT="0" marB="0" anchor="b"/>
                </a:tc>
                <a:tc>
                  <a:txBody>
                    <a:bodyPr/>
                    <a:lstStyle/>
                    <a:p>
                      <a:pPr algn="ctr" fontAlgn="b"/>
                      <a:r>
                        <a:rPr lang="es-CO" sz="1100" u="none" strike="noStrike" dirty="0">
                          <a:effectLst/>
                        </a:rPr>
                        <a:t>                                              4,42 </a:t>
                      </a:r>
                      <a:endParaRPr lang="es-CO" sz="11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2553041764"/>
                  </a:ext>
                </a:extLst>
              </a:tr>
              <a:tr h="200025">
                <a:tc>
                  <a:txBody>
                    <a:bodyPr/>
                    <a:lstStyle/>
                    <a:p>
                      <a:pPr algn="l" fontAlgn="b"/>
                      <a:r>
                        <a:rPr lang="es-CO" sz="1100" u="none" strike="noStrike" dirty="0">
                          <a:effectLst/>
                        </a:rPr>
                        <a:t>MATERIALES Y SUMINISTROS</a:t>
                      </a:r>
                      <a:endParaRPr lang="es-CO" sz="1100" b="0" i="0" u="none" strike="noStrike" dirty="0">
                        <a:effectLst/>
                        <a:latin typeface="Calibri" panose="020F0502020204030204" pitchFamily="34" charset="0"/>
                      </a:endParaRPr>
                    </a:p>
                  </a:txBody>
                  <a:tcPr marL="0" marR="0" marT="0" marB="0" anchor="b"/>
                </a:tc>
                <a:tc>
                  <a:txBody>
                    <a:bodyPr/>
                    <a:lstStyle/>
                    <a:p>
                      <a:pPr algn="l" fontAlgn="b"/>
                      <a:r>
                        <a:rPr lang="es-CO" sz="1100" u="none" strike="noStrike">
                          <a:effectLst/>
                        </a:rPr>
                        <a:t>                         23.691.793 </a:t>
                      </a:r>
                      <a:endParaRPr lang="es-CO" sz="1100" b="0" i="0" u="none" strike="noStrike">
                        <a:effectLst/>
                        <a:latin typeface="Calibri" panose="020F0502020204030204" pitchFamily="34" charset="0"/>
                      </a:endParaRPr>
                    </a:p>
                  </a:txBody>
                  <a:tcPr marL="0" marR="0" marT="0" marB="0" anchor="b"/>
                </a:tc>
                <a:tc>
                  <a:txBody>
                    <a:bodyPr/>
                    <a:lstStyle/>
                    <a:p>
                      <a:pPr algn="ctr" fontAlgn="b"/>
                      <a:r>
                        <a:rPr lang="es-CO" sz="1100" u="none" strike="noStrike" dirty="0">
                          <a:effectLst/>
                        </a:rPr>
                        <a:t>                                            19,01 </a:t>
                      </a:r>
                      <a:endParaRPr lang="es-CO" sz="11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4181177507"/>
                  </a:ext>
                </a:extLst>
              </a:tr>
              <a:tr h="200025">
                <a:tc>
                  <a:txBody>
                    <a:bodyPr/>
                    <a:lstStyle/>
                    <a:p>
                      <a:pPr algn="l" fontAlgn="b"/>
                      <a:r>
                        <a:rPr lang="es-CO" sz="1100" u="none" strike="noStrike">
                          <a:effectLst/>
                        </a:rPr>
                        <a:t>COMPRA DE EQUIPO DE OFICINA</a:t>
                      </a:r>
                      <a:endParaRPr lang="es-CO" sz="1100" b="0" i="0" u="none" strike="noStrike">
                        <a:effectLst/>
                        <a:latin typeface="Calibri" panose="020F0502020204030204" pitchFamily="34" charset="0"/>
                      </a:endParaRPr>
                    </a:p>
                  </a:txBody>
                  <a:tcPr marL="0" marR="0" marT="0" marB="0" anchor="b"/>
                </a:tc>
                <a:tc>
                  <a:txBody>
                    <a:bodyPr/>
                    <a:lstStyle/>
                    <a:p>
                      <a:pPr algn="l" fontAlgn="b"/>
                      <a:r>
                        <a:rPr lang="es-CO" sz="1100" u="none" strike="noStrike">
                          <a:effectLst/>
                        </a:rPr>
                        <a:t>                         13.670.000 </a:t>
                      </a:r>
                      <a:endParaRPr lang="es-CO" sz="1100" b="0" i="0" u="none" strike="noStrike">
                        <a:effectLst/>
                        <a:latin typeface="Calibri" panose="020F0502020204030204" pitchFamily="34" charset="0"/>
                      </a:endParaRPr>
                    </a:p>
                  </a:txBody>
                  <a:tcPr marL="0" marR="0" marT="0" marB="0" anchor="b"/>
                </a:tc>
                <a:tc>
                  <a:txBody>
                    <a:bodyPr/>
                    <a:lstStyle/>
                    <a:p>
                      <a:pPr algn="ctr" fontAlgn="b"/>
                      <a:r>
                        <a:rPr lang="es-CO" sz="1100" u="none" strike="noStrike" dirty="0">
                          <a:effectLst/>
                        </a:rPr>
                        <a:t>                                            10,97 </a:t>
                      </a:r>
                      <a:endParaRPr lang="es-CO" sz="11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867631791"/>
                  </a:ext>
                </a:extLst>
              </a:tr>
              <a:tr h="200025">
                <a:tc>
                  <a:txBody>
                    <a:bodyPr/>
                    <a:lstStyle/>
                    <a:p>
                      <a:pPr algn="l" fontAlgn="b"/>
                      <a:r>
                        <a:rPr lang="es-CO" sz="1100" u="none" strike="noStrike" dirty="0">
                          <a:effectLst/>
                        </a:rPr>
                        <a:t>IMPRESOS Y PUBLICACIONES</a:t>
                      </a:r>
                      <a:endParaRPr lang="es-CO" sz="1100" b="0" i="0" u="none" strike="noStrike" dirty="0">
                        <a:effectLst/>
                        <a:latin typeface="Calibri" panose="020F0502020204030204" pitchFamily="34" charset="0"/>
                      </a:endParaRPr>
                    </a:p>
                  </a:txBody>
                  <a:tcPr marL="0" marR="0" marT="0" marB="0" anchor="b"/>
                </a:tc>
                <a:tc>
                  <a:txBody>
                    <a:bodyPr/>
                    <a:lstStyle/>
                    <a:p>
                      <a:pPr algn="l" fontAlgn="b"/>
                      <a:r>
                        <a:rPr lang="es-CO" sz="1100" u="none" strike="noStrike">
                          <a:effectLst/>
                        </a:rPr>
                        <a:t>                           4.499.390 </a:t>
                      </a:r>
                      <a:endParaRPr lang="es-CO" sz="1100" b="0" i="0" u="none" strike="noStrike">
                        <a:effectLst/>
                        <a:latin typeface="Calibri" panose="020F0502020204030204" pitchFamily="34" charset="0"/>
                      </a:endParaRPr>
                    </a:p>
                  </a:txBody>
                  <a:tcPr marL="0" marR="0" marT="0" marB="0" anchor="b"/>
                </a:tc>
                <a:tc>
                  <a:txBody>
                    <a:bodyPr/>
                    <a:lstStyle/>
                    <a:p>
                      <a:pPr algn="ctr" fontAlgn="b"/>
                      <a:r>
                        <a:rPr lang="es-CO" sz="1100" u="none" strike="noStrike" dirty="0">
                          <a:effectLst/>
                        </a:rPr>
                        <a:t>                                              3,61 </a:t>
                      </a:r>
                      <a:endParaRPr lang="es-CO" sz="11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1003225683"/>
                  </a:ext>
                </a:extLst>
              </a:tr>
              <a:tr h="200025">
                <a:tc>
                  <a:txBody>
                    <a:bodyPr/>
                    <a:lstStyle/>
                    <a:p>
                      <a:pPr algn="l" fontAlgn="b"/>
                      <a:r>
                        <a:rPr lang="es-CO" sz="1100" u="none" strike="noStrike" dirty="0">
                          <a:effectLst/>
                        </a:rPr>
                        <a:t>PRESUPUESTO EJECUTADO</a:t>
                      </a:r>
                      <a:endParaRPr lang="es-CO" sz="1100" b="0" i="0" u="none" strike="noStrike" dirty="0">
                        <a:effectLst/>
                        <a:latin typeface="Calibri" panose="020F0502020204030204" pitchFamily="34" charset="0"/>
                      </a:endParaRPr>
                    </a:p>
                  </a:txBody>
                  <a:tcPr marL="0" marR="0" marT="0" marB="0" anchor="b"/>
                </a:tc>
                <a:tc>
                  <a:txBody>
                    <a:bodyPr/>
                    <a:lstStyle/>
                    <a:p>
                      <a:pPr algn="l" fontAlgn="b"/>
                      <a:r>
                        <a:rPr lang="es-CO" sz="1100" u="none" strike="noStrike">
                          <a:effectLst/>
                        </a:rPr>
                        <a:t>                      124.648.227 </a:t>
                      </a:r>
                      <a:endParaRPr lang="es-CO" sz="1100" b="0" i="0" u="none" strike="noStrike">
                        <a:effectLst/>
                        <a:latin typeface="Calibri" panose="020F0502020204030204" pitchFamily="34" charset="0"/>
                      </a:endParaRPr>
                    </a:p>
                  </a:txBody>
                  <a:tcPr marL="0" marR="0" marT="0" marB="0" anchor="b"/>
                </a:tc>
                <a:tc>
                  <a:txBody>
                    <a:bodyPr/>
                    <a:lstStyle/>
                    <a:p>
                      <a:pPr algn="ctr" fontAlgn="b"/>
                      <a:r>
                        <a:rPr lang="es-CO" sz="1100" u="none" strike="noStrike" dirty="0">
                          <a:effectLst/>
                        </a:rPr>
                        <a:t>                                          100,00 </a:t>
                      </a:r>
                      <a:endParaRPr lang="es-CO" sz="11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1717274916"/>
                  </a:ext>
                </a:extLst>
              </a:tr>
            </a:tbl>
          </a:graphicData>
        </a:graphic>
      </p:graphicFrame>
    </p:spTree>
    <p:extLst>
      <p:ext uri="{BB962C8B-B14F-4D97-AF65-F5344CB8AC3E}">
        <p14:creationId xmlns:p14="http://schemas.microsoft.com/office/powerpoint/2010/main" val="3767457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3"/>
        <p:cNvGrpSpPr/>
        <p:nvPr/>
      </p:nvGrpSpPr>
      <p:grpSpPr>
        <a:xfrm>
          <a:off x="0" y="0"/>
          <a:ext cx="0" cy="0"/>
          <a:chOff x="0" y="0"/>
          <a:chExt cx="0" cy="0"/>
        </a:xfrm>
      </p:grpSpPr>
      <p:sp>
        <p:nvSpPr>
          <p:cNvPr id="2" name="AutoShape 2"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Gráfico de respuestas de formularios. Título de la pregunta: ¿Qué tan satisfecho esta con las habilidades básicas de aprendizaje que se le ha proporcionado a su hijo o acudido?  &#10;. Número de respuestas: ."/>
          <p:cNvSpPr>
            <a:spLocks noChangeAspect="1" noChangeArrowheads="1"/>
          </p:cNvSpPr>
          <p:nvPr/>
        </p:nvSpPr>
        <p:spPr bwMode="auto">
          <a:xfrm rot="6466775">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CuadroTexto 5"/>
          <p:cNvSpPr txBox="1"/>
          <p:nvPr/>
        </p:nvSpPr>
        <p:spPr>
          <a:xfrm>
            <a:off x="3124200" y="435424"/>
            <a:ext cx="3609975" cy="369332"/>
          </a:xfrm>
          <a:prstGeom prst="rect">
            <a:avLst/>
          </a:prstGeom>
          <a:noFill/>
        </p:spPr>
        <p:txBody>
          <a:bodyPr wrap="square" rtlCol="0">
            <a:spAutoFit/>
          </a:bodyPr>
          <a:lstStyle/>
          <a:p>
            <a:r>
              <a:rPr lang="es-CO" sz="1800" dirty="0"/>
              <a:t>GASTOS DETALLADOS 2024</a:t>
            </a:r>
          </a:p>
        </p:txBody>
      </p:sp>
      <p:graphicFrame>
        <p:nvGraphicFramePr>
          <p:cNvPr id="3" name="Chart 4">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3018073932"/>
              </p:ext>
            </p:extLst>
          </p:nvPr>
        </p:nvGraphicFramePr>
        <p:xfrm>
          <a:off x="1326572" y="897947"/>
          <a:ext cx="6792191" cy="37571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71895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3">
          <a:extLst>
            <a:ext uri="{FF2B5EF4-FFF2-40B4-BE49-F238E27FC236}">
              <a16:creationId xmlns:a16="http://schemas.microsoft.com/office/drawing/2014/main" id="{DA7C92CC-7994-B2F1-62CF-FF5F000C90AF}"/>
            </a:ext>
          </a:extLst>
        </p:cNvPr>
        <p:cNvGrpSpPr/>
        <p:nvPr/>
      </p:nvGrpSpPr>
      <p:grpSpPr>
        <a:xfrm>
          <a:off x="0" y="0"/>
          <a:ext cx="0" cy="0"/>
          <a:chOff x="0" y="0"/>
          <a:chExt cx="0" cy="0"/>
        </a:xfrm>
      </p:grpSpPr>
      <p:sp>
        <p:nvSpPr>
          <p:cNvPr id="2" name="AutoShape 2" descr="Gráfico de respuestas de formularios. Título de la pregunta: ¿Qué tan satisfecho esta con las habilidades básicas de aprendizaje que se le ha proporcionado a su hijo o acudido?  &#10;. Número de respuestas: .">
            <a:extLst>
              <a:ext uri="{FF2B5EF4-FFF2-40B4-BE49-F238E27FC236}">
                <a16:creationId xmlns:a16="http://schemas.microsoft.com/office/drawing/2014/main" id="{C2815097-F4C8-B418-23D3-7437458A7A28}"/>
              </a:ext>
            </a:extLst>
          </p:cNvPr>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Gráfico de respuestas de formularios. Título de la pregunta: ¿Qué tan satisfecho esta con las habilidades básicas de aprendizaje que se le ha proporcionado a su hijo o acudido?  &#10;. Número de respuestas: .">
            <a:extLst>
              <a:ext uri="{FF2B5EF4-FFF2-40B4-BE49-F238E27FC236}">
                <a16:creationId xmlns:a16="http://schemas.microsoft.com/office/drawing/2014/main" id="{4B83AD18-1AF8-C771-4F93-8E4B7F79D1A6}"/>
              </a:ext>
            </a:extLst>
          </p:cNvPr>
          <p:cNvSpPr>
            <a:spLocks noChangeAspect="1" noChangeArrowheads="1"/>
          </p:cNvSpPr>
          <p:nvPr/>
        </p:nvSpPr>
        <p:spPr bwMode="auto">
          <a:xfrm rot="6466775">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CuadroTexto 5">
            <a:extLst>
              <a:ext uri="{FF2B5EF4-FFF2-40B4-BE49-F238E27FC236}">
                <a16:creationId xmlns:a16="http://schemas.microsoft.com/office/drawing/2014/main" id="{1FD8019A-240F-7F31-6B0C-72BCC246151A}"/>
              </a:ext>
            </a:extLst>
          </p:cNvPr>
          <p:cNvSpPr txBox="1"/>
          <p:nvPr/>
        </p:nvSpPr>
        <p:spPr>
          <a:xfrm>
            <a:off x="3124200" y="435424"/>
            <a:ext cx="3609975" cy="369332"/>
          </a:xfrm>
          <a:prstGeom prst="rect">
            <a:avLst/>
          </a:prstGeom>
          <a:noFill/>
        </p:spPr>
        <p:txBody>
          <a:bodyPr wrap="square" rtlCol="0">
            <a:spAutoFit/>
          </a:bodyPr>
          <a:lstStyle/>
          <a:p>
            <a:r>
              <a:rPr lang="es-CO" sz="1800" dirty="0"/>
              <a:t>GASTOS DETALLADOS 2024</a:t>
            </a:r>
          </a:p>
        </p:txBody>
      </p:sp>
      <p:graphicFrame>
        <p:nvGraphicFramePr>
          <p:cNvPr id="4" name="Tabla 3">
            <a:extLst>
              <a:ext uri="{FF2B5EF4-FFF2-40B4-BE49-F238E27FC236}">
                <a16:creationId xmlns:a16="http://schemas.microsoft.com/office/drawing/2014/main" id="{244D0510-C3D9-003A-88BD-BA254D7DFB60}"/>
              </a:ext>
            </a:extLst>
          </p:cNvPr>
          <p:cNvGraphicFramePr>
            <a:graphicFrameLocks noGrp="1"/>
          </p:cNvGraphicFramePr>
          <p:nvPr>
            <p:extLst>
              <p:ext uri="{D42A27DB-BD31-4B8C-83A1-F6EECF244321}">
                <p14:modId xmlns:p14="http://schemas.microsoft.com/office/powerpoint/2010/main" val="3198838834"/>
              </p:ext>
            </p:extLst>
          </p:nvPr>
        </p:nvGraphicFramePr>
        <p:xfrm>
          <a:off x="804433" y="940595"/>
          <a:ext cx="6480430" cy="3262310"/>
        </p:xfrm>
        <a:graphic>
          <a:graphicData uri="http://schemas.openxmlformats.org/drawingml/2006/table">
            <a:tbl>
              <a:tblPr>
                <a:tableStyleId>{ED9F09B1-C631-44D9-8952-87297EE674E3}</a:tableStyleId>
              </a:tblPr>
              <a:tblGrid>
                <a:gridCol w="1667113">
                  <a:extLst>
                    <a:ext uri="{9D8B030D-6E8A-4147-A177-3AD203B41FA5}">
                      <a16:colId xmlns:a16="http://schemas.microsoft.com/office/drawing/2014/main" val="133260122"/>
                    </a:ext>
                  </a:extLst>
                </a:gridCol>
                <a:gridCol w="3823078">
                  <a:extLst>
                    <a:ext uri="{9D8B030D-6E8A-4147-A177-3AD203B41FA5}">
                      <a16:colId xmlns:a16="http://schemas.microsoft.com/office/drawing/2014/main" val="2627480532"/>
                    </a:ext>
                  </a:extLst>
                </a:gridCol>
                <a:gridCol w="990239">
                  <a:extLst>
                    <a:ext uri="{9D8B030D-6E8A-4147-A177-3AD203B41FA5}">
                      <a16:colId xmlns:a16="http://schemas.microsoft.com/office/drawing/2014/main" val="3312253387"/>
                    </a:ext>
                  </a:extLst>
                </a:gridCol>
              </a:tblGrid>
              <a:tr h="155348">
                <a:tc>
                  <a:txBody>
                    <a:bodyPr/>
                    <a:lstStyle/>
                    <a:p>
                      <a:pPr algn="l" fontAlgn="b"/>
                      <a:r>
                        <a:rPr lang="es-CO" sz="900" u="none" strike="noStrike">
                          <a:effectLst/>
                        </a:rPr>
                        <a:t>RUBRO</a:t>
                      </a:r>
                      <a:endParaRPr lang="es-CO" sz="900" b="0" i="0" u="none" strike="noStrike">
                        <a:effectLst/>
                        <a:latin typeface="Calibri" panose="020F0502020204030204" pitchFamily="34" charset="0"/>
                      </a:endParaRPr>
                    </a:p>
                  </a:txBody>
                  <a:tcPr marL="0" marR="0" marT="0" marB="0" anchor="b"/>
                </a:tc>
                <a:tc>
                  <a:txBody>
                    <a:bodyPr/>
                    <a:lstStyle/>
                    <a:p>
                      <a:pPr algn="l" fontAlgn="b"/>
                      <a:r>
                        <a:rPr lang="es-CO" sz="900" u="none" strike="noStrike">
                          <a:effectLst/>
                        </a:rPr>
                        <a:t>PROVEEDOR</a:t>
                      </a:r>
                      <a:endParaRPr lang="es-CO" sz="900" b="0" i="0" u="none" strike="noStrike">
                        <a:effectLst/>
                        <a:latin typeface="Calibri" panose="020F0502020204030204" pitchFamily="34" charset="0"/>
                      </a:endParaRPr>
                    </a:p>
                  </a:txBody>
                  <a:tcPr marL="0" marR="0" marT="0" marB="0" anchor="b"/>
                </a:tc>
                <a:tc>
                  <a:txBody>
                    <a:bodyPr/>
                    <a:lstStyle/>
                    <a:p>
                      <a:pPr algn="l" fontAlgn="b"/>
                      <a:r>
                        <a:rPr lang="es-CO" sz="900" u="none" strike="noStrike">
                          <a:effectLst/>
                        </a:rPr>
                        <a:t>VALOR</a:t>
                      </a:r>
                      <a:endParaRPr lang="es-CO" sz="900" b="0"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4246856223"/>
                  </a:ext>
                </a:extLst>
              </a:tr>
              <a:tr h="258914">
                <a:tc>
                  <a:txBody>
                    <a:bodyPr/>
                    <a:lstStyle/>
                    <a:p>
                      <a:pPr algn="l" fontAlgn="b"/>
                      <a:r>
                        <a:rPr lang="es-CO" sz="800" u="none" strike="noStrike">
                          <a:effectLst/>
                        </a:rPr>
                        <a:t>Comisiones, Honorarios y Servicios                                                                  </a:t>
                      </a:r>
                      <a:endParaRPr lang="es-CO" sz="800" b="0" i="0" u="none" strike="noStrike">
                        <a:effectLst/>
                        <a:latin typeface="Arial" panose="020B0604020202020204" pitchFamily="34" charset="0"/>
                      </a:endParaRPr>
                    </a:p>
                  </a:txBody>
                  <a:tcPr marL="0" marR="0" marT="0" marB="0" anchor="b"/>
                </a:tc>
                <a:tc>
                  <a:txBody>
                    <a:bodyPr/>
                    <a:lstStyle/>
                    <a:p>
                      <a:pPr algn="l" fontAlgn="b"/>
                      <a:r>
                        <a:rPr lang="es-CO" sz="800" u="none" strike="noStrike">
                          <a:effectLst/>
                        </a:rPr>
                        <a:t>ERASO ROSERO LILIAM MERCEDES</a:t>
                      </a:r>
                      <a:endParaRPr lang="es-CO" sz="800" b="0" i="0" u="none" strike="noStrike">
                        <a:effectLst/>
                        <a:latin typeface="Arial" panose="020B0604020202020204" pitchFamily="34" charset="0"/>
                      </a:endParaRPr>
                    </a:p>
                  </a:txBody>
                  <a:tcPr marL="0" marR="0" marT="0" marB="0" anchor="b"/>
                </a:tc>
                <a:tc>
                  <a:txBody>
                    <a:bodyPr/>
                    <a:lstStyle/>
                    <a:p>
                      <a:pPr algn="r" fontAlgn="b"/>
                      <a:r>
                        <a:rPr lang="es-CO" sz="700" u="none" strike="noStrike">
                          <a:effectLst/>
                        </a:rPr>
                        <a:t>                4.500.000 </a:t>
                      </a:r>
                      <a:endParaRPr lang="es-CO" sz="7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1410146789"/>
                  </a:ext>
                </a:extLst>
              </a:tr>
              <a:tr h="258914">
                <a:tc>
                  <a:txBody>
                    <a:bodyPr/>
                    <a:lstStyle/>
                    <a:p>
                      <a:pPr algn="l" fontAlgn="b"/>
                      <a:r>
                        <a:rPr lang="es-CO" sz="800" u="none" strike="noStrike">
                          <a:effectLst/>
                        </a:rPr>
                        <a:t>Comisiones, Honorarios y Servicios                                                                  </a:t>
                      </a:r>
                      <a:endParaRPr lang="es-CO" sz="800" b="0" i="0" u="none" strike="noStrike">
                        <a:effectLst/>
                        <a:latin typeface="Arial" panose="020B0604020202020204" pitchFamily="34" charset="0"/>
                      </a:endParaRPr>
                    </a:p>
                  </a:txBody>
                  <a:tcPr marL="0" marR="0" marT="0" marB="0" anchor="b"/>
                </a:tc>
                <a:tc>
                  <a:txBody>
                    <a:bodyPr/>
                    <a:lstStyle/>
                    <a:p>
                      <a:pPr algn="l" fontAlgn="b"/>
                      <a:r>
                        <a:rPr lang="es-CO" sz="800" u="none" strike="noStrike" dirty="0">
                          <a:effectLst/>
                        </a:rPr>
                        <a:t>ERASO ROSERO LILIAM MERCEDES</a:t>
                      </a:r>
                      <a:endParaRPr lang="es-CO" sz="800" b="0" i="0" u="none" strike="noStrike" dirty="0">
                        <a:effectLst/>
                        <a:latin typeface="Arial" panose="020B0604020202020204" pitchFamily="34" charset="0"/>
                      </a:endParaRPr>
                    </a:p>
                  </a:txBody>
                  <a:tcPr marL="0" marR="0" marT="0" marB="0" anchor="b"/>
                </a:tc>
                <a:tc>
                  <a:txBody>
                    <a:bodyPr/>
                    <a:lstStyle/>
                    <a:p>
                      <a:pPr algn="r" fontAlgn="b"/>
                      <a:r>
                        <a:rPr lang="es-CO" sz="800" u="none" strike="noStrike">
                          <a:effectLst/>
                        </a:rPr>
                        <a:t> 13.500.000 </a:t>
                      </a:r>
                      <a:endParaRPr lang="es-CO" sz="800" b="0" i="0" u="none" strike="noStrike">
                        <a:effectLst/>
                        <a:latin typeface="Courier New" panose="02070309020205020404" pitchFamily="49" charset="0"/>
                      </a:endParaRPr>
                    </a:p>
                  </a:txBody>
                  <a:tcPr marL="0" marR="0" marT="0" marB="0" anchor="b"/>
                </a:tc>
                <a:extLst>
                  <a:ext uri="{0D108BD9-81ED-4DB2-BD59-A6C34878D82A}">
                    <a16:rowId xmlns:a16="http://schemas.microsoft.com/office/drawing/2014/main" val="86099906"/>
                  </a:ext>
                </a:extLst>
              </a:tr>
              <a:tr h="258914">
                <a:tc>
                  <a:txBody>
                    <a:bodyPr/>
                    <a:lstStyle/>
                    <a:p>
                      <a:pPr algn="l" fontAlgn="b"/>
                      <a:r>
                        <a:rPr lang="es-CO" sz="800" u="none" strike="noStrike">
                          <a:effectLst/>
                        </a:rPr>
                        <a:t>Comisiones, Honorarios y Servicios                                                                  </a:t>
                      </a:r>
                      <a:endParaRPr lang="es-CO" sz="800" b="0" i="0" u="none" strike="noStrike">
                        <a:effectLst/>
                        <a:latin typeface="Arial" panose="020B0604020202020204" pitchFamily="34" charset="0"/>
                      </a:endParaRPr>
                    </a:p>
                  </a:txBody>
                  <a:tcPr marL="0" marR="0" marT="0" marB="0" anchor="b"/>
                </a:tc>
                <a:tc>
                  <a:txBody>
                    <a:bodyPr/>
                    <a:lstStyle/>
                    <a:p>
                      <a:pPr algn="l" fontAlgn="b"/>
                      <a:r>
                        <a:rPr lang="es-CO" sz="800" u="none" strike="noStrike">
                          <a:effectLst/>
                        </a:rPr>
                        <a:t>ESCOBAR VASQUEZ CARLOS FERNANDO</a:t>
                      </a:r>
                      <a:endParaRPr lang="es-CO" sz="800" b="0" i="0" u="none" strike="noStrike">
                        <a:effectLst/>
                        <a:latin typeface="Arial" panose="020B0604020202020204" pitchFamily="34" charset="0"/>
                      </a:endParaRPr>
                    </a:p>
                  </a:txBody>
                  <a:tcPr marL="0" marR="0" marT="0" marB="0" anchor="b"/>
                </a:tc>
                <a:tc>
                  <a:txBody>
                    <a:bodyPr/>
                    <a:lstStyle/>
                    <a:p>
                      <a:pPr algn="l" fontAlgn="b"/>
                      <a:r>
                        <a:rPr lang="es-CO" sz="800" u="none" strike="noStrike">
                          <a:effectLst/>
                        </a:rPr>
                        <a:t>              5.000.000 </a:t>
                      </a:r>
                      <a:endParaRPr lang="es-CO" sz="8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969212169"/>
                  </a:ext>
                </a:extLst>
              </a:tr>
              <a:tr h="155348">
                <a:tc>
                  <a:txBody>
                    <a:bodyPr/>
                    <a:lstStyle/>
                    <a:p>
                      <a:pPr algn="l" fontAlgn="b"/>
                      <a:endParaRPr lang="es-CO" sz="900" b="0" i="0" u="none" strike="noStrike">
                        <a:effectLst/>
                        <a:latin typeface="Calibri" panose="020F0502020204030204" pitchFamily="34" charset="0"/>
                      </a:endParaRPr>
                    </a:p>
                  </a:txBody>
                  <a:tcPr marL="0" marR="0" marT="0" marB="0" anchor="b"/>
                </a:tc>
                <a:tc>
                  <a:txBody>
                    <a:bodyPr/>
                    <a:lstStyle/>
                    <a:p>
                      <a:pPr algn="l" fontAlgn="b"/>
                      <a:r>
                        <a:rPr lang="es-CO" sz="800" u="none" strike="noStrike">
                          <a:effectLst/>
                        </a:rPr>
                        <a:t>TOTAL</a:t>
                      </a:r>
                      <a:endParaRPr lang="es-CO" sz="800" b="0" i="0" u="none" strike="noStrike">
                        <a:effectLst/>
                        <a:latin typeface="Arial" panose="020B0604020202020204" pitchFamily="34" charset="0"/>
                      </a:endParaRPr>
                    </a:p>
                  </a:txBody>
                  <a:tcPr marL="0" marR="0" marT="0" marB="0" anchor="b"/>
                </a:tc>
                <a:tc>
                  <a:txBody>
                    <a:bodyPr/>
                    <a:lstStyle/>
                    <a:p>
                      <a:pPr algn="ctr" fontAlgn="b"/>
                      <a:r>
                        <a:rPr lang="es-CO" sz="900" u="none" strike="noStrike">
                          <a:effectLst/>
                        </a:rPr>
                        <a:t>         23.000.000 </a:t>
                      </a:r>
                      <a:endParaRPr lang="es-CO" sz="900" b="0"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90479007"/>
                  </a:ext>
                </a:extLst>
              </a:tr>
              <a:tr h="155348">
                <a:tc>
                  <a:txBody>
                    <a:bodyPr/>
                    <a:lstStyle/>
                    <a:p>
                      <a:pPr algn="l" fontAlgn="b"/>
                      <a:endParaRPr lang="es-CO" sz="900" b="0" i="0" u="none" strike="noStrike">
                        <a:effectLst/>
                        <a:latin typeface="Calibri" panose="020F0502020204030204" pitchFamily="34" charset="0"/>
                      </a:endParaRPr>
                    </a:p>
                  </a:txBody>
                  <a:tcPr marL="0" marR="0" marT="0" marB="0" anchor="b"/>
                </a:tc>
                <a:tc>
                  <a:txBody>
                    <a:bodyPr/>
                    <a:lstStyle/>
                    <a:p>
                      <a:pPr algn="l" fontAlgn="b"/>
                      <a:endParaRPr lang="es-CO" sz="900" b="0" i="0" u="none" strike="noStrike">
                        <a:effectLst/>
                        <a:latin typeface="Calibri" panose="020F0502020204030204" pitchFamily="34" charset="0"/>
                      </a:endParaRPr>
                    </a:p>
                  </a:txBody>
                  <a:tcPr marL="0" marR="0" marT="0" marB="0" anchor="b"/>
                </a:tc>
                <a:tc>
                  <a:txBody>
                    <a:bodyPr/>
                    <a:lstStyle/>
                    <a:p>
                      <a:pPr algn="ctr" fontAlgn="b"/>
                      <a:endParaRPr lang="es-CO" sz="900" b="0"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646942937"/>
                  </a:ext>
                </a:extLst>
              </a:tr>
              <a:tr h="155348">
                <a:tc>
                  <a:txBody>
                    <a:bodyPr/>
                    <a:lstStyle/>
                    <a:p>
                      <a:pPr algn="l" fontAlgn="b"/>
                      <a:r>
                        <a:rPr lang="es-CO" sz="800" u="none" strike="noStrike">
                          <a:effectLst/>
                        </a:rPr>
                        <a:t>Servicio de Internet</a:t>
                      </a:r>
                      <a:endParaRPr lang="es-CO" sz="800" b="0" i="0" u="none" strike="noStrike">
                        <a:effectLst/>
                        <a:latin typeface="Arial" panose="020B0604020202020204" pitchFamily="34" charset="0"/>
                      </a:endParaRPr>
                    </a:p>
                  </a:txBody>
                  <a:tcPr marL="0" marR="0" marT="0" marB="0" anchor="b"/>
                </a:tc>
                <a:tc>
                  <a:txBody>
                    <a:bodyPr/>
                    <a:lstStyle/>
                    <a:p>
                      <a:pPr algn="l" fontAlgn="b"/>
                      <a:r>
                        <a:rPr lang="es-MX" sz="800" u="none" strike="noStrike">
                          <a:effectLst/>
                        </a:rPr>
                        <a:t>UNE EPM TELECOMUNICACIONES S.A.</a:t>
                      </a:r>
                      <a:endParaRPr lang="es-MX" sz="800" b="0" i="0" u="none" strike="noStrike">
                        <a:effectLst/>
                        <a:latin typeface="Arial" panose="020B0604020202020204" pitchFamily="34" charset="0"/>
                      </a:endParaRPr>
                    </a:p>
                  </a:txBody>
                  <a:tcPr marL="0" marR="0" marT="0" marB="0" anchor="b"/>
                </a:tc>
                <a:tc>
                  <a:txBody>
                    <a:bodyPr/>
                    <a:lstStyle/>
                    <a:p>
                      <a:pPr algn="l" fontAlgn="b"/>
                      <a:r>
                        <a:rPr lang="es-CO" sz="900" u="none" strike="noStrike">
                          <a:effectLst/>
                        </a:rPr>
                        <a:t>                 94.060 </a:t>
                      </a:r>
                      <a:endParaRPr lang="es-CO" sz="900" b="0"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3686988571"/>
                  </a:ext>
                </a:extLst>
              </a:tr>
              <a:tr h="155348">
                <a:tc>
                  <a:txBody>
                    <a:bodyPr/>
                    <a:lstStyle/>
                    <a:p>
                      <a:pPr algn="l" fontAlgn="b"/>
                      <a:r>
                        <a:rPr lang="es-CO" sz="800" u="none" strike="noStrike">
                          <a:effectLst/>
                        </a:rPr>
                        <a:t>Servicio de Internet</a:t>
                      </a:r>
                      <a:endParaRPr lang="es-CO" sz="800" b="0" i="0" u="none" strike="noStrike">
                        <a:effectLst/>
                        <a:latin typeface="Arial" panose="020B0604020202020204" pitchFamily="34" charset="0"/>
                      </a:endParaRPr>
                    </a:p>
                  </a:txBody>
                  <a:tcPr marL="0" marR="0" marT="0" marB="0" anchor="b"/>
                </a:tc>
                <a:tc>
                  <a:txBody>
                    <a:bodyPr/>
                    <a:lstStyle/>
                    <a:p>
                      <a:pPr algn="l" fontAlgn="b"/>
                      <a:r>
                        <a:rPr lang="es-MX" sz="800" u="none" strike="noStrike">
                          <a:effectLst/>
                        </a:rPr>
                        <a:t>UNE EPM TELECOMUNICACIONES S.A.</a:t>
                      </a:r>
                      <a:endParaRPr lang="es-MX" sz="800" b="0" i="0" u="none" strike="noStrike">
                        <a:effectLst/>
                        <a:latin typeface="Arial" panose="020B0604020202020204" pitchFamily="34" charset="0"/>
                      </a:endParaRPr>
                    </a:p>
                  </a:txBody>
                  <a:tcPr marL="0" marR="0" marT="0" marB="0" anchor="b"/>
                </a:tc>
                <a:tc>
                  <a:txBody>
                    <a:bodyPr/>
                    <a:lstStyle/>
                    <a:p>
                      <a:pPr algn="l" fontAlgn="b"/>
                      <a:r>
                        <a:rPr lang="es-CO" sz="900" u="none" strike="noStrike">
                          <a:effectLst/>
                        </a:rPr>
                        <a:t>                 94.060 </a:t>
                      </a:r>
                      <a:endParaRPr lang="es-CO" sz="900" b="0"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2743674707"/>
                  </a:ext>
                </a:extLst>
              </a:tr>
              <a:tr h="155348">
                <a:tc>
                  <a:txBody>
                    <a:bodyPr/>
                    <a:lstStyle/>
                    <a:p>
                      <a:pPr algn="l" fontAlgn="b"/>
                      <a:r>
                        <a:rPr lang="es-CO" sz="800" u="none" strike="noStrike">
                          <a:effectLst/>
                        </a:rPr>
                        <a:t>Servicio de Internet</a:t>
                      </a:r>
                      <a:endParaRPr lang="es-CO" sz="800" b="0" i="0" u="none" strike="noStrike">
                        <a:effectLst/>
                        <a:latin typeface="Arial" panose="020B0604020202020204" pitchFamily="34" charset="0"/>
                      </a:endParaRPr>
                    </a:p>
                  </a:txBody>
                  <a:tcPr marL="0" marR="0" marT="0" marB="0" anchor="b"/>
                </a:tc>
                <a:tc>
                  <a:txBody>
                    <a:bodyPr/>
                    <a:lstStyle/>
                    <a:p>
                      <a:pPr algn="l" fontAlgn="b"/>
                      <a:r>
                        <a:rPr lang="es-MX" sz="800" u="none" strike="noStrike">
                          <a:effectLst/>
                        </a:rPr>
                        <a:t>UNE EPM TELECOMUNICACIONES S.A.</a:t>
                      </a:r>
                      <a:endParaRPr lang="es-MX" sz="800" b="0" i="0" u="none" strike="noStrike">
                        <a:effectLst/>
                        <a:latin typeface="Arial" panose="020B0604020202020204" pitchFamily="34" charset="0"/>
                      </a:endParaRPr>
                    </a:p>
                  </a:txBody>
                  <a:tcPr marL="0" marR="0" marT="0" marB="0" anchor="b"/>
                </a:tc>
                <a:tc>
                  <a:txBody>
                    <a:bodyPr/>
                    <a:lstStyle/>
                    <a:p>
                      <a:pPr algn="l" fontAlgn="b"/>
                      <a:r>
                        <a:rPr lang="es-CO" sz="900" u="none" strike="noStrike">
                          <a:effectLst/>
                        </a:rPr>
                        <a:t>                 94.060 </a:t>
                      </a:r>
                      <a:endParaRPr lang="es-CO" sz="900" b="0"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4090161141"/>
                  </a:ext>
                </a:extLst>
              </a:tr>
              <a:tr h="155348">
                <a:tc>
                  <a:txBody>
                    <a:bodyPr/>
                    <a:lstStyle/>
                    <a:p>
                      <a:pPr algn="l" fontAlgn="b"/>
                      <a:r>
                        <a:rPr lang="es-CO" sz="800" u="none" strike="noStrike">
                          <a:effectLst/>
                        </a:rPr>
                        <a:t>Servicio de Internet</a:t>
                      </a:r>
                      <a:endParaRPr lang="es-CO" sz="800" b="0" i="0" u="none" strike="noStrike">
                        <a:effectLst/>
                        <a:latin typeface="Arial" panose="020B0604020202020204" pitchFamily="34" charset="0"/>
                      </a:endParaRPr>
                    </a:p>
                  </a:txBody>
                  <a:tcPr marL="0" marR="0" marT="0" marB="0" anchor="b"/>
                </a:tc>
                <a:tc>
                  <a:txBody>
                    <a:bodyPr/>
                    <a:lstStyle/>
                    <a:p>
                      <a:pPr algn="l" fontAlgn="b"/>
                      <a:r>
                        <a:rPr lang="es-MX" sz="800" u="none" strike="noStrike">
                          <a:effectLst/>
                        </a:rPr>
                        <a:t>UNE EPM TELECOMUNICACIONES S.A.</a:t>
                      </a:r>
                      <a:endParaRPr lang="es-MX" sz="800" b="0" i="0" u="none" strike="noStrike">
                        <a:effectLst/>
                        <a:latin typeface="Arial" panose="020B0604020202020204" pitchFamily="34" charset="0"/>
                      </a:endParaRPr>
                    </a:p>
                  </a:txBody>
                  <a:tcPr marL="0" marR="0" marT="0" marB="0" anchor="b"/>
                </a:tc>
                <a:tc>
                  <a:txBody>
                    <a:bodyPr/>
                    <a:lstStyle/>
                    <a:p>
                      <a:pPr algn="l" fontAlgn="b"/>
                      <a:r>
                        <a:rPr lang="es-CO" sz="900" u="none" strike="noStrike">
                          <a:effectLst/>
                        </a:rPr>
                        <a:t>                 94.060 </a:t>
                      </a:r>
                      <a:endParaRPr lang="es-CO" sz="900" b="0"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4013223779"/>
                  </a:ext>
                </a:extLst>
              </a:tr>
              <a:tr h="155348">
                <a:tc>
                  <a:txBody>
                    <a:bodyPr/>
                    <a:lstStyle/>
                    <a:p>
                      <a:pPr algn="l" fontAlgn="b"/>
                      <a:r>
                        <a:rPr lang="es-CO" sz="800" u="none" strike="noStrike">
                          <a:effectLst/>
                        </a:rPr>
                        <a:t>Servicio de Internet</a:t>
                      </a:r>
                      <a:endParaRPr lang="es-CO" sz="800" b="0" i="0" u="none" strike="noStrike">
                        <a:effectLst/>
                        <a:latin typeface="Arial" panose="020B0604020202020204" pitchFamily="34" charset="0"/>
                      </a:endParaRPr>
                    </a:p>
                  </a:txBody>
                  <a:tcPr marL="0" marR="0" marT="0" marB="0" anchor="b"/>
                </a:tc>
                <a:tc>
                  <a:txBody>
                    <a:bodyPr/>
                    <a:lstStyle/>
                    <a:p>
                      <a:pPr algn="l" fontAlgn="b"/>
                      <a:r>
                        <a:rPr lang="es-MX" sz="800" u="none" strike="noStrike">
                          <a:effectLst/>
                        </a:rPr>
                        <a:t>UNE EPM TELECOMUNICACIONES S.A.</a:t>
                      </a:r>
                      <a:endParaRPr lang="es-MX" sz="800" b="0" i="0" u="none" strike="noStrike">
                        <a:effectLst/>
                        <a:latin typeface="Arial" panose="020B0604020202020204" pitchFamily="34" charset="0"/>
                      </a:endParaRPr>
                    </a:p>
                  </a:txBody>
                  <a:tcPr marL="0" marR="0" marT="0" marB="0" anchor="b"/>
                </a:tc>
                <a:tc>
                  <a:txBody>
                    <a:bodyPr/>
                    <a:lstStyle/>
                    <a:p>
                      <a:pPr algn="l" fontAlgn="b"/>
                      <a:r>
                        <a:rPr lang="es-CO" sz="900" u="none" strike="noStrike">
                          <a:effectLst/>
                        </a:rPr>
                        <a:t>                 94.060 </a:t>
                      </a:r>
                      <a:endParaRPr lang="es-CO" sz="900" b="0"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402324886"/>
                  </a:ext>
                </a:extLst>
              </a:tr>
              <a:tr h="155348">
                <a:tc>
                  <a:txBody>
                    <a:bodyPr/>
                    <a:lstStyle/>
                    <a:p>
                      <a:pPr algn="l" fontAlgn="b"/>
                      <a:r>
                        <a:rPr lang="es-CO" sz="800" u="none" strike="noStrike">
                          <a:effectLst/>
                        </a:rPr>
                        <a:t>Servicio de Internet</a:t>
                      </a:r>
                      <a:endParaRPr lang="es-CO" sz="800" b="0" i="0" u="none" strike="noStrike">
                        <a:effectLst/>
                        <a:latin typeface="Arial" panose="020B0604020202020204" pitchFamily="34" charset="0"/>
                      </a:endParaRPr>
                    </a:p>
                  </a:txBody>
                  <a:tcPr marL="0" marR="0" marT="0" marB="0" anchor="b"/>
                </a:tc>
                <a:tc>
                  <a:txBody>
                    <a:bodyPr/>
                    <a:lstStyle/>
                    <a:p>
                      <a:pPr algn="l" fontAlgn="b"/>
                      <a:r>
                        <a:rPr lang="es-MX" sz="800" u="none" strike="noStrike">
                          <a:effectLst/>
                        </a:rPr>
                        <a:t>UNE EPM TELECOMUNICACIONES S.A.</a:t>
                      </a:r>
                      <a:endParaRPr lang="es-MX" sz="800" b="0" i="0" u="none" strike="noStrike">
                        <a:effectLst/>
                        <a:latin typeface="Arial" panose="020B0604020202020204" pitchFamily="34" charset="0"/>
                      </a:endParaRPr>
                    </a:p>
                  </a:txBody>
                  <a:tcPr marL="0" marR="0" marT="0" marB="0" anchor="b"/>
                </a:tc>
                <a:tc>
                  <a:txBody>
                    <a:bodyPr/>
                    <a:lstStyle/>
                    <a:p>
                      <a:pPr algn="l" fontAlgn="b"/>
                      <a:r>
                        <a:rPr lang="es-CO" sz="900" u="none" strike="noStrike">
                          <a:effectLst/>
                        </a:rPr>
                        <a:t>                 94.060 </a:t>
                      </a:r>
                      <a:endParaRPr lang="es-CO" sz="900" b="0"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1147437354"/>
                  </a:ext>
                </a:extLst>
              </a:tr>
              <a:tr h="155348">
                <a:tc>
                  <a:txBody>
                    <a:bodyPr/>
                    <a:lstStyle/>
                    <a:p>
                      <a:pPr algn="l" fontAlgn="b"/>
                      <a:r>
                        <a:rPr lang="es-CO" sz="800" u="none" strike="noStrike">
                          <a:effectLst/>
                        </a:rPr>
                        <a:t>Servicio de Internet</a:t>
                      </a:r>
                      <a:endParaRPr lang="es-CO" sz="800" b="0" i="0" u="none" strike="noStrike">
                        <a:effectLst/>
                        <a:latin typeface="Arial" panose="020B0604020202020204" pitchFamily="34" charset="0"/>
                      </a:endParaRPr>
                    </a:p>
                  </a:txBody>
                  <a:tcPr marL="0" marR="0" marT="0" marB="0" anchor="b"/>
                </a:tc>
                <a:tc>
                  <a:txBody>
                    <a:bodyPr/>
                    <a:lstStyle/>
                    <a:p>
                      <a:pPr algn="l" fontAlgn="b"/>
                      <a:r>
                        <a:rPr lang="es-MX" sz="800" u="none" strike="noStrike">
                          <a:effectLst/>
                        </a:rPr>
                        <a:t>UNE EPM TELECOMUNICACIONES S.A.</a:t>
                      </a:r>
                      <a:endParaRPr lang="es-MX" sz="800" b="0" i="0" u="none" strike="noStrike">
                        <a:effectLst/>
                        <a:latin typeface="Arial" panose="020B0604020202020204" pitchFamily="34" charset="0"/>
                      </a:endParaRPr>
                    </a:p>
                  </a:txBody>
                  <a:tcPr marL="0" marR="0" marT="0" marB="0" anchor="b"/>
                </a:tc>
                <a:tc>
                  <a:txBody>
                    <a:bodyPr/>
                    <a:lstStyle/>
                    <a:p>
                      <a:pPr algn="l" fontAlgn="b"/>
                      <a:r>
                        <a:rPr lang="es-CO" sz="900" u="none" strike="noStrike">
                          <a:effectLst/>
                        </a:rPr>
                        <a:t>                 94.060 </a:t>
                      </a:r>
                      <a:endParaRPr lang="es-CO" sz="900" b="0"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3266466538"/>
                  </a:ext>
                </a:extLst>
              </a:tr>
              <a:tr h="155348">
                <a:tc>
                  <a:txBody>
                    <a:bodyPr/>
                    <a:lstStyle/>
                    <a:p>
                      <a:pPr algn="l" fontAlgn="b"/>
                      <a:r>
                        <a:rPr lang="es-CO" sz="800" u="none" strike="noStrike">
                          <a:effectLst/>
                        </a:rPr>
                        <a:t>Servicio de Internet</a:t>
                      </a:r>
                      <a:endParaRPr lang="es-CO" sz="800" b="0" i="0" u="none" strike="noStrike">
                        <a:effectLst/>
                        <a:latin typeface="Arial" panose="020B0604020202020204" pitchFamily="34" charset="0"/>
                      </a:endParaRPr>
                    </a:p>
                  </a:txBody>
                  <a:tcPr marL="0" marR="0" marT="0" marB="0" anchor="b"/>
                </a:tc>
                <a:tc>
                  <a:txBody>
                    <a:bodyPr/>
                    <a:lstStyle/>
                    <a:p>
                      <a:pPr algn="l" fontAlgn="b"/>
                      <a:r>
                        <a:rPr lang="es-MX" sz="800" u="none" strike="noStrike">
                          <a:effectLst/>
                        </a:rPr>
                        <a:t>UNE EPM TELECOMUNICACIONES S.A.</a:t>
                      </a:r>
                      <a:endParaRPr lang="es-MX" sz="800" b="0" i="0" u="none" strike="noStrike">
                        <a:effectLst/>
                        <a:latin typeface="Arial" panose="020B0604020202020204" pitchFamily="34" charset="0"/>
                      </a:endParaRPr>
                    </a:p>
                  </a:txBody>
                  <a:tcPr marL="0" marR="0" marT="0" marB="0" anchor="b"/>
                </a:tc>
                <a:tc>
                  <a:txBody>
                    <a:bodyPr/>
                    <a:lstStyle/>
                    <a:p>
                      <a:pPr algn="l" fontAlgn="b"/>
                      <a:r>
                        <a:rPr lang="es-CO" sz="900" u="none" strike="noStrike">
                          <a:effectLst/>
                        </a:rPr>
                        <a:t>                 94.060 </a:t>
                      </a:r>
                      <a:endParaRPr lang="es-CO" sz="900" b="0"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479846869"/>
                  </a:ext>
                </a:extLst>
              </a:tr>
              <a:tr h="155348">
                <a:tc>
                  <a:txBody>
                    <a:bodyPr/>
                    <a:lstStyle/>
                    <a:p>
                      <a:pPr algn="l" fontAlgn="b"/>
                      <a:r>
                        <a:rPr lang="es-CO" sz="800" u="none" strike="noStrike">
                          <a:effectLst/>
                        </a:rPr>
                        <a:t>Servicio de Internet</a:t>
                      </a:r>
                      <a:endParaRPr lang="es-CO" sz="800" b="0" i="0" u="none" strike="noStrike">
                        <a:effectLst/>
                        <a:latin typeface="Arial" panose="020B0604020202020204" pitchFamily="34" charset="0"/>
                      </a:endParaRPr>
                    </a:p>
                  </a:txBody>
                  <a:tcPr marL="0" marR="0" marT="0" marB="0" anchor="b"/>
                </a:tc>
                <a:tc>
                  <a:txBody>
                    <a:bodyPr/>
                    <a:lstStyle/>
                    <a:p>
                      <a:pPr algn="l" fontAlgn="b"/>
                      <a:r>
                        <a:rPr lang="es-MX" sz="800" u="none" strike="noStrike">
                          <a:effectLst/>
                        </a:rPr>
                        <a:t>UNE EPM TELECOMUNICACIONES S.A.</a:t>
                      </a:r>
                      <a:endParaRPr lang="es-MX" sz="800" b="0" i="0" u="none" strike="noStrike">
                        <a:effectLst/>
                        <a:latin typeface="Arial" panose="020B0604020202020204" pitchFamily="34" charset="0"/>
                      </a:endParaRPr>
                    </a:p>
                  </a:txBody>
                  <a:tcPr marL="0" marR="0" marT="0" marB="0" anchor="b"/>
                </a:tc>
                <a:tc>
                  <a:txBody>
                    <a:bodyPr/>
                    <a:lstStyle/>
                    <a:p>
                      <a:pPr algn="l" fontAlgn="b"/>
                      <a:r>
                        <a:rPr lang="es-CO" sz="900" u="none" strike="noStrike">
                          <a:effectLst/>
                        </a:rPr>
                        <a:t>                 94.060 </a:t>
                      </a:r>
                      <a:endParaRPr lang="es-CO" sz="900" b="0"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4187244709"/>
                  </a:ext>
                </a:extLst>
              </a:tr>
              <a:tr h="155348">
                <a:tc>
                  <a:txBody>
                    <a:bodyPr/>
                    <a:lstStyle/>
                    <a:p>
                      <a:pPr algn="l" fontAlgn="b"/>
                      <a:r>
                        <a:rPr lang="es-CO" sz="800" u="none" strike="noStrike">
                          <a:effectLst/>
                        </a:rPr>
                        <a:t>Servicio de Internet</a:t>
                      </a:r>
                      <a:endParaRPr lang="es-CO" sz="800" b="0" i="0" u="none" strike="noStrike">
                        <a:effectLst/>
                        <a:latin typeface="Arial" panose="020B0604020202020204" pitchFamily="34" charset="0"/>
                      </a:endParaRPr>
                    </a:p>
                  </a:txBody>
                  <a:tcPr marL="0" marR="0" marT="0" marB="0" anchor="b"/>
                </a:tc>
                <a:tc>
                  <a:txBody>
                    <a:bodyPr/>
                    <a:lstStyle/>
                    <a:p>
                      <a:pPr algn="l" fontAlgn="b"/>
                      <a:r>
                        <a:rPr lang="es-MX" sz="800" u="none" strike="noStrike">
                          <a:effectLst/>
                        </a:rPr>
                        <a:t>UNE EPM TELECOMUNICACIONES S.A.</a:t>
                      </a:r>
                      <a:endParaRPr lang="es-MX" sz="800" b="0" i="0" u="none" strike="noStrike">
                        <a:effectLst/>
                        <a:latin typeface="Arial" panose="020B0604020202020204" pitchFamily="34" charset="0"/>
                      </a:endParaRPr>
                    </a:p>
                  </a:txBody>
                  <a:tcPr marL="0" marR="0" marT="0" marB="0" anchor="b"/>
                </a:tc>
                <a:tc>
                  <a:txBody>
                    <a:bodyPr/>
                    <a:lstStyle/>
                    <a:p>
                      <a:pPr algn="l" fontAlgn="b"/>
                      <a:r>
                        <a:rPr lang="es-CO" sz="900" u="none" strike="noStrike">
                          <a:effectLst/>
                        </a:rPr>
                        <a:t>                 94.060 </a:t>
                      </a:r>
                      <a:endParaRPr lang="es-CO" sz="900" b="0"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4266794232"/>
                  </a:ext>
                </a:extLst>
              </a:tr>
              <a:tr h="155348">
                <a:tc>
                  <a:txBody>
                    <a:bodyPr/>
                    <a:lstStyle/>
                    <a:p>
                      <a:pPr algn="l" fontAlgn="b"/>
                      <a:r>
                        <a:rPr lang="es-CO" sz="800" u="none" strike="noStrike">
                          <a:effectLst/>
                        </a:rPr>
                        <a:t>Servicio de Internet</a:t>
                      </a:r>
                      <a:endParaRPr lang="es-CO" sz="800" b="0" i="0" u="none" strike="noStrike">
                        <a:effectLst/>
                        <a:latin typeface="Arial" panose="020B0604020202020204" pitchFamily="34" charset="0"/>
                      </a:endParaRPr>
                    </a:p>
                  </a:txBody>
                  <a:tcPr marL="0" marR="0" marT="0" marB="0" anchor="b"/>
                </a:tc>
                <a:tc>
                  <a:txBody>
                    <a:bodyPr/>
                    <a:lstStyle/>
                    <a:p>
                      <a:pPr algn="l" fontAlgn="b"/>
                      <a:r>
                        <a:rPr lang="es-MX" sz="800" u="none" strike="noStrike">
                          <a:effectLst/>
                        </a:rPr>
                        <a:t>UNE EPM TELECOMUNICACIONES S.A.</a:t>
                      </a:r>
                      <a:endParaRPr lang="es-MX" sz="800" b="0" i="0" u="none" strike="noStrike">
                        <a:effectLst/>
                        <a:latin typeface="Arial" panose="020B0604020202020204" pitchFamily="34" charset="0"/>
                      </a:endParaRPr>
                    </a:p>
                  </a:txBody>
                  <a:tcPr marL="0" marR="0" marT="0" marB="0" anchor="b"/>
                </a:tc>
                <a:tc>
                  <a:txBody>
                    <a:bodyPr/>
                    <a:lstStyle/>
                    <a:p>
                      <a:pPr algn="l" fontAlgn="b"/>
                      <a:r>
                        <a:rPr lang="es-CO" sz="900" u="none" strike="noStrike">
                          <a:effectLst/>
                        </a:rPr>
                        <a:t>                 94.060 </a:t>
                      </a:r>
                      <a:endParaRPr lang="es-CO" sz="900" b="0"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696189687"/>
                  </a:ext>
                </a:extLst>
              </a:tr>
              <a:tr h="155348">
                <a:tc>
                  <a:txBody>
                    <a:bodyPr/>
                    <a:lstStyle/>
                    <a:p>
                      <a:pPr algn="l" fontAlgn="b"/>
                      <a:r>
                        <a:rPr lang="es-CO" sz="800" u="none" strike="noStrike">
                          <a:effectLst/>
                        </a:rPr>
                        <a:t>Servicio de Internet</a:t>
                      </a:r>
                      <a:endParaRPr lang="es-CO" sz="800" b="0" i="0" u="none" strike="noStrike">
                        <a:effectLst/>
                        <a:latin typeface="Arial" panose="020B0604020202020204" pitchFamily="34" charset="0"/>
                      </a:endParaRPr>
                    </a:p>
                  </a:txBody>
                  <a:tcPr marL="0" marR="0" marT="0" marB="0" anchor="b"/>
                </a:tc>
                <a:tc>
                  <a:txBody>
                    <a:bodyPr/>
                    <a:lstStyle/>
                    <a:p>
                      <a:pPr algn="l" fontAlgn="b"/>
                      <a:r>
                        <a:rPr lang="es-MX" sz="800" u="none" strike="noStrike">
                          <a:effectLst/>
                        </a:rPr>
                        <a:t>UNE EPM TELECOMUNICACIONES S.A.</a:t>
                      </a:r>
                      <a:endParaRPr lang="es-MX" sz="800" b="0" i="0" u="none" strike="noStrike">
                        <a:effectLst/>
                        <a:latin typeface="Arial" panose="020B0604020202020204" pitchFamily="34" charset="0"/>
                      </a:endParaRPr>
                    </a:p>
                  </a:txBody>
                  <a:tcPr marL="0" marR="0" marT="0" marB="0" anchor="b"/>
                </a:tc>
                <a:tc>
                  <a:txBody>
                    <a:bodyPr/>
                    <a:lstStyle/>
                    <a:p>
                      <a:pPr algn="l" fontAlgn="b"/>
                      <a:r>
                        <a:rPr lang="es-CO" sz="900" u="none" strike="noStrike">
                          <a:effectLst/>
                        </a:rPr>
                        <a:t>               221.235 </a:t>
                      </a:r>
                      <a:endParaRPr lang="es-CO" sz="900" b="0"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2187374580"/>
                  </a:ext>
                </a:extLst>
              </a:tr>
              <a:tr h="155348">
                <a:tc>
                  <a:txBody>
                    <a:bodyPr/>
                    <a:lstStyle/>
                    <a:p>
                      <a:pPr algn="l" fontAlgn="b"/>
                      <a:r>
                        <a:rPr lang="es-CO" sz="900" u="none" strike="noStrike">
                          <a:effectLst/>
                        </a:rPr>
                        <a:t> </a:t>
                      </a:r>
                      <a:endParaRPr lang="es-CO" sz="900" b="0" i="0" u="none" strike="noStrike">
                        <a:effectLst/>
                        <a:latin typeface="Calibri" panose="020F0502020204030204" pitchFamily="34" charset="0"/>
                      </a:endParaRPr>
                    </a:p>
                  </a:txBody>
                  <a:tcPr marL="0" marR="0" marT="0" marB="0" anchor="b"/>
                </a:tc>
                <a:tc>
                  <a:txBody>
                    <a:bodyPr/>
                    <a:lstStyle/>
                    <a:p>
                      <a:pPr algn="l" fontAlgn="b"/>
                      <a:r>
                        <a:rPr lang="es-CO" sz="800" u="none" strike="noStrike">
                          <a:effectLst/>
                        </a:rPr>
                        <a:t>TOTAL</a:t>
                      </a:r>
                      <a:endParaRPr lang="es-CO" sz="800" b="0" i="0" u="none" strike="noStrike">
                        <a:effectLst/>
                        <a:latin typeface="Arial" panose="020B0604020202020204" pitchFamily="34" charset="0"/>
                      </a:endParaRPr>
                    </a:p>
                  </a:txBody>
                  <a:tcPr marL="0" marR="0" marT="0" marB="0" anchor="b"/>
                </a:tc>
                <a:tc>
                  <a:txBody>
                    <a:bodyPr/>
                    <a:lstStyle/>
                    <a:p>
                      <a:pPr algn="l" fontAlgn="b"/>
                      <a:r>
                        <a:rPr lang="es-CO" sz="900" u="none" strike="noStrike" dirty="0">
                          <a:effectLst/>
                        </a:rPr>
                        <a:t>            1.255.895 </a:t>
                      </a:r>
                      <a:endParaRPr lang="es-CO" sz="9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1212027010"/>
                  </a:ext>
                </a:extLst>
              </a:tr>
            </a:tbl>
          </a:graphicData>
        </a:graphic>
      </p:graphicFrame>
    </p:spTree>
    <p:extLst>
      <p:ext uri="{BB962C8B-B14F-4D97-AF65-F5344CB8AC3E}">
        <p14:creationId xmlns:p14="http://schemas.microsoft.com/office/powerpoint/2010/main" val="337930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3">
          <a:extLst>
            <a:ext uri="{FF2B5EF4-FFF2-40B4-BE49-F238E27FC236}">
              <a16:creationId xmlns:a16="http://schemas.microsoft.com/office/drawing/2014/main" id="{CD6E1D34-0B24-DBE8-A432-8317CCA49B5E}"/>
            </a:ext>
          </a:extLst>
        </p:cNvPr>
        <p:cNvGrpSpPr/>
        <p:nvPr/>
      </p:nvGrpSpPr>
      <p:grpSpPr>
        <a:xfrm>
          <a:off x="0" y="0"/>
          <a:ext cx="0" cy="0"/>
          <a:chOff x="0" y="0"/>
          <a:chExt cx="0" cy="0"/>
        </a:xfrm>
      </p:grpSpPr>
      <p:sp>
        <p:nvSpPr>
          <p:cNvPr id="2" name="AutoShape 2" descr="Gráfico de respuestas de formularios. Título de la pregunta: ¿Qué tan satisfecho esta con las habilidades básicas de aprendizaje que se le ha proporcionado a su hijo o acudido?  &#10;. Número de respuestas: .">
            <a:extLst>
              <a:ext uri="{FF2B5EF4-FFF2-40B4-BE49-F238E27FC236}">
                <a16:creationId xmlns:a16="http://schemas.microsoft.com/office/drawing/2014/main" id="{A7C6C846-FD5C-09DF-36A0-00BE44BA3A96}"/>
              </a:ext>
            </a:extLst>
          </p:cNvPr>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Gráfico de respuestas de formularios. Título de la pregunta: ¿Qué tan satisfecho esta con las habilidades básicas de aprendizaje que se le ha proporcionado a su hijo o acudido?  &#10;. Número de respuestas: .">
            <a:extLst>
              <a:ext uri="{FF2B5EF4-FFF2-40B4-BE49-F238E27FC236}">
                <a16:creationId xmlns:a16="http://schemas.microsoft.com/office/drawing/2014/main" id="{7AF9375D-DC4E-A2CC-6873-539BC2F89E97}"/>
              </a:ext>
            </a:extLst>
          </p:cNvPr>
          <p:cNvSpPr>
            <a:spLocks noChangeAspect="1" noChangeArrowheads="1"/>
          </p:cNvSpPr>
          <p:nvPr/>
        </p:nvSpPr>
        <p:spPr bwMode="auto">
          <a:xfrm rot="6466775">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CuadroTexto 5">
            <a:extLst>
              <a:ext uri="{FF2B5EF4-FFF2-40B4-BE49-F238E27FC236}">
                <a16:creationId xmlns:a16="http://schemas.microsoft.com/office/drawing/2014/main" id="{FF5D1EF1-EC05-CE06-3227-8604F0C48A08}"/>
              </a:ext>
            </a:extLst>
          </p:cNvPr>
          <p:cNvSpPr txBox="1"/>
          <p:nvPr/>
        </p:nvSpPr>
        <p:spPr>
          <a:xfrm>
            <a:off x="3124200" y="435424"/>
            <a:ext cx="3609975" cy="369332"/>
          </a:xfrm>
          <a:prstGeom prst="rect">
            <a:avLst/>
          </a:prstGeom>
          <a:noFill/>
        </p:spPr>
        <p:txBody>
          <a:bodyPr wrap="square" rtlCol="0">
            <a:spAutoFit/>
          </a:bodyPr>
          <a:lstStyle/>
          <a:p>
            <a:r>
              <a:rPr lang="es-CO" sz="1800" dirty="0"/>
              <a:t>GASTOS DETALLADOS 2024</a:t>
            </a:r>
          </a:p>
        </p:txBody>
      </p:sp>
      <p:graphicFrame>
        <p:nvGraphicFramePr>
          <p:cNvPr id="3" name="Tabla 2">
            <a:extLst>
              <a:ext uri="{FF2B5EF4-FFF2-40B4-BE49-F238E27FC236}">
                <a16:creationId xmlns:a16="http://schemas.microsoft.com/office/drawing/2014/main" id="{E1E0AA33-724F-3268-94FA-00AE9AEE1147}"/>
              </a:ext>
            </a:extLst>
          </p:cNvPr>
          <p:cNvGraphicFramePr>
            <a:graphicFrameLocks noGrp="1"/>
          </p:cNvGraphicFramePr>
          <p:nvPr>
            <p:extLst>
              <p:ext uri="{D42A27DB-BD31-4B8C-83A1-F6EECF244321}">
                <p14:modId xmlns:p14="http://schemas.microsoft.com/office/powerpoint/2010/main" val="2680815807"/>
              </p:ext>
            </p:extLst>
          </p:nvPr>
        </p:nvGraphicFramePr>
        <p:xfrm>
          <a:off x="983673" y="804756"/>
          <a:ext cx="7543800" cy="4127470"/>
        </p:xfrm>
        <a:graphic>
          <a:graphicData uri="http://schemas.openxmlformats.org/drawingml/2006/table">
            <a:tbl>
              <a:tblPr>
                <a:tableStyleId>{ED9F09B1-C631-44D9-8952-87297EE674E3}</a:tableStyleId>
              </a:tblPr>
              <a:tblGrid>
                <a:gridCol w="1940668">
                  <a:extLst>
                    <a:ext uri="{9D8B030D-6E8A-4147-A177-3AD203B41FA5}">
                      <a16:colId xmlns:a16="http://schemas.microsoft.com/office/drawing/2014/main" val="2425498723"/>
                    </a:ext>
                  </a:extLst>
                </a:gridCol>
                <a:gridCol w="4450405">
                  <a:extLst>
                    <a:ext uri="{9D8B030D-6E8A-4147-A177-3AD203B41FA5}">
                      <a16:colId xmlns:a16="http://schemas.microsoft.com/office/drawing/2014/main" val="3915697206"/>
                    </a:ext>
                  </a:extLst>
                </a:gridCol>
                <a:gridCol w="1152727">
                  <a:extLst>
                    <a:ext uri="{9D8B030D-6E8A-4147-A177-3AD203B41FA5}">
                      <a16:colId xmlns:a16="http://schemas.microsoft.com/office/drawing/2014/main" val="2295213268"/>
                    </a:ext>
                  </a:extLst>
                </a:gridCol>
              </a:tblGrid>
              <a:tr h="169964">
                <a:tc>
                  <a:txBody>
                    <a:bodyPr/>
                    <a:lstStyle/>
                    <a:p>
                      <a:pPr algn="l" fontAlgn="b"/>
                      <a:r>
                        <a:rPr lang="es-CO" sz="900" u="none" strike="noStrike" dirty="0">
                          <a:effectLst/>
                        </a:rPr>
                        <a:t>Proyecto educativo</a:t>
                      </a:r>
                      <a:endParaRPr lang="es-CO" sz="900" b="0" i="0" u="none" strike="noStrike" dirty="0">
                        <a:effectLst/>
                        <a:latin typeface="Calibri" panose="020F0502020204030204" pitchFamily="34" charset="0"/>
                      </a:endParaRPr>
                    </a:p>
                  </a:txBody>
                  <a:tcPr marL="0" marR="0" marT="0" marB="0" anchor="b"/>
                </a:tc>
                <a:tc>
                  <a:txBody>
                    <a:bodyPr/>
                    <a:lstStyle/>
                    <a:p>
                      <a:pPr algn="l" fontAlgn="b"/>
                      <a:r>
                        <a:rPr lang="es-CO" sz="800" u="none" strike="noStrike" dirty="0">
                          <a:effectLst/>
                        </a:rPr>
                        <a:t>LEAL LOPEZ SARA INES</a:t>
                      </a:r>
                      <a:endParaRPr lang="es-CO" sz="800" b="0" i="0" u="none" strike="noStrike" dirty="0">
                        <a:effectLst/>
                        <a:latin typeface="Arial" panose="020B0604020202020204" pitchFamily="34" charset="0"/>
                      </a:endParaRPr>
                    </a:p>
                  </a:txBody>
                  <a:tcPr marL="0" marR="0" marT="0" marB="0" anchor="b"/>
                </a:tc>
                <a:tc>
                  <a:txBody>
                    <a:bodyPr/>
                    <a:lstStyle/>
                    <a:p>
                      <a:pPr algn="ctr" fontAlgn="b"/>
                      <a:r>
                        <a:rPr lang="es-CO" sz="900" u="none" strike="noStrike" dirty="0">
                          <a:effectLst/>
                        </a:rPr>
                        <a:t>797.000 </a:t>
                      </a:r>
                      <a:endParaRPr lang="es-CO" sz="9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2962985270"/>
                  </a:ext>
                </a:extLst>
              </a:tr>
              <a:tr h="141234">
                <a:tc>
                  <a:txBody>
                    <a:bodyPr/>
                    <a:lstStyle/>
                    <a:p>
                      <a:pPr algn="l" fontAlgn="b"/>
                      <a:endParaRPr lang="es-CO" sz="900" b="0" i="0" u="none" strike="noStrike">
                        <a:effectLst/>
                        <a:latin typeface="Calibri" panose="020F0502020204030204" pitchFamily="34" charset="0"/>
                      </a:endParaRPr>
                    </a:p>
                  </a:txBody>
                  <a:tcPr marL="0" marR="0" marT="0" marB="0" anchor="b"/>
                </a:tc>
                <a:tc>
                  <a:txBody>
                    <a:bodyPr/>
                    <a:lstStyle/>
                    <a:p>
                      <a:pPr algn="l" fontAlgn="b"/>
                      <a:r>
                        <a:rPr lang="es-CO" sz="900" u="none" strike="noStrike" dirty="0">
                          <a:effectLst/>
                        </a:rPr>
                        <a:t>Total</a:t>
                      </a:r>
                      <a:endParaRPr lang="es-CO" sz="900" b="0" i="0" u="none" strike="noStrike" dirty="0">
                        <a:effectLst/>
                        <a:latin typeface="Calibri" panose="020F0502020204030204" pitchFamily="34" charset="0"/>
                      </a:endParaRPr>
                    </a:p>
                  </a:txBody>
                  <a:tcPr marL="0" marR="0" marT="0" marB="0" anchor="b"/>
                </a:tc>
                <a:tc>
                  <a:txBody>
                    <a:bodyPr/>
                    <a:lstStyle/>
                    <a:p>
                      <a:pPr algn="ctr" fontAlgn="b"/>
                      <a:r>
                        <a:rPr lang="es-CO" sz="900" u="none" strike="noStrike" dirty="0">
                          <a:effectLst/>
                        </a:rPr>
                        <a:t>797.000 </a:t>
                      </a:r>
                      <a:endParaRPr lang="es-CO" sz="9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2253943390"/>
                  </a:ext>
                </a:extLst>
              </a:tr>
              <a:tr h="141234">
                <a:tc>
                  <a:txBody>
                    <a:bodyPr/>
                    <a:lstStyle/>
                    <a:p>
                      <a:pPr algn="l" fontAlgn="b"/>
                      <a:endParaRPr lang="es-CO" sz="900" b="0" i="0" u="none" strike="noStrike">
                        <a:effectLst/>
                        <a:latin typeface="Calibri" panose="020F0502020204030204" pitchFamily="34" charset="0"/>
                      </a:endParaRPr>
                    </a:p>
                  </a:txBody>
                  <a:tcPr marL="0" marR="0" marT="0" marB="0" anchor="b"/>
                </a:tc>
                <a:tc>
                  <a:txBody>
                    <a:bodyPr/>
                    <a:lstStyle/>
                    <a:p>
                      <a:pPr algn="l" fontAlgn="b"/>
                      <a:endParaRPr lang="es-CO" sz="900" b="0" i="0" u="none" strike="noStrike" dirty="0">
                        <a:effectLst/>
                        <a:latin typeface="Calibri" panose="020F0502020204030204" pitchFamily="34" charset="0"/>
                      </a:endParaRPr>
                    </a:p>
                  </a:txBody>
                  <a:tcPr marL="0" marR="0" marT="0" marB="0" anchor="b"/>
                </a:tc>
                <a:tc>
                  <a:txBody>
                    <a:bodyPr/>
                    <a:lstStyle/>
                    <a:p>
                      <a:pPr algn="ctr" fontAlgn="b"/>
                      <a:endParaRPr lang="es-CO" sz="900" b="0"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4103078431"/>
                  </a:ext>
                </a:extLst>
              </a:tr>
              <a:tr h="141234">
                <a:tc>
                  <a:txBody>
                    <a:bodyPr/>
                    <a:lstStyle/>
                    <a:p>
                      <a:pPr algn="l" fontAlgn="b"/>
                      <a:r>
                        <a:rPr lang="es-CO" sz="900" u="none" strike="noStrike">
                          <a:effectLst/>
                        </a:rPr>
                        <a:t>COMISIONES BANCARIAS</a:t>
                      </a:r>
                      <a:endParaRPr lang="es-CO" sz="900" b="0" i="0" u="none" strike="noStrike">
                        <a:effectLst/>
                        <a:latin typeface="Calibri" panose="020F0502020204030204" pitchFamily="34" charset="0"/>
                      </a:endParaRPr>
                    </a:p>
                  </a:txBody>
                  <a:tcPr marL="0" marR="0" marT="0" marB="0" anchor="b"/>
                </a:tc>
                <a:tc>
                  <a:txBody>
                    <a:bodyPr/>
                    <a:lstStyle/>
                    <a:p>
                      <a:pPr algn="l" fontAlgn="b"/>
                      <a:r>
                        <a:rPr lang="es-CO" sz="800" u="none" strike="noStrike" dirty="0">
                          <a:effectLst/>
                        </a:rPr>
                        <a:t>BANCO AV.VILLAS</a:t>
                      </a:r>
                      <a:endParaRPr lang="es-CO" sz="800" b="0" i="0" u="none" strike="noStrike" dirty="0">
                        <a:effectLst/>
                        <a:latin typeface="Arial" panose="020B0604020202020204" pitchFamily="34" charset="0"/>
                      </a:endParaRPr>
                    </a:p>
                  </a:txBody>
                  <a:tcPr marL="0" marR="0" marT="0" marB="0" anchor="b"/>
                </a:tc>
                <a:tc>
                  <a:txBody>
                    <a:bodyPr/>
                    <a:lstStyle/>
                    <a:p>
                      <a:pPr algn="ctr" fontAlgn="b"/>
                      <a:r>
                        <a:rPr lang="es-CO" sz="900" u="none" strike="noStrike" dirty="0">
                          <a:effectLst/>
                        </a:rPr>
                        <a:t>53.550 </a:t>
                      </a:r>
                      <a:endParaRPr lang="es-CO" sz="9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1777854004"/>
                  </a:ext>
                </a:extLst>
              </a:tr>
              <a:tr h="141234">
                <a:tc>
                  <a:txBody>
                    <a:bodyPr/>
                    <a:lstStyle/>
                    <a:p>
                      <a:pPr algn="l" fontAlgn="b"/>
                      <a:r>
                        <a:rPr lang="es-CO" sz="900" u="none" strike="noStrike">
                          <a:effectLst/>
                        </a:rPr>
                        <a:t>COMISIONES BANCARIAS</a:t>
                      </a:r>
                      <a:endParaRPr lang="es-CO" sz="900" b="0" i="0" u="none" strike="noStrike">
                        <a:effectLst/>
                        <a:latin typeface="Calibri" panose="020F0502020204030204" pitchFamily="34" charset="0"/>
                      </a:endParaRPr>
                    </a:p>
                  </a:txBody>
                  <a:tcPr marL="0" marR="0" marT="0" marB="0" anchor="b"/>
                </a:tc>
                <a:tc>
                  <a:txBody>
                    <a:bodyPr/>
                    <a:lstStyle/>
                    <a:p>
                      <a:pPr algn="l" fontAlgn="b"/>
                      <a:r>
                        <a:rPr lang="es-CO" sz="800" u="none" strike="noStrike">
                          <a:effectLst/>
                        </a:rPr>
                        <a:t>BANCO AV.VILLAS</a:t>
                      </a:r>
                      <a:endParaRPr lang="es-CO" sz="800" b="0" i="0" u="none" strike="noStrike">
                        <a:effectLst/>
                        <a:latin typeface="Arial" panose="020B0604020202020204" pitchFamily="34" charset="0"/>
                      </a:endParaRPr>
                    </a:p>
                  </a:txBody>
                  <a:tcPr marL="0" marR="0" marT="0" marB="0" anchor="b"/>
                </a:tc>
                <a:tc>
                  <a:txBody>
                    <a:bodyPr/>
                    <a:lstStyle/>
                    <a:p>
                      <a:pPr algn="ctr" fontAlgn="b"/>
                      <a:r>
                        <a:rPr lang="es-CO" sz="900" u="none" strike="noStrike" dirty="0">
                          <a:effectLst/>
                        </a:rPr>
                        <a:t>407.456 </a:t>
                      </a:r>
                      <a:endParaRPr lang="es-CO" sz="9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1564966564"/>
                  </a:ext>
                </a:extLst>
              </a:tr>
              <a:tr h="141234">
                <a:tc>
                  <a:txBody>
                    <a:bodyPr/>
                    <a:lstStyle/>
                    <a:p>
                      <a:pPr algn="l" fontAlgn="b"/>
                      <a:r>
                        <a:rPr lang="es-CO" sz="900" u="none" strike="noStrike">
                          <a:effectLst/>
                        </a:rPr>
                        <a:t> </a:t>
                      </a:r>
                      <a:endParaRPr lang="es-CO" sz="900" b="0" i="0" u="none" strike="noStrike">
                        <a:effectLst/>
                        <a:latin typeface="Calibri" panose="020F0502020204030204" pitchFamily="34" charset="0"/>
                      </a:endParaRPr>
                    </a:p>
                  </a:txBody>
                  <a:tcPr marL="0" marR="0" marT="0" marB="0" anchor="b"/>
                </a:tc>
                <a:tc>
                  <a:txBody>
                    <a:bodyPr/>
                    <a:lstStyle/>
                    <a:p>
                      <a:pPr algn="l" fontAlgn="b"/>
                      <a:r>
                        <a:rPr lang="es-CO" sz="800" u="none" strike="noStrike" dirty="0">
                          <a:effectLst/>
                        </a:rPr>
                        <a:t>Total</a:t>
                      </a:r>
                      <a:endParaRPr lang="es-CO" sz="800" b="0" i="0" u="none" strike="noStrike" dirty="0">
                        <a:effectLst/>
                        <a:latin typeface="Arial" panose="020B0604020202020204" pitchFamily="34" charset="0"/>
                      </a:endParaRPr>
                    </a:p>
                  </a:txBody>
                  <a:tcPr marL="0" marR="0" marT="0" marB="0" anchor="b"/>
                </a:tc>
                <a:tc>
                  <a:txBody>
                    <a:bodyPr/>
                    <a:lstStyle/>
                    <a:p>
                      <a:pPr algn="ctr" fontAlgn="b"/>
                      <a:r>
                        <a:rPr lang="es-CO" sz="900" u="none" strike="noStrike" dirty="0">
                          <a:effectLst/>
                        </a:rPr>
                        <a:t> 461.006 </a:t>
                      </a:r>
                      <a:endParaRPr lang="es-CO" sz="9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3112512948"/>
                  </a:ext>
                </a:extLst>
              </a:tr>
              <a:tr h="141234">
                <a:tc>
                  <a:txBody>
                    <a:bodyPr/>
                    <a:lstStyle/>
                    <a:p>
                      <a:pPr algn="l" fontAlgn="b"/>
                      <a:endParaRPr lang="es-CO" sz="900" b="0" i="0" u="none" strike="noStrike">
                        <a:effectLst/>
                        <a:latin typeface="Calibri" panose="020F0502020204030204" pitchFamily="34" charset="0"/>
                      </a:endParaRPr>
                    </a:p>
                  </a:txBody>
                  <a:tcPr marL="0" marR="0" marT="0" marB="0" anchor="b"/>
                </a:tc>
                <a:tc>
                  <a:txBody>
                    <a:bodyPr/>
                    <a:lstStyle/>
                    <a:p>
                      <a:pPr algn="l" fontAlgn="b"/>
                      <a:endParaRPr lang="es-CO" sz="900" b="0" i="0" u="none" strike="noStrike">
                        <a:effectLst/>
                        <a:latin typeface="Calibri" panose="020F0502020204030204" pitchFamily="34" charset="0"/>
                      </a:endParaRPr>
                    </a:p>
                  </a:txBody>
                  <a:tcPr marL="0" marR="0" marT="0" marB="0" anchor="b"/>
                </a:tc>
                <a:tc>
                  <a:txBody>
                    <a:bodyPr/>
                    <a:lstStyle/>
                    <a:p>
                      <a:pPr algn="ctr" fontAlgn="b"/>
                      <a:endParaRPr lang="es-CO" sz="900" b="0"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1588564266"/>
                  </a:ext>
                </a:extLst>
              </a:tr>
              <a:tr h="141234">
                <a:tc>
                  <a:txBody>
                    <a:bodyPr/>
                    <a:lstStyle/>
                    <a:p>
                      <a:pPr algn="l" fontAlgn="b"/>
                      <a:r>
                        <a:rPr lang="es-CO" sz="900" u="none" strike="noStrike">
                          <a:effectLst/>
                        </a:rPr>
                        <a:t>EXAMEN DE ICFES 2024</a:t>
                      </a:r>
                      <a:endParaRPr lang="es-CO" sz="900" b="0" i="0" u="none" strike="noStrike">
                        <a:effectLst/>
                        <a:latin typeface="Calibri" panose="020F0502020204030204" pitchFamily="34" charset="0"/>
                      </a:endParaRPr>
                    </a:p>
                  </a:txBody>
                  <a:tcPr marL="0" marR="0" marT="0" marB="0" anchor="b"/>
                </a:tc>
                <a:tc>
                  <a:txBody>
                    <a:bodyPr/>
                    <a:lstStyle/>
                    <a:p>
                      <a:pPr algn="l" fontAlgn="b"/>
                      <a:endParaRPr lang="es-CO" sz="900" b="0" i="0" u="none" strike="noStrike" dirty="0">
                        <a:effectLst/>
                        <a:latin typeface="Calibri" panose="020F0502020204030204" pitchFamily="34" charset="0"/>
                      </a:endParaRPr>
                    </a:p>
                  </a:txBody>
                  <a:tcPr marL="0" marR="0" marT="0" marB="0" anchor="b"/>
                </a:tc>
                <a:tc>
                  <a:txBody>
                    <a:bodyPr/>
                    <a:lstStyle/>
                    <a:p>
                      <a:pPr algn="ctr" fontAlgn="b"/>
                      <a:r>
                        <a:rPr lang="es-CO" sz="900" u="none" strike="noStrike" dirty="0">
                          <a:effectLst/>
                        </a:rPr>
                        <a:t> 6.006.000 </a:t>
                      </a:r>
                      <a:endParaRPr lang="es-CO" sz="9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79678332"/>
                  </a:ext>
                </a:extLst>
              </a:tr>
              <a:tr h="141234">
                <a:tc>
                  <a:txBody>
                    <a:bodyPr/>
                    <a:lstStyle/>
                    <a:p>
                      <a:pPr algn="l" fontAlgn="b"/>
                      <a:endParaRPr lang="es-CO" sz="900" b="0" i="0" u="none" strike="noStrike">
                        <a:effectLst/>
                        <a:latin typeface="Calibri" panose="020F0502020204030204" pitchFamily="34" charset="0"/>
                      </a:endParaRPr>
                    </a:p>
                  </a:txBody>
                  <a:tcPr marL="0" marR="0" marT="0" marB="0" anchor="b"/>
                </a:tc>
                <a:tc>
                  <a:txBody>
                    <a:bodyPr/>
                    <a:lstStyle/>
                    <a:p>
                      <a:pPr algn="l" fontAlgn="b"/>
                      <a:endParaRPr lang="es-CO" sz="900" b="0" i="0" u="none" strike="noStrike">
                        <a:effectLst/>
                        <a:latin typeface="Calibri" panose="020F0502020204030204" pitchFamily="34" charset="0"/>
                      </a:endParaRPr>
                    </a:p>
                  </a:txBody>
                  <a:tcPr marL="0" marR="0" marT="0" marB="0" anchor="b"/>
                </a:tc>
                <a:tc>
                  <a:txBody>
                    <a:bodyPr/>
                    <a:lstStyle/>
                    <a:p>
                      <a:pPr algn="ctr" fontAlgn="b"/>
                      <a:endParaRPr lang="es-CO" sz="9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4292517842"/>
                  </a:ext>
                </a:extLst>
              </a:tr>
              <a:tr h="141234">
                <a:tc>
                  <a:txBody>
                    <a:bodyPr/>
                    <a:lstStyle/>
                    <a:p>
                      <a:pPr algn="l" fontAlgn="b"/>
                      <a:r>
                        <a:rPr lang="es-CO" sz="900" u="none" strike="noStrike">
                          <a:effectLst/>
                        </a:rPr>
                        <a:t>LICENCIAS</a:t>
                      </a:r>
                      <a:endParaRPr lang="es-CO" sz="900" b="0" i="0" u="none" strike="noStrike">
                        <a:effectLst/>
                        <a:latin typeface="Calibri" panose="020F0502020204030204" pitchFamily="34" charset="0"/>
                      </a:endParaRPr>
                    </a:p>
                  </a:txBody>
                  <a:tcPr marL="0" marR="0" marT="0" marB="0" anchor="b"/>
                </a:tc>
                <a:tc>
                  <a:txBody>
                    <a:bodyPr/>
                    <a:lstStyle/>
                    <a:p>
                      <a:pPr algn="l" fontAlgn="b"/>
                      <a:r>
                        <a:rPr lang="es-CO" sz="800" u="none" strike="noStrike">
                          <a:effectLst/>
                        </a:rPr>
                        <a:t>IDE SISTEMAS S.A.S.</a:t>
                      </a:r>
                      <a:endParaRPr lang="es-CO" sz="800" b="0" i="0" u="none" strike="noStrike">
                        <a:effectLst/>
                        <a:latin typeface="Arial" panose="020B0604020202020204" pitchFamily="34" charset="0"/>
                      </a:endParaRPr>
                    </a:p>
                  </a:txBody>
                  <a:tcPr marL="0" marR="0" marT="0" marB="0" anchor="b"/>
                </a:tc>
                <a:tc>
                  <a:txBody>
                    <a:bodyPr/>
                    <a:lstStyle/>
                    <a:p>
                      <a:pPr algn="ctr" fontAlgn="b"/>
                      <a:r>
                        <a:rPr lang="es-CO" sz="700" u="none" strike="noStrike" dirty="0">
                          <a:effectLst/>
                        </a:rPr>
                        <a:t>2,000,000</a:t>
                      </a:r>
                      <a:endParaRPr lang="es-CO" sz="7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2256731261"/>
                  </a:ext>
                </a:extLst>
              </a:tr>
              <a:tr h="141234">
                <a:tc>
                  <a:txBody>
                    <a:bodyPr/>
                    <a:lstStyle/>
                    <a:p>
                      <a:pPr algn="l" fontAlgn="b"/>
                      <a:r>
                        <a:rPr lang="es-CO" sz="900" u="none" strike="noStrike">
                          <a:effectLst/>
                        </a:rPr>
                        <a:t>LICENCIAS</a:t>
                      </a:r>
                      <a:endParaRPr lang="es-CO" sz="900" b="0" i="0" u="none" strike="noStrike">
                        <a:effectLst/>
                        <a:latin typeface="Calibri" panose="020F0502020204030204" pitchFamily="34" charset="0"/>
                      </a:endParaRPr>
                    </a:p>
                  </a:txBody>
                  <a:tcPr marL="0" marR="0" marT="0" marB="0" anchor="b"/>
                </a:tc>
                <a:tc>
                  <a:txBody>
                    <a:bodyPr/>
                    <a:lstStyle/>
                    <a:p>
                      <a:pPr algn="l" fontAlgn="b"/>
                      <a:r>
                        <a:rPr lang="es-CO" sz="800" u="none" strike="noStrike">
                          <a:effectLst/>
                        </a:rPr>
                        <a:t>PATIÑO VIVAS MARIA DEL SOCORRO</a:t>
                      </a:r>
                      <a:endParaRPr lang="es-CO" sz="800" b="0" i="0" u="none" strike="noStrike">
                        <a:effectLst/>
                        <a:latin typeface="Arial" panose="020B0604020202020204" pitchFamily="34" charset="0"/>
                      </a:endParaRPr>
                    </a:p>
                  </a:txBody>
                  <a:tcPr marL="0" marR="0" marT="0" marB="0" anchor="b"/>
                </a:tc>
                <a:tc>
                  <a:txBody>
                    <a:bodyPr/>
                    <a:lstStyle/>
                    <a:p>
                      <a:pPr algn="ctr" fontAlgn="b"/>
                      <a:r>
                        <a:rPr lang="es-CO" sz="700" u="none" strike="noStrike" dirty="0">
                          <a:effectLst/>
                        </a:rPr>
                        <a:t>2,900,000</a:t>
                      </a:r>
                      <a:endParaRPr lang="es-CO" sz="7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3272760205"/>
                  </a:ext>
                </a:extLst>
              </a:tr>
              <a:tr h="141234">
                <a:tc>
                  <a:txBody>
                    <a:bodyPr/>
                    <a:lstStyle/>
                    <a:p>
                      <a:pPr algn="l" fontAlgn="b"/>
                      <a:endParaRPr lang="es-CO" sz="900" b="0" i="0" u="none" strike="noStrike">
                        <a:effectLst/>
                        <a:latin typeface="Calibri" panose="020F0502020204030204" pitchFamily="34" charset="0"/>
                      </a:endParaRPr>
                    </a:p>
                  </a:txBody>
                  <a:tcPr marL="0" marR="0" marT="0" marB="0" anchor="b"/>
                </a:tc>
                <a:tc>
                  <a:txBody>
                    <a:bodyPr/>
                    <a:lstStyle/>
                    <a:p>
                      <a:pPr algn="l" fontAlgn="b"/>
                      <a:r>
                        <a:rPr lang="es-CO" sz="900" u="none" strike="noStrike">
                          <a:effectLst/>
                        </a:rPr>
                        <a:t>Total</a:t>
                      </a:r>
                      <a:endParaRPr lang="es-CO" sz="900" b="0" i="0" u="none" strike="noStrike">
                        <a:effectLst/>
                        <a:latin typeface="Calibri" panose="020F0502020204030204" pitchFamily="34" charset="0"/>
                      </a:endParaRPr>
                    </a:p>
                  </a:txBody>
                  <a:tcPr marL="0" marR="0" marT="0" marB="0" anchor="b"/>
                </a:tc>
                <a:tc>
                  <a:txBody>
                    <a:bodyPr/>
                    <a:lstStyle/>
                    <a:p>
                      <a:pPr algn="ctr" fontAlgn="b"/>
                      <a:r>
                        <a:rPr lang="es-CO" sz="900" u="none" strike="noStrike" dirty="0">
                          <a:effectLst/>
                        </a:rPr>
                        <a:t> 4.900.000 </a:t>
                      </a:r>
                      <a:endParaRPr lang="es-CO" sz="9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3555204462"/>
                  </a:ext>
                </a:extLst>
              </a:tr>
              <a:tr h="141234">
                <a:tc>
                  <a:txBody>
                    <a:bodyPr/>
                    <a:lstStyle/>
                    <a:p>
                      <a:pPr algn="l" fontAlgn="b"/>
                      <a:endParaRPr lang="es-CO" sz="900" b="0" i="0" u="none" strike="noStrike">
                        <a:effectLst/>
                        <a:latin typeface="Calibri" panose="020F0502020204030204" pitchFamily="34" charset="0"/>
                      </a:endParaRPr>
                    </a:p>
                  </a:txBody>
                  <a:tcPr marL="0" marR="0" marT="0" marB="0" anchor="b"/>
                </a:tc>
                <a:tc>
                  <a:txBody>
                    <a:bodyPr/>
                    <a:lstStyle/>
                    <a:p>
                      <a:pPr algn="l" fontAlgn="b"/>
                      <a:endParaRPr lang="es-CO" sz="900" b="0" i="0" u="none" strike="noStrike">
                        <a:effectLst/>
                        <a:latin typeface="Calibri" panose="020F0502020204030204" pitchFamily="34" charset="0"/>
                      </a:endParaRPr>
                    </a:p>
                  </a:txBody>
                  <a:tcPr marL="0" marR="0" marT="0" marB="0" anchor="b"/>
                </a:tc>
                <a:tc>
                  <a:txBody>
                    <a:bodyPr/>
                    <a:lstStyle/>
                    <a:p>
                      <a:pPr algn="ctr" fontAlgn="b"/>
                      <a:endParaRPr lang="es-CO" sz="9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2875305519"/>
                  </a:ext>
                </a:extLst>
              </a:tr>
              <a:tr h="141234">
                <a:tc>
                  <a:txBody>
                    <a:bodyPr/>
                    <a:lstStyle/>
                    <a:p>
                      <a:pPr algn="l" fontAlgn="b"/>
                      <a:r>
                        <a:rPr lang="es-CO" sz="900" u="none" strike="noStrike">
                          <a:effectLst/>
                        </a:rPr>
                        <a:t>PRIMA DE SEGUROS</a:t>
                      </a:r>
                      <a:endParaRPr lang="es-CO" sz="900" b="0" i="0" u="none" strike="noStrike">
                        <a:effectLst/>
                        <a:latin typeface="Calibri" panose="020F0502020204030204" pitchFamily="34" charset="0"/>
                      </a:endParaRPr>
                    </a:p>
                  </a:txBody>
                  <a:tcPr marL="0" marR="0" marT="0" marB="0" anchor="b"/>
                </a:tc>
                <a:tc>
                  <a:txBody>
                    <a:bodyPr/>
                    <a:lstStyle/>
                    <a:p>
                      <a:pPr algn="l" fontAlgn="b"/>
                      <a:r>
                        <a:rPr lang="es-MX" sz="800" u="none" strike="noStrike">
                          <a:effectLst/>
                        </a:rPr>
                        <a:t>ASEGURADORA SOLIDARIA DE COLOMBIA ENTIDAD COOPERATIVA</a:t>
                      </a:r>
                      <a:endParaRPr lang="es-MX" sz="800" b="0" i="0" u="none" strike="noStrike">
                        <a:effectLst/>
                        <a:latin typeface="Arial" panose="020B0604020202020204" pitchFamily="34" charset="0"/>
                      </a:endParaRPr>
                    </a:p>
                  </a:txBody>
                  <a:tcPr marL="0" marR="0" marT="0" marB="0" anchor="b"/>
                </a:tc>
                <a:tc>
                  <a:txBody>
                    <a:bodyPr/>
                    <a:lstStyle/>
                    <a:p>
                      <a:pPr algn="ctr" fontAlgn="b"/>
                      <a:r>
                        <a:rPr lang="es-CO" sz="900" u="none" strike="noStrike" dirty="0">
                          <a:effectLst/>
                        </a:rPr>
                        <a:t> 5.507.427 </a:t>
                      </a:r>
                      <a:endParaRPr lang="es-CO" sz="9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635905495"/>
                  </a:ext>
                </a:extLst>
              </a:tr>
              <a:tr h="141234">
                <a:tc>
                  <a:txBody>
                    <a:bodyPr/>
                    <a:lstStyle/>
                    <a:p>
                      <a:pPr algn="l" fontAlgn="b"/>
                      <a:r>
                        <a:rPr lang="es-CO" sz="900" u="none" strike="noStrike">
                          <a:effectLst/>
                        </a:rPr>
                        <a:t> </a:t>
                      </a:r>
                      <a:endParaRPr lang="es-CO" sz="900" b="0" i="0" u="none" strike="noStrike">
                        <a:effectLst/>
                        <a:latin typeface="Calibri" panose="020F0502020204030204" pitchFamily="34" charset="0"/>
                      </a:endParaRPr>
                    </a:p>
                  </a:txBody>
                  <a:tcPr marL="0" marR="0" marT="0" marB="0" anchor="b"/>
                </a:tc>
                <a:tc>
                  <a:txBody>
                    <a:bodyPr/>
                    <a:lstStyle/>
                    <a:p>
                      <a:pPr algn="l" fontAlgn="b"/>
                      <a:r>
                        <a:rPr lang="es-CO" sz="800" u="none" strike="noStrike">
                          <a:effectLst/>
                        </a:rPr>
                        <a:t>Total</a:t>
                      </a:r>
                      <a:endParaRPr lang="es-CO" sz="800" b="0" i="0" u="none" strike="noStrike">
                        <a:effectLst/>
                        <a:latin typeface="Arial" panose="020B0604020202020204" pitchFamily="34" charset="0"/>
                      </a:endParaRPr>
                    </a:p>
                  </a:txBody>
                  <a:tcPr marL="0" marR="0" marT="0" marB="0" anchor="b"/>
                </a:tc>
                <a:tc>
                  <a:txBody>
                    <a:bodyPr/>
                    <a:lstStyle/>
                    <a:p>
                      <a:pPr algn="ctr" fontAlgn="b"/>
                      <a:r>
                        <a:rPr lang="es-CO" sz="900" u="none" strike="noStrike" dirty="0">
                          <a:effectLst/>
                        </a:rPr>
                        <a:t> 5.507.427 </a:t>
                      </a:r>
                      <a:endParaRPr lang="es-CO" sz="9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1511027716"/>
                  </a:ext>
                </a:extLst>
              </a:tr>
              <a:tr h="141234">
                <a:tc>
                  <a:txBody>
                    <a:bodyPr/>
                    <a:lstStyle/>
                    <a:p>
                      <a:pPr algn="l" fontAlgn="b"/>
                      <a:endParaRPr lang="es-CO" sz="900" b="0" i="0" u="none" strike="noStrike">
                        <a:effectLst/>
                        <a:latin typeface="Calibri" panose="020F0502020204030204" pitchFamily="34" charset="0"/>
                      </a:endParaRPr>
                    </a:p>
                  </a:txBody>
                  <a:tcPr marL="0" marR="0" marT="0" marB="0" anchor="b"/>
                </a:tc>
                <a:tc>
                  <a:txBody>
                    <a:bodyPr/>
                    <a:lstStyle/>
                    <a:p>
                      <a:pPr algn="l" fontAlgn="b"/>
                      <a:endParaRPr lang="es-CO" sz="900" b="0" i="0" u="none" strike="noStrike">
                        <a:effectLst/>
                        <a:latin typeface="Calibri" panose="020F0502020204030204" pitchFamily="34" charset="0"/>
                      </a:endParaRPr>
                    </a:p>
                  </a:txBody>
                  <a:tcPr marL="0" marR="0" marT="0" marB="0" anchor="b"/>
                </a:tc>
                <a:tc>
                  <a:txBody>
                    <a:bodyPr/>
                    <a:lstStyle/>
                    <a:p>
                      <a:pPr algn="ctr" fontAlgn="b"/>
                      <a:endParaRPr lang="es-CO" sz="900" b="0"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1737519898"/>
                  </a:ext>
                </a:extLst>
              </a:tr>
              <a:tr h="141234">
                <a:tc>
                  <a:txBody>
                    <a:bodyPr/>
                    <a:lstStyle/>
                    <a:p>
                      <a:pPr algn="l" fontAlgn="b"/>
                      <a:r>
                        <a:rPr lang="es-CO" sz="900" u="none" strike="noStrike">
                          <a:effectLst/>
                        </a:rPr>
                        <a:t>Mantenimiento de sistemas</a:t>
                      </a:r>
                      <a:endParaRPr lang="es-CO" sz="900" b="0" i="0" u="none" strike="noStrike">
                        <a:effectLst/>
                        <a:latin typeface="Calibri" panose="020F0502020204030204" pitchFamily="34" charset="0"/>
                      </a:endParaRPr>
                    </a:p>
                  </a:txBody>
                  <a:tcPr marL="0" marR="0" marT="0" marB="0" anchor="b"/>
                </a:tc>
                <a:tc>
                  <a:txBody>
                    <a:bodyPr/>
                    <a:lstStyle/>
                    <a:p>
                      <a:pPr algn="l" fontAlgn="b"/>
                      <a:r>
                        <a:rPr lang="es-CO" sz="800" u="none" strike="noStrike">
                          <a:effectLst/>
                        </a:rPr>
                        <a:t>GOMEZ  ADALBERTO</a:t>
                      </a:r>
                      <a:endParaRPr lang="es-CO" sz="800" b="0" i="0" u="none" strike="noStrike">
                        <a:effectLst/>
                        <a:latin typeface="Arial" panose="020B0604020202020204" pitchFamily="34" charset="0"/>
                      </a:endParaRPr>
                    </a:p>
                  </a:txBody>
                  <a:tcPr marL="0" marR="0" marT="0" marB="0" anchor="b"/>
                </a:tc>
                <a:tc>
                  <a:txBody>
                    <a:bodyPr/>
                    <a:lstStyle/>
                    <a:p>
                      <a:pPr algn="ctr" fontAlgn="b"/>
                      <a:r>
                        <a:rPr lang="es-CO" sz="700" u="none" strike="noStrike" dirty="0">
                          <a:effectLst/>
                        </a:rPr>
                        <a:t>12.048.750 </a:t>
                      </a:r>
                      <a:endParaRPr lang="es-CO" sz="7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3451518202"/>
                  </a:ext>
                </a:extLst>
              </a:tr>
              <a:tr h="189297">
                <a:tc>
                  <a:txBody>
                    <a:bodyPr/>
                    <a:lstStyle/>
                    <a:p>
                      <a:pPr algn="l" fontAlgn="b"/>
                      <a:r>
                        <a:rPr lang="es-MX" sz="900" u="none" strike="noStrike">
                          <a:effectLst/>
                        </a:rPr>
                        <a:t>Mantenimiento de podada y jardines</a:t>
                      </a:r>
                      <a:endParaRPr lang="es-MX" sz="900" b="0" i="0" u="none" strike="noStrike">
                        <a:effectLst/>
                        <a:latin typeface="Calibri" panose="020F0502020204030204" pitchFamily="34" charset="0"/>
                      </a:endParaRPr>
                    </a:p>
                  </a:txBody>
                  <a:tcPr marL="0" marR="0" marT="0" marB="0" anchor="b"/>
                </a:tc>
                <a:tc>
                  <a:txBody>
                    <a:bodyPr/>
                    <a:lstStyle/>
                    <a:p>
                      <a:pPr algn="l" fontAlgn="b"/>
                      <a:r>
                        <a:rPr lang="es-CO" sz="800" u="none" strike="noStrike">
                          <a:effectLst/>
                        </a:rPr>
                        <a:t>RODRIGUEZ GONZALEZ CAMILO</a:t>
                      </a:r>
                      <a:endParaRPr lang="es-CO" sz="800" b="0" i="0" u="none" strike="noStrike">
                        <a:effectLst/>
                        <a:latin typeface="Arial" panose="020B0604020202020204" pitchFamily="34" charset="0"/>
                      </a:endParaRPr>
                    </a:p>
                  </a:txBody>
                  <a:tcPr marL="0" marR="0" marT="0" marB="0" anchor="b"/>
                </a:tc>
                <a:tc>
                  <a:txBody>
                    <a:bodyPr/>
                    <a:lstStyle/>
                    <a:p>
                      <a:pPr algn="ctr" fontAlgn="b"/>
                      <a:r>
                        <a:rPr lang="es-CO" sz="700" u="none" strike="noStrike" dirty="0">
                          <a:effectLst/>
                        </a:rPr>
                        <a:t> 2.810.000 </a:t>
                      </a:r>
                      <a:endParaRPr lang="es-CO" sz="7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3939772644"/>
                  </a:ext>
                </a:extLst>
              </a:tr>
              <a:tr h="141234">
                <a:tc>
                  <a:txBody>
                    <a:bodyPr/>
                    <a:lstStyle/>
                    <a:p>
                      <a:pPr algn="l" fontAlgn="b"/>
                      <a:r>
                        <a:rPr lang="es-CO" sz="900" u="none" strike="noStrike">
                          <a:effectLst/>
                        </a:rPr>
                        <a:t>Mantenimiento electrico</a:t>
                      </a:r>
                      <a:endParaRPr lang="es-CO" sz="900" b="0" i="0" u="none" strike="noStrike">
                        <a:effectLst/>
                        <a:latin typeface="Calibri" panose="020F0502020204030204" pitchFamily="34" charset="0"/>
                      </a:endParaRPr>
                    </a:p>
                  </a:txBody>
                  <a:tcPr marL="0" marR="0" marT="0" marB="0" anchor="b"/>
                </a:tc>
                <a:tc>
                  <a:txBody>
                    <a:bodyPr/>
                    <a:lstStyle/>
                    <a:p>
                      <a:pPr algn="l" fontAlgn="b"/>
                      <a:r>
                        <a:rPr lang="es-CO" sz="800" u="none" strike="noStrike" dirty="0">
                          <a:effectLst/>
                        </a:rPr>
                        <a:t>MONTENEGRO VELASQUEZ WILSON</a:t>
                      </a:r>
                      <a:endParaRPr lang="es-CO" sz="800" b="0" i="0" u="none" strike="noStrike" dirty="0">
                        <a:effectLst/>
                        <a:latin typeface="Arial" panose="020B0604020202020204" pitchFamily="34" charset="0"/>
                      </a:endParaRPr>
                    </a:p>
                  </a:txBody>
                  <a:tcPr marL="0" marR="0" marT="0" marB="0" anchor="b"/>
                </a:tc>
                <a:tc>
                  <a:txBody>
                    <a:bodyPr/>
                    <a:lstStyle/>
                    <a:p>
                      <a:pPr algn="ctr" fontAlgn="b"/>
                      <a:r>
                        <a:rPr lang="es-CO" sz="700" u="none" strike="noStrike" dirty="0">
                          <a:effectLst/>
                        </a:rPr>
                        <a:t> 5.200.000 </a:t>
                      </a:r>
                      <a:endParaRPr lang="es-CO" sz="7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1261085030"/>
                  </a:ext>
                </a:extLst>
              </a:tr>
              <a:tr h="189297">
                <a:tc>
                  <a:txBody>
                    <a:bodyPr/>
                    <a:lstStyle/>
                    <a:p>
                      <a:pPr algn="l" fontAlgn="b"/>
                      <a:r>
                        <a:rPr lang="es-CO" sz="900" u="none" strike="noStrike">
                          <a:effectLst/>
                        </a:rPr>
                        <a:t>Mantenimiento locativo de planta</a:t>
                      </a:r>
                      <a:endParaRPr lang="es-CO" sz="900" b="0" i="0" u="none" strike="noStrike">
                        <a:effectLst/>
                        <a:latin typeface="Calibri" panose="020F0502020204030204" pitchFamily="34" charset="0"/>
                      </a:endParaRPr>
                    </a:p>
                  </a:txBody>
                  <a:tcPr marL="0" marR="0" marT="0" marB="0" anchor="b"/>
                </a:tc>
                <a:tc>
                  <a:txBody>
                    <a:bodyPr/>
                    <a:lstStyle/>
                    <a:p>
                      <a:pPr algn="l" fontAlgn="b"/>
                      <a:r>
                        <a:rPr lang="es-CO" sz="800" u="none" strike="noStrike">
                          <a:effectLst/>
                        </a:rPr>
                        <a:t>MORENO RAMIREZ JOSE JAIRO</a:t>
                      </a:r>
                      <a:endParaRPr lang="es-CO" sz="800" b="0" i="0" u="none" strike="noStrike">
                        <a:effectLst/>
                        <a:latin typeface="Arial" panose="020B0604020202020204" pitchFamily="34" charset="0"/>
                      </a:endParaRPr>
                    </a:p>
                  </a:txBody>
                  <a:tcPr marL="0" marR="0" marT="0" marB="0" anchor="b"/>
                </a:tc>
                <a:tc>
                  <a:txBody>
                    <a:bodyPr/>
                    <a:lstStyle/>
                    <a:p>
                      <a:pPr algn="ctr" fontAlgn="b"/>
                      <a:r>
                        <a:rPr lang="es-CO" sz="700" u="none" strike="noStrike" dirty="0">
                          <a:effectLst/>
                        </a:rPr>
                        <a:t>17.000.000 </a:t>
                      </a:r>
                      <a:endParaRPr lang="es-CO" sz="7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2494130351"/>
                  </a:ext>
                </a:extLst>
              </a:tr>
              <a:tr h="141234">
                <a:tc>
                  <a:txBody>
                    <a:bodyPr/>
                    <a:lstStyle/>
                    <a:p>
                      <a:pPr algn="l" fontAlgn="b"/>
                      <a:r>
                        <a:rPr lang="es-CO" sz="900" u="none" strike="noStrike">
                          <a:effectLst/>
                        </a:rPr>
                        <a:t>Mantenimiento de aires</a:t>
                      </a:r>
                      <a:endParaRPr lang="es-CO" sz="900" b="0" i="0" u="none" strike="noStrike">
                        <a:effectLst/>
                        <a:latin typeface="Calibri" panose="020F0502020204030204" pitchFamily="34" charset="0"/>
                      </a:endParaRPr>
                    </a:p>
                  </a:txBody>
                  <a:tcPr marL="0" marR="0" marT="0" marB="0" anchor="b"/>
                </a:tc>
                <a:tc>
                  <a:txBody>
                    <a:bodyPr/>
                    <a:lstStyle/>
                    <a:p>
                      <a:pPr algn="l" fontAlgn="b"/>
                      <a:r>
                        <a:rPr lang="es-CO" sz="800" u="none" strike="noStrike">
                          <a:effectLst/>
                        </a:rPr>
                        <a:t>CORPELEC S.A.S</a:t>
                      </a:r>
                      <a:endParaRPr lang="es-CO" sz="800" b="0" i="0" u="none" strike="noStrike">
                        <a:effectLst/>
                        <a:latin typeface="Arial" panose="020B0604020202020204" pitchFamily="34" charset="0"/>
                      </a:endParaRPr>
                    </a:p>
                  </a:txBody>
                  <a:tcPr marL="0" marR="0" marT="0" marB="0" anchor="b"/>
                </a:tc>
                <a:tc>
                  <a:txBody>
                    <a:bodyPr/>
                    <a:lstStyle/>
                    <a:p>
                      <a:pPr algn="ctr" fontAlgn="b"/>
                      <a:r>
                        <a:rPr lang="es-CO" sz="700" u="none" strike="noStrike" dirty="0">
                          <a:effectLst/>
                        </a:rPr>
                        <a:t>3.324.966 </a:t>
                      </a:r>
                      <a:endParaRPr lang="es-CO" sz="7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1207551217"/>
                  </a:ext>
                </a:extLst>
              </a:tr>
              <a:tr h="141234">
                <a:tc>
                  <a:txBody>
                    <a:bodyPr/>
                    <a:lstStyle/>
                    <a:p>
                      <a:pPr algn="l" fontAlgn="b"/>
                      <a:r>
                        <a:rPr lang="es-CO" sz="900" u="none" strike="noStrike">
                          <a:effectLst/>
                        </a:rPr>
                        <a:t>Mantenimiento de extntores</a:t>
                      </a:r>
                      <a:endParaRPr lang="es-CO" sz="900" b="0" i="0" u="none" strike="noStrike">
                        <a:effectLst/>
                        <a:latin typeface="Calibri" panose="020F0502020204030204" pitchFamily="34" charset="0"/>
                      </a:endParaRPr>
                    </a:p>
                  </a:txBody>
                  <a:tcPr marL="0" marR="0" marT="0" marB="0" anchor="b"/>
                </a:tc>
                <a:tc>
                  <a:txBody>
                    <a:bodyPr/>
                    <a:lstStyle/>
                    <a:p>
                      <a:pPr algn="l" fontAlgn="b"/>
                      <a:r>
                        <a:rPr lang="es-CO" sz="800" u="none" strike="noStrike">
                          <a:effectLst/>
                        </a:rPr>
                        <a:t>SANEAMIENTO E.A.T</a:t>
                      </a:r>
                      <a:endParaRPr lang="es-CO" sz="800" b="0" i="0" u="none" strike="noStrike">
                        <a:effectLst/>
                        <a:latin typeface="Arial" panose="020B0604020202020204" pitchFamily="34" charset="0"/>
                      </a:endParaRPr>
                    </a:p>
                  </a:txBody>
                  <a:tcPr marL="0" marR="0" marT="0" marB="0" anchor="b"/>
                </a:tc>
                <a:tc>
                  <a:txBody>
                    <a:bodyPr/>
                    <a:lstStyle/>
                    <a:p>
                      <a:pPr algn="ctr" fontAlgn="b"/>
                      <a:r>
                        <a:rPr lang="es-CO" sz="800" u="none" strike="noStrike" dirty="0">
                          <a:effectLst/>
                        </a:rPr>
                        <a:t>476.000 </a:t>
                      </a:r>
                      <a:endParaRPr lang="es-CO" sz="800" b="0" i="0" u="none" strike="noStrike" dirty="0">
                        <a:effectLst/>
                        <a:latin typeface="Courier New" panose="02070309020205020404" pitchFamily="49" charset="0"/>
                      </a:endParaRPr>
                    </a:p>
                  </a:txBody>
                  <a:tcPr marL="0" marR="0" marT="0" marB="0" anchor="b"/>
                </a:tc>
                <a:extLst>
                  <a:ext uri="{0D108BD9-81ED-4DB2-BD59-A6C34878D82A}">
                    <a16:rowId xmlns:a16="http://schemas.microsoft.com/office/drawing/2014/main" val="2112483694"/>
                  </a:ext>
                </a:extLst>
              </a:tr>
              <a:tr h="141234">
                <a:tc>
                  <a:txBody>
                    <a:bodyPr/>
                    <a:lstStyle/>
                    <a:p>
                      <a:pPr algn="l" fontAlgn="b"/>
                      <a:endParaRPr lang="es-CO" sz="900" b="0" i="0" u="none" strike="noStrike">
                        <a:effectLst/>
                        <a:latin typeface="Calibri" panose="020F0502020204030204" pitchFamily="34" charset="0"/>
                      </a:endParaRPr>
                    </a:p>
                  </a:txBody>
                  <a:tcPr marL="0" marR="0" marT="0" marB="0" anchor="b"/>
                </a:tc>
                <a:tc>
                  <a:txBody>
                    <a:bodyPr/>
                    <a:lstStyle/>
                    <a:p>
                      <a:pPr algn="l" fontAlgn="b"/>
                      <a:r>
                        <a:rPr lang="es-CO" sz="800" u="none" strike="noStrike" dirty="0">
                          <a:effectLst/>
                        </a:rPr>
                        <a:t>Total</a:t>
                      </a:r>
                      <a:endParaRPr lang="es-CO" sz="800" b="0" i="0" u="none" strike="noStrike" dirty="0">
                        <a:effectLst/>
                        <a:latin typeface="Arial" panose="020B0604020202020204" pitchFamily="34" charset="0"/>
                      </a:endParaRPr>
                    </a:p>
                  </a:txBody>
                  <a:tcPr marL="0" marR="0" marT="0" marB="0" anchor="b"/>
                </a:tc>
                <a:tc>
                  <a:txBody>
                    <a:bodyPr/>
                    <a:lstStyle/>
                    <a:p>
                      <a:pPr algn="ctr" fontAlgn="b"/>
                      <a:r>
                        <a:rPr lang="es-CO" sz="800" u="none" strike="noStrike" dirty="0">
                          <a:effectLst/>
                        </a:rPr>
                        <a:t> 40.859.716 </a:t>
                      </a:r>
                      <a:endParaRPr lang="es-CO" sz="800" b="0" i="0" u="none" strike="noStrike" dirty="0">
                        <a:effectLst/>
                        <a:latin typeface="Courier New" panose="02070309020205020404" pitchFamily="49" charset="0"/>
                      </a:endParaRPr>
                    </a:p>
                  </a:txBody>
                  <a:tcPr marL="0" marR="0" marT="0" marB="0" anchor="b"/>
                </a:tc>
                <a:extLst>
                  <a:ext uri="{0D108BD9-81ED-4DB2-BD59-A6C34878D82A}">
                    <a16:rowId xmlns:a16="http://schemas.microsoft.com/office/drawing/2014/main" val="3832231226"/>
                  </a:ext>
                </a:extLst>
              </a:tr>
              <a:tr h="141234">
                <a:tc>
                  <a:txBody>
                    <a:bodyPr/>
                    <a:lstStyle/>
                    <a:p>
                      <a:pPr algn="l" fontAlgn="b"/>
                      <a:endParaRPr lang="es-CO" sz="900" b="0" i="0" u="none" strike="noStrike">
                        <a:effectLst/>
                        <a:latin typeface="Calibri" panose="020F0502020204030204" pitchFamily="34" charset="0"/>
                      </a:endParaRPr>
                    </a:p>
                  </a:txBody>
                  <a:tcPr marL="0" marR="0" marT="0" marB="0" anchor="b"/>
                </a:tc>
                <a:tc>
                  <a:txBody>
                    <a:bodyPr/>
                    <a:lstStyle/>
                    <a:p>
                      <a:pPr algn="l" fontAlgn="b"/>
                      <a:endParaRPr lang="es-CO" sz="800" b="0" i="0" u="none" strike="noStrike">
                        <a:effectLst/>
                        <a:latin typeface="Arial" panose="020B0604020202020204" pitchFamily="34" charset="0"/>
                      </a:endParaRPr>
                    </a:p>
                  </a:txBody>
                  <a:tcPr marL="0" marR="0" marT="0" marB="0" anchor="b"/>
                </a:tc>
                <a:tc>
                  <a:txBody>
                    <a:bodyPr/>
                    <a:lstStyle/>
                    <a:p>
                      <a:pPr algn="ctr" fontAlgn="b"/>
                      <a:endParaRPr lang="es-CO" sz="800" b="0" i="0" u="none" strike="noStrike" dirty="0">
                        <a:effectLst/>
                        <a:latin typeface="Courier New" panose="02070309020205020404" pitchFamily="49" charset="0"/>
                      </a:endParaRPr>
                    </a:p>
                  </a:txBody>
                  <a:tcPr marL="0" marR="0" marT="0" marB="0" anchor="b"/>
                </a:tc>
                <a:extLst>
                  <a:ext uri="{0D108BD9-81ED-4DB2-BD59-A6C34878D82A}">
                    <a16:rowId xmlns:a16="http://schemas.microsoft.com/office/drawing/2014/main" val="1856480520"/>
                  </a:ext>
                </a:extLst>
              </a:tr>
              <a:tr h="189297">
                <a:tc>
                  <a:txBody>
                    <a:bodyPr/>
                    <a:lstStyle/>
                    <a:p>
                      <a:pPr algn="l" fontAlgn="b"/>
                      <a:r>
                        <a:rPr lang="es-MX" sz="900" u="none" strike="noStrike">
                          <a:effectLst/>
                        </a:rPr>
                        <a:t>Materiales de aseo y papeleria</a:t>
                      </a:r>
                      <a:endParaRPr lang="es-MX" sz="900" b="0" i="0" u="none" strike="noStrike">
                        <a:effectLst/>
                        <a:latin typeface="Calibri" panose="020F0502020204030204" pitchFamily="34" charset="0"/>
                      </a:endParaRPr>
                    </a:p>
                  </a:txBody>
                  <a:tcPr marL="0" marR="0" marT="0" marB="0" anchor="b"/>
                </a:tc>
                <a:tc>
                  <a:txBody>
                    <a:bodyPr/>
                    <a:lstStyle/>
                    <a:p>
                      <a:pPr algn="l" fontAlgn="b"/>
                      <a:r>
                        <a:rPr lang="es-CO" sz="800" u="none" strike="noStrike">
                          <a:effectLst/>
                        </a:rPr>
                        <a:t>INTERGROUP SAS</a:t>
                      </a:r>
                      <a:endParaRPr lang="es-CO" sz="800" b="0" i="0" u="none" strike="noStrike">
                        <a:effectLst/>
                        <a:latin typeface="Arial" panose="020B0604020202020204" pitchFamily="34" charset="0"/>
                      </a:endParaRPr>
                    </a:p>
                  </a:txBody>
                  <a:tcPr marL="0" marR="0" marT="0" marB="0" anchor="b"/>
                </a:tc>
                <a:tc>
                  <a:txBody>
                    <a:bodyPr/>
                    <a:lstStyle/>
                    <a:p>
                      <a:pPr algn="ctr" fontAlgn="b"/>
                      <a:r>
                        <a:rPr lang="es-CO" sz="900" u="none" strike="noStrike" dirty="0">
                          <a:effectLst/>
                        </a:rPr>
                        <a:t>5.199.293 </a:t>
                      </a:r>
                      <a:endParaRPr lang="es-CO" sz="9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186003013"/>
                  </a:ext>
                </a:extLst>
              </a:tr>
              <a:tr h="282467">
                <a:tc>
                  <a:txBody>
                    <a:bodyPr/>
                    <a:lstStyle/>
                    <a:p>
                      <a:pPr algn="l" fontAlgn="b"/>
                      <a:r>
                        <a:rPr lang="es-MX" sz="900" u="none" strike="noStrike">
                          <a:effectLst/>
                        </a:rPr>
                        <a:t>Materiales para mantenimiento de palnta</a:t>
                      </a:r>
                      <a:endParaRPr lang="es-MX" sz="900" b="0" i="0" u="none" strike="noStrike">
                        <a:effectLst/>
                        <a:latin typeface="Calibri" panose="020F0502020204030204" pitchFamily="34" charset="0"/>
                      </a:endParaRPr>
                    </a:p>
                  </a:txBody>
                  <a:tcPr marL="0" marR="0" marT="0" marB="0" anchor="b"/>
                </a:tc>
                <a:tc>
                  <a:txBody>
                    <a:bodyPr/>
                    <a:lstStyle/>
                    <a:p>
                      <a:pPr algn="l" fontAlgn="b"/>
                      <a:r>
                        <a:rPr lang="es-CO" sz="800" u="none" strike="noStrike">
                          <a:effectLst/>
                        </a:rPr>
                        <a:t>FERRETERIA VILLA</a:t>
                      </a:r>
                      <a:endParaRPr lang="es-CO" sz="800" b="0" i="0" u="none" strike="noStrike">
                        <a:effectLst/>
                        <a:latin typeface="Arial" panose="020B0604020202020204" pitchFamily="34" charset="0"/>
                      </a:endParaRPr>
                    </a:p>
                  </a:txBody>
                  <a:tcPr marL="0" marR="0" marT="0" marB="0" anchor="b"/>
                </a:tc>
                <a:tc>
                  <a:txBody>
                    <a:bodyPr/>
                    <a:lstStyle/>
                    <a:p>
                      <a:pPr algn="ctr" fontAlgn="b"/>
                      <a:r>
                        <a:rPr lang="es-CO" sz="900" u="none" strike="noStrike" dirty="0">
                          <a:effectLst/>
                        </a:rPr>
                        <a:t>18.492.500 </a:t>
                      </a:r>
                      <a:endParaRPr lang="es-CO" sz="9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1903905398"/>
                  </a:ext>
                </a:extLst>
              </a:tr>
              <a:tr h="141234">
                <a:tc>
                  <a:txBody>
                    <a:bodyPr/>
                    <a:lstStyle/>
                    <a:p>
                      <a:pPr algn="l" fontAlgn="b"/>
                      <a:endParaRPr lang="es-CO" sz="900" b="0" i="0" u="none" strike="noStrike">
                        <a:effectLst/>
                        <a:latin typeface="Calibri" panose="020F0502020204030204" pitchFamily="34" charset="0"/>
                      </a:endParaRPr>
                    </a:p>
                  </a:txBody>
                  <a:tcPr marL="0" marR="0" marT="0" marB="0" anchor="b"/>
                </a:tc>
                <a:tc>
                  <a:txBody>
                    <a:bodyPr/>
                    <a:lstStyle/>
                    <a:p>
                      <a:pPr algn="l" fontAlgn="b"/>
                      <a:r>
                        <a:rPr lang="es-CO" sz="800" u="none" strike="noStrike">
                          <a:effectLst/>
                        </a:rPr>
                        <a:t>TOTAL</a:t>
                      </a:r>
                      <a:endParaRPr lang="es-CO" sz="800" b="0" i="0" u="none" strike="noStrike">
                        <a:effectLst/>
                        <a:latin typeface="Arial" panose="020B0604020202020204" pitchFamily="34" charset="0"/>
                      </a:endParaRPr>
                    </a:p>
                  </a:txBody>
                  <a:tcPr marL="0" marR="0" marT="0" marB="0" anchor="b"/>
                </a:tc>
                <a:tc>
                  <a:txBody>
                    <a:bodyPr/>
                    <a:lstStyle/>
                    <a:p>
                      <a:pPr algn="ctr" fontAlgn="b"/>
                      <a:r>
                        <a:rPr lang="es-CO" sz="900" u="none" strike="noStrike" dirty="0">
                          <a:effectLst/>
                        </a:rPr>
                        <a:t>23.691.793 </a:t>
                      </a:r>
                      <a:endParaRPr lang="es-CO" sz="9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156833836"/>
                  </a:ext>
                </a:extLst>
              </a:tr>
            </a:tbl>
          </a:graphicData>
        </a:graphic>
      </p:graphicFrame>
    </p:spTree>
    <p:extLst>
      <p:ext uri="{BB962C8B-B14F-4D97-AF65-F5344CB8AC3E}">
        <p14:creationId xmlns:p14="http://schemas.microsoft.com/office/powerpoint/2010/main" val="227100114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10469</TotalTime>
  <Words>12855</Words>
  <Application>Microsoft Office PowerPoint</Application>
  <PresentationFormat>Presentación en pantalla (16:9)</PresentationFormat>
  <Paragraphs>4245</Paragraphs>
  <Slides>59</Slides>
  <Notes>33</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59</vt:i4>
      </vt:variant>
    </vt:vector>
  </HeadingPairs>
  <TitlesOfParts>
    <vt:vector size="65" baseType="lpstr">
      <vt:lpstr>Arial</vt:lpstr>
      <vt:lpstr>Arial Black</vt:lpstr>
      <vt:lpstr>Calibri</vt:lpstr>
      <vt:lpstr>Calibri Light</vt:lpstr>
      <vt:lpstr>Courier New</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CONTRATACIÓN 2024 I.E DOMINGO IRURITA</vt:lpstr>
      <vt:lpstr>MANTENIMIENTO DE COMPUTADORES EN LAS SALAS DE SISTEMAS                                 </vt:lpstr>
      <vt:lpstr>       SEDE MARIA AUXILIADORA</vt:lpstr>
      <vt:lpstr>       SEDE MARIA AUXILIADORA</vt:lpstr>
      <vt:lpstr>            SEDE MARIA AUXILIADORA</vt:lpstr>
      <vt:lpstr>            SEDE MARIA AUXILIADORA</vt:lpstr>
      <vt:lpstr>               SEDE MARIA AUXILIADORA</vt:lpstr>
      <vt:lpstr>       SEDE DOMINGO IRURITA</vt:lpstr>
      <vt:lpstr>       SEDE MONSEÑOR GUILLERMO BECERRA</vt:lpstr>
      <vt:lpstr>       SEDE DOMINGO IRURITA</vt:lpstr>
      <vt:lpstr>       SEDE DOMINGO IRURITA</vt:lpstr>
      <vt:lpstr>       TODAS LAS SEDES DE LA I.E DOMINGO IRURITA</vt:lpstr>
      <vt:lpstr>       MANTENIMIENTO ELECTRICO EN TODAS LAS SEDES DE LA I.E DOMINGO IRURITA</vt:lpstr>
      <vt:lpstr>       MANTENIMIENTO ELECTRICO EN TODAS LAS SEDES DE LA I.E DOMINGO IRURITA</vt:lpstr>
      <vt:lpstr>       COMPRA INSUMOS DE PAPELERIA Y FERRETERIA  I.E DOMINGO IRURITA</vt:lpstr>
      <vt:lpstr>       INSTITUCION EDUCATIVA DOMINGO IRURITA</vt:lpstr>
      <vt:lpstr>       SEDE MARIA AUXILIADORA</vt:lpstr>
      <vt:lpstr>       INSTITUCIÓN EDUCATIVA DOMINGO IRURITA</vt:lpstr>
      <vt:lpstr>       INSTITUCIÓN EDUCATIVA DOMINGO IRURITA</vt:lpstr>
      <vt:lpstr>       INSTITUCIÓN EDUCATIVA DOMINGO IRURITA</vt:lpstr>
      <vt:lpstr>       INSTITUCIÓN EDUCATIVA DOMINGO IRURITA</vt:lpstr>
      <vt:lpstr>       SEDE MARIA AUXILIADORA</vt:lpstr>
      <vt:lpstr>       SEDE MARIA AUXILIADORA</vt:lpstr>
      <vt:lpstr>       INSTITUCIÓN EDUCATIVA DOMINGO IRURITA</vt:lpstr>
      <vt:lpstr>       INSTITUCIÓN EDUCATIVA DOMINGO IRURITA</vt:lpstr>
      <vt:lpstr>       INSTITUCIÓN EDUCATIVA DOMINGO IRURITA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MERCEDES</dc:creator>
  <cp:lastModifiedBy>USER</cp:lastModifiedBy>
  <cp:revision>130</cp:revision>
  <dcterms:modified xsi:type="dcterms:W3CDTF">2025-02-19T14:32:26Z</dcterms:modified>
</cp:coreProperties>
</file>